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58"/>
  </p:notesMasterIdLst>
  <p:handoutMasterIdLst>
    <p:handoutMasterId r:id="rId59"/>
  </p:handoutMasterIdLst>
  <p:sldIdLst>
    <p:sldId id="256" r:id="rId2"/>
    <p:sldId id="362" r:id="rId3"/>
    <p:sldId id="257" r:id="rId4"/>
    <p:sldId id="258" r:id="rId5"/>
    <p:sldId id="316" r:id="rId6"/>
    <p:sldId id="367" r:id="rId7"/>
    <p:sldId id="368" r:id="rId8"/>
    <p:sldId id="378" r:id="rId9"/>
    <p:sldId id="379" r:id="rId10"/>
    <p:sldId id="380" r:id="rId11"/>
    <p:sldId id="371" r:id="rId12"/>
    <p:sldId id="372" r:id="rId13"/>
    <p:sldId id="375" r:id="rId14"/>
    <p:sldId id="377" r:id="rId15"/>
    <p:sldId id="376" r:id="rId16"/>
    <p:sldId id="306" r:id="rId17"/>
    <p:sldId id="345" r:id="rId18"/>
    <p:sldId id="346" r:id="rId19"/>
    <p:sldId id="347" r:id="rId20"/>
    <p:sldId id="348" r:id="rId21"/>
    <p:sldId id="349" r:id="rId22"/>
    <p:sldId id="350" r:id="rId23"/>
    <p:sldId id="363" r:id="rId24"/>
    <p:sldId id="364" r:id="rId25"/>
    <p:sldId id="365" r:id="rId26"/>
    <p:sldId id="366" r:id="rId27"/>
    <p:sldId id="351" r:id="rId28"/>
    <p:sldId id="352" r:id="rId29"/>
    <p:sldId id="307" r:id="rId30"/>
    <p:sldId id="359" r:id="rId31"/>
    <p:sldId id="286" r:id="rId32"/>
    <p:sldId id="287" r:id="rId33"/>
    <p:sldId id="288" r:id="rId34"/>
    <p:sldId id="290" r:id="rId35"/>
    <p:sldId id="293" r:id="rId36"/>
    <p:sldId id="291" r:id="rId37"/>
    <p:sldId id="361" r:id="rId38"/>
    <p:sldId id="297" r:id="rId39"/>
    <p:sldId id="295" r:id="rId40"/>
    <p:sldId id="305" r:id="rId41"/>
    <p:sldId id="308" r:id="rId42"/>
    <p:sldId id="337" r:id="rId43"/>
    <p:sldId id="338" r:id="rId44"/>
    <p:sldId id="339" r:id="rId45"/>
    <p:sldId id="340" r:id="rId46"/>
    <p:sldId id="341" r:id="rId47"/>
    <p:sldId id="342" r:id="rId48"/>
    <p:sldId id="343" r:id="rId49"/>
    <p:sldId id="313" r:id="rId50"/>
    <p:sldId id="329" r:id="rId51"/>
    <p:sldId id="331" r:id="rId52"/>
    <p:sldId id="332" r:id="rId53"/>
    <p:sldId id="333" r:id="rId54"/>
    <p:sldId id="334" r:id="rId55"/>
    <p:sldId id="335" r:id="rId56"/>
    <p:sldId id="360" r:id="rId57"/>
  </p:sldIdLst>
  <p:sldSz cx="9144000" cy="6858000" type="screen4x3"/>
  <p:notesSz cx="6797675" cy="9928225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CE6"/>
    <a:srgbClr val="83B8D5"/>
    <a:srgbClr val="76BED7"/>
    <a:srgbClr val="1DD2D7"/>
    <a:srgbClr val="CE2965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 autoAdjust="0"/>
    <p:restoredTop sz="94670" autoAdjust="0"/>
  </p:normalViewPr>
  <p:slideViewPr>
    <p:cSldViewPr>
      <p:cViewPr>
        <p:scale>
          <a:sx n="103" d="100"/>
          <a:sy n="103" d="100"/>
        </p:scale>
        <p:origin x="-612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5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33" d="100"/>
          <a:sy n="33" d="100"/>
        </p:scale>
        <p:origin x="-2502" y="-163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WSAtkins.com\Project\GBLOW\F%20and%20G%20-%20South%20East\Projects\Atkins%20H&amp;T\5101627%20Norway%20HSR%20PH3\QS\B%20Cost%20Planning\02%20Estimates%20&amp;%20Cost%20Plans\Route%20Option%20Estimate%20Summary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WSAtkins.com\Project\GBLOW\F%20and%20G%20-%20South%20East\Projects\Atkins%20H&amp;T\5101627%20Norway%20HSR%20PH3\QS\B%20Cost%20Planning\02%20Estimates%20&amp;%20Cost%20Plans\Copy%20of%20Route%20Option%20Estimate%20Summary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WSAtkins.com\Project\GBLOW\F%20and%20G%20-%20South%20East\Projects\Atkins%20H&amp;T\5101627%20Norway%20HSR%20PH3\QS\B%20Cost%20Planning\02%20Estimates%20&amp;%20Cost%20Plans\Copy%20of%20Route%20Option%20Estimate%20Summary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WSAtkins.com\Project\GBLOW\F%20and%20G%20-%20South%20East\Whole%20Life\LCR\Transport\Norway%20HSR\B.%20PROJECT%20DELIVERY\B4.%20Deliverables\B4.2%20LCC%20QA\Routes%20-%20Northern\LCC%20Model%2002%20P%2031.10.11.xlsm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1609195402298999E-2"/>
          <c:y val="2.5287356321839202E-2"/>
          <c:w val="0.62785133014152295"/>
          <c:h val="0.887210788306633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'Presentation Data1'!$A$29</c:f>
              <c:strCache>
                <c:ptCount val="1"/>
                <c:pt idx="0">
                  <c:v>Signalling, Electrification &amp; Plant</c:v>
                </c:pt>
              </c:strCache>
            </c:strRef>
          </c:tx>
          <c:spPr>
            <a:solidFill>
              <a:srgbClr val="004494"/>
            </a:solidFill>
          </c:spPr>
          <c:invertIfNegative val="0"/>
          <c:val>
            <c:numRef>
              <c:f>'Presentation Data1'!$O$29</c:f>
              <c:numCache>
                <c:formatCode>#,##0</c:formatCode>
                <c:ptCount val="1"/>
                <c:pt idx="0">
                  <c:v>7594.6713866260015</c:v>
                </c:pt>
              </c:numCache>
            </c:numRef>
          </c:val>
        </c:ser>
        <c:ser>
          <c:idx val="1"/>
          <c:order val="1"/>
          <c:tx>
            <c:strRef>
              <c:f>'Presentation Data1'!$A$30</c:f>
              <c:strCache>
                <c:ptCount val="1"/>
                <c:pt idx="0">
                  <c:v>Track</c:v>
                </c:pt>
              </c:strCache>
            </c:strRef>
          </c:tx>
          <c:spPr>
            <a:solidFill>
              <a:srgbClr val="0091CF"/>
            </a:solidFill>
          </c:spPr>
          <c:invertIfNegative val="0"/>
          <c:val>
            <c:numRef>
              <c:f>'Presentation Data1'!$O$30</c:f>
              <c:numCache>
                <c:formatCode>#,##0</c:formatCode>
                <c:ptCount val="1"/>
                <c:pt idx="0">
                  <c:v>9264.9057506350091</c:v>
                </c:pt>
              </c:numCache>
            </c:numRef>
          </c:val>
        </c:ser>
        <c:ser>
          <c:idx val="2"/>
          <c:order val="2"/>
          <c:tx>
            <c:strRef>
              <c:f>'Presentation Data1'!$A$31</c:f>
              <c:strCache>
                <c:ptCount val="1"/>
                <c:pt idx="0">
                  <c:v>Civils</c:v>
                </c:pt>
              </c:strCache>
            </c:strRef>
          </c:tx>
          <c:spPr>
            <a:solidFill>
              <a:srgbClr val="7AB51D"/>
            </a:solidFill>
          </c:spPr>
          <c:invertIfNegative val="0"/>
          <c:val>
            <c:numRef>
              <c:f>'Presentation Data1'!$O$31</c:f>
              <c:numCache>
                <c:formatCode>#,##0</c:formatCode>
                <c:ptCount val="1"/>
                <c:pt idx="0">
                  <c:v>66947.942694459343</c:v>
                </c:pt>
              </c:numCache>
            </c:numRef>
          </c:val>
        </c:ser>
        <c:ser>
          <c:idx val="3"/>
          <c:order val="3"/>
          <c:tx>
            <c:strRef>
              <c:f>'Presentation Data1'!$A$32</c:f>
              <c:strCache>
                <c:ptCount val="1"/>
                <c:pt idx="0">
                  <c:v>Stations and Depots</c:v>
                </c:pt>
              </c:strCache>
            </c:strRef>
          </c:tx>
          <c:spPr>
            <a:solidFill>
              <a:srgbClr val="C9D200"/>
            </a:solidFill>
          </c:spPr>
          <c:invertIfNegative val="0"/>
          <c:val>
            <c:numRef>
              <c:f>'Presentation Data1'!$O$32</c:f>
              <c:numCache>
                <c:formatCode>#,##0</c:formatCode>
                <c:ptCount val="1"/>
                <c:pt idx="0">
                  <c:v>2949.6548395826162</c:v>
                </c:pt>
              </c:numCache>
            </c:numRef>
          </c:val>
        </c:ser>
        <c:ser>
          <c:idx val="4"/>
          <c:order val="4"/>
          <c:tx>
            <c:strRef>
              <c:f>'Presentation Data1'!$A$33</c:f>
              <c:strCache>
                <c:ptCount val="1"/>
                <c:pt idx="0">
                  <c:v>Land Charges &amp; Planning</c:v>
                </c:pt>
              </c:strCache>
            </c:strRef>
          </c:tx>
          <c:spPr>
            <a:solidFill>
              <a:srgbClr val="C6C7C8"/>
            </a:solidFill>
          </c:spPr>
          <c:invertIfNegative val="0"/>
          <c:val>
            <c:numRef>
              <c:f>'Presentation Data1'!$O$33</c:f>
              <c:numCache>
                <c:formatCode>#,##0</c:formatCode>
                <c:ptCount val="1"/>
                <c:pt idx="0">
                  <c:v>3337.7853347967789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732736"/>
        <c:axId val="81734272"/>
      </c:barChart>
      <c:catAx>
        <c:axId val="81732736"/>
        <c:scaling>
          <c:orientation val="minMax"/>
        </c:scaling>
        <c:delete val="1"/>
        <c:axPos val="b"/>
        <c:majorTickMark val="out"/>
        <c:minorTickMark val="none"/>
        <c:tickLblPos val="none"/>
        <c:crossAx val="81734272"/>
        <c:crosses val="autoZero"/>
        <c:auto val="1"/>
        <c:lblAlgn val="ctr"/>
        <c:lblOffset val="100"/>
        <c:noMultiLvlLbl val="0"/>
      </c:catAx>
      <c:valAx>
        <c:axId val="817342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81732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900842796660496"/>
          <c:y val="0.25574115304552297"/>
          <c:w val="0.28333663065986198"/>
          <c:h val="0.488517512897095"/>
        </c:manualLayout>
      </c:layout>
      <c:overlay val="0"/>
      <c:txPr>
        <a:bodyPr/>
        <a:lstStyle/>
        <a:p>
          <a:pPr>
            <a:defRPr sz="1100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for Graphs'!$A$9</c:f>
              <c:strCache>
                <c:ptCount val="1"/>
                <c:pt idx="0">
                  <c:v>Construction Cost per Km</c:v>
                </c:pt>
              </c:strCache>
            </c:strRef>
          </c:tx>
          <c:spPr>
            <a:solidFill>
              <a:srgbClr val="0091C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C00000"/>
              </a:solidFill>
            </c:spPr>
          </c:dPt>
          <c:cat>
            <c:strRef>
              <c:f>'Data for Graphs'!$B$8:$T$8</c:f>
              <c:strCache>
                <c:ptCount val="19"/>
                <c:pt idx="0">
                  <c:v>Oslo/Gardemoen</c:v>
                </c:pt>
                <c:pt idx="1">
                  <c:v>Nuremberg-Munich</c:v>
                </c:pt>
                <c:pt idx="2">
                  <c:v>Mannheim-Stuttgart</c:v>
                </c:pt>
                <c:pt idx="3">
                  <c:v>Channel Tunnel Rail Link</c:v>
                </c:pt>
                <c:pt idx="4">
                  <c:v>HSL Zuid</c:v>
                </c:pt>
                <c:pt idx="5">
                  <c:v>ICE Frankfurt-Cologne</c:v>
                </c:pt>
                <c:pt idx="6">
                  <c:v>Hanover-Würzburg</c:v>
                </c:pt>
                <c:pt idx="7">
                  <c:v>GO3:Q</c:v>
                </c:pt>
                <c:pt idx="8">
                  <c:v>GO1:S</c:v>
                </c:pt>
                <c:pt idx="9">
                  <c:v>ST5:U</c:v>
                </c:pt>
                <c:pt idx="10">
                  <c:v>ST3:R</c:v>
                </c:pt>
                <c:pt idx="11">
                  <c:v>S8:Q</c:v>
                </c:pt>
                <c:pt idx="12">
                  <c:v>S2:P</c:v>
                </c:pt>
                <c:pt idx="13">
                  <c:v>N1:Q</c:v>
                </c:pt>
                <c:pt idx="14">
                  <c:v>Ha2:P</c:v>
                </c:pt>
                <c:pt idx="15">
                  <c:v>H1:P</c:v>
                </c:pt>
                <c:pt idx="16">
                  <c:v>BS1:P</c:v>
                </c:pt>
                <c:pt idx="17">
                  <c:v>G3:Y</c:v>
                </c:pt>
                <c:pt idx="18">
                  <c:v>O2:P</c:v>
                </c:pt>
              </c:strCache>
            </c:strRef>
          </c:cat>
          <c:val>
            <c:numRef>
              <c:f>'Data for Graphs'!$B$9:$T$9</c:f>
              <c:numCache>
                <c:formatCode>#,##0</c:formatCode>
                <c:ptCount val="19"/>
                <c:pt idx="0">
                  <c:v>272</c:v>
                </c:pt>
                <c:pt idx="1">
                  <c:v>294.178222406533</c:v>
                </c:pt>
                <c:pt idx="2">
                  <c:v>380.24690803981258</c:v>
                </c:pt>
                <c:pt idx="3">
                  <c:v>582.06564737217309</c:v>
                </c:pt>
                <c:pt idx="4">
                  <c:v>486.25698975650391</c:v>
                </c:pt>
                <c:pt idx="5">
                  <c:v>277.17411779627162</c:v>
                </c:pt>
                <c:pt idx="6">
                  <c:v>163.6880000897296</c:v>
                </c:pt>
                <c:pt idx="7">
                  <c:v>256.106053517747</c:v>
                </c:pt>
                <c:pt idx="8">
                  <c:v>256.92069797020162</c:v>
                </c:pt>
                <c:pt idx="9">
                  <c:v>225.29645121287501</c:v>
                </c:pt>
                <c:pt idx="10">
                  <c:v>202.27612626359519</c:v>
                </c:pt>
                <c:pt idx="11">
                  <c:v>411.50836322977568</c:v>
                </c:pt>
                <c:pt idx="12">
                  <c:v>400.13559685031697</c:v>
                </c:pt>
                <c:pt idx="13">
                  <c:v>370.90365101743919</c:v>
                </c:pt>
                <c:pt idx="14">
                  <c:v>337.1639399852923</c:v>
                </c:pt>
                <c:pt idx="15">
                  <c:v>392.13705541268342</c:v>
                </c:pt>
                <c:pt idx="16">
                  <c:v>390.31043916121189</c:v>
                </c:pt>
                <c:pt idx="17">
                  <c:v>331.1303504924382</c:v>
                </c:pt>
                <c:pt idx="18">
                  <c:v>278.1635893304383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605376"/>
        <c:axId val="81607296"/>
      </c:barChart>
      <c:lineChart>
        <c:grouping val="standard"/>
        <c:varyColors val="0"/>
        <c:ser>
          <c:idx val="1"/>
          <c:order val="1"/>
          <c:tx>
            <c:strRef>
              <c:f>'Data for Graphs'!$A$10</c:f>
              <c:strCache>
                <c:ptCount val="1"/>
                <c:pt idx="0">
                  <c:v>Average Rail Data</c:v>
                </c:pt>
              </c:strCache>
            </c:strRef>
          </c:tx>
          <c:spPr>
            <a:ln w="28575">
              <a:solidFill>
                <a:srgbClr val="C00000"/>
              </a:solidFill>
            </a:ln>
          </c:spPr>
          <c:marker>
            <c:symbol val="diamond"/>
            <c:size val="5"/>
            <c:spPr>
              <a:solidFill>
                <a:srgbClr val="C00000"/>
              </a:solidFill>
              <a:ln w="3175">
                <a:solidFill>
                  <a:prstClr val="black"/>
                </a:solidFill>
              </a:ln>
            </c:spPr>
          </c:marker>
          <c:val>
            <c:numRef>
              <c:f>'Data for Graphs'!$B$10:$T$10</c:f>
              <c:numCache>
                <c:formatCode>#,##0</c:formatCode>
                <c:ptCount val="19"/>
                <c:pt idx="0">
                  <c:v>350.80141220871752</c:v>
                </c:pt>
                <c:pt idx="1">
                  <c:v>350.80141220871752</c:v>
                </c:pt>
                <c:pt idx="2">
                  <c:v>350.80141220871752</c:v>
                </c:pt>
                <c:pt idx="3">
                  <c:v>350.80141220871752</c:v>
                </c:pt>
                <c:pt idx="4">
                  <c:v>350.80141220871752</c:v>
                </c:pt>
                <c:pt idx="5">
                  <c:v>350.80141220871752</c:v>
                </c:pt>
                <c:pt idx="6">
                  <c:v>350.80141220871752</c:v>
                </c:pt>
                <c:pt idx="7">
                  <c:v>350.80141220871752</c:v>
                </c:pt>
                <c:pt idx="8">
                  <c:v>350.80141220871752</c:v>
                </c:pt>
                <c:pt idx="9">
                  <c:v>350.80141220871752</c:v>
                </c:pt>
                <c:pt idx="10">
                  <c:v>350.80141220871752</c:v>
                </c:pt>
                <c:pt idx="11">
                  <c:v>350.80141220871752</c:v>
                </c:pt>
                <c:pt idx="12">
                  <c:v>350.80141220871752</c:v>
                </c:pt>
                <c:pt idx="13">
                  <c:v>350.80141220871752</c:v>
                </c:pt>
                <c:pt idx="14">
                  <c:v>350.80141220871752</c:v>
                </c:pt>
                <c:pt idx="15">
                  <c:v>350.80141220871752</c:v>
                </c:pt>
                <c:pt idx="16">
                  <c:v>350.80141220871752</c:v>
                </c:pt>
                <c:pt idx="17">
                  <c:v>350.80141220871752</c:v>
                </c:pt>
                <c:pt idx="18">
                  <c:v>350.80141220871752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'Data for Graphs'!$A$11</c:f>
              <c:strCache>
                <c:ptCount val="1"/>
                <c:pt idx="0">
                  <c:v>Average Model</c:v>
                </c:pt>
              </c:strCache>
            </c:strRef>
          </c:tx>
          <c:spPr>
            <a:ln w="28575">
              <a:solidFill>
                <a:srgbClr val="0091CF"/>
              </a:solidFill>
            </a:ln>
          </c:spPr>
          <c:marker>
            <c:symbol val="triangle"/>
            <c:size val="5"/>
            <c:spPr>
              <a:solidFill>
                <a:srgbClr val="0091CF"/>
              </a:solidFill>
              <a:ln w="3175">
                <a:solidFill>
                  <a:schemeClr val="tx1"/>
                </a:solidFill>
              </a:ln>
            </c:spPr>
          </c:marker>
          <c:val>
            <c:numRef>
              <c:f>'Data for Graphs'!$B$11:$T$11</c:f>
              <c:numCache>
                <c:formatCode>#,##0</c:formatCode>
                <c:ptCount val="19"/>
                <c:pt idx="0">
                  <c:v>281.23226876411383</c:v>
                </c:pt>
                <c:pt idx="1">
                  <c:v>281.23226876411383</c:v>
                </c:pt>
                <c:pt idx="2">
                  <c:v>281.23226876411383</c:v>
                </c:pt>
                <c:pt idx="3">
                  <c:v>281.23226876411383</c:v>
                </c:pt>
                <c:pt idx="4">
                  <c:v>281.23226876411383</c:v>
                </c:pt>
                <c:pt idx="5">
                  <c:v>281.23226876411383</c:v>
                </c:pt>
                <c:pt idx="6">
                  <c:v>281.23226876411383</c:v>
                </c:pt>
                <c:pt idx="7">
                  <c:v>281.23226876411383</c:v>
                </c:pt>
                <c:pt idx="8">
                  <c:v>281.23226876411383</c:v>
                </c:pt>
                <c:pt idx="9">
                  <c:v>281.23226876411383</c:v>
                </c:pt>
                <c:pt idx="10">
                  <c:v>281.23226876411383</c:v>
                </c:pt>
                <c:pt idx="11">
                  <c:v>281.23226876411383</c:v>
                </c:pt>
                <c:pt idx="12">
                  <c:v>281.23226876411383</c:v>
                </c:pt>
                <c:pt idx="13">
                  <c:v>281.23226876411383</c:v>
                </c:pt>
                <c:pt idx="14">
                  <c:v>281.23226876411383</c:v>
                </c:pt>
                <c:pt idx="15">
                  <c:v>281.23226876411383</c:v>
                </c:pt>
                <c:pt idx="16">
                  <c:v>281.23226876411383</c:v>
                </c:pt>
                <c:pt idx="17">
                  <c:v>281.23226876411383</c:v>
                </c:pt>
                <c:pt idx="18">
                  <c:v>281.23226876411383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605376"/>
        <c:axId val="81607296"/>
      </c:lineChart>
      <c:catAx>
        <c:axId val="81605376"/>
        <c:scaling>
          <c:orientation val="minMax"/>
        </c:scaling>
        <c:delete val="0"/>
        <c:axPos val="b"/>
        <c:majorTickMark val="out"/>
        <c:minorTickMark val="none"/>
        <c:tickLblPos val="nextTo"/>
        <c:crossAx val="81607296"/>
        <c:crosses val="autoZero"/>
        <c:auto val="1"/>
        <c:lblAlgn val="ctr"/>
        <c:lblOffset val="100"/>
        <c:noMultiLvlLbl val="0"/>
      </c:catAx>
      <c:valAx>
        <c:axId val="816072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816053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901941819595697E-2"/>
          <c:y val="7.2438175980667596E-2"/>
          <c:w val="0.84918971123896503"/>
          <c:h val="0.702896543946383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'Data for Graphs'!$A$56</c:f>
              <c:strCache>
                <c:ptCount val="1"/>
                <c:pt idx="0">
                  <c:v>Direct Costs</c:v>
                </c:pt>
              </c:strCache>
            </c:strRef>
          </c:tx>
          <c:spPr>
            <a:solidFill>
              <a:srgbClr val="7AB51D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'Data for Graphs'!$B$55:$M$55</c:f>
              <c:strCache>
                <c:ptCount val="12"/>
                <c:pt idx="0">
                  <c:v>GO3:Q</c:v>
                </c:pt>
                <c:pt idx="1">
                  <c:v>GO1:S</c:v>
                </c:pt>
                <c:pt idx="2">
                  <c:v>ST5:U</c:v>
                </c:pt>
                <c:pt idx="3">
                  <c:v>ST3:R</c:v>
                </c:pt>
                <c:pt idx="4">
                  <c:v>S8:Q</c:v>
                </c:pt>
                <c:pt idx="5">
                  <c:v>S2:P</c:v>
                </c:pt>
                <c:pt idx="6">
                  <c:v>N1:Q</c:v>
                </c:pt>
                <c:pt idx="7">
                  <c:v>Ha2:P</c:v>
                </c:pt>
                <c:pt idx="8">
                  <c:v>H1:P</c:v>
                </c:pt>
                <c:pt idx="9">
                  <c:v>BS1:P</c:v>
                </c:pt>
                <c:pt idx="10">
                  <c:v>G3:Y</c:v>
                </c:pt>
                <c:pt idx="11">
                  <c:v>O2:P</c:v>
                </c:pt>
              </c:strCache>
            </c:strRef>
          </c:cat>
          <c:val>
            <c:numRef>
              <c:f>'Data for Graphs'!$B$56:$M$56</c:f>
              <c:numCache>
                <c:formatCode>#,##0</c:formatCode>
                <c:ptCount val="12"/>
                <c:pt idx="0">
                  <c:v>35875.337367677123</c:v>
                </c:pt>
                <c:pt idx="1">
                  <c:v>38159.889453293741</c:v>
                </c:pt>
                <c:pt idx="2">
                  <c:v>71485.288684766259</c:v>
                </c:pt>
                <c:pt idx="3">
                  <c:v>62254.504975771561</c:v>
                </c:pt>
                <c:pt idx="4">
                  <c:v>132188.37964374619</c:v>
                </c:pt>
                <c:pt idx="5">
                  <c:v>134395.69707411301</c:v>
                </c:pt>
                <c:pt idx="6">
                  <c:v>96019.856845808405</c:v>
                </c:pt>
                <c:pt idx="7">
                  <c:v>94339.215188365255</c:v>
                </c:pt>
                <c:pt idx="8">
                  <c:v>158932.11800524761</c:v>
                </c:pt>
                <c:pt idx="9">
                  <c:v>68613.525015297404</c:v>
                </c:pt>
                <c:pt idx="10">
                  <c:v>112990.13513897</c:v>
                </c:pt>
                <c:pt idx="11">
                  <c:v>86757.174671303539</c:v>
                </c:pt>
              </c:numCache>
            </c:numRef>
          </c:val>
        </c:ser>
        <c:ser>
          <c:idx val="1"/>
          <c:order val="1"/>
          <c:tx>
            <c:strRef>
              <c:f>'Data for Graphs'!$A$57</c:f>
              <c:strCache>
                <c:ptCount val="1"/>
                <c:pt idx="0">
                  <c:v>On Costs</c:v>
                </c:pt>
              </c:strCache>
            </c:strRef>
          </c:tx>
          <c:spPr>
            <a:solidFill>
              <a:srgbClr val="0091C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'Data for Graphs'!$B$55:$M$55</c:f>
              <c:strCache>
                <c:ptCount val="12"/>
                <c:pt idx="0">
                  <c:v>GO3:Q</c:v>
                </c:pt>
                <c:pt idx="1">
                  <c:v>GO1:S</c:v>
                </c:pt>
                <c:pt idx="2">
                  <c:v>ST5:U</c:v>
                </c:pt>
                <c:pt idx="3">
                  <c:v>ST3:R</c:v>
                </c:pt>
                <c:pt idx="4">
                  <c:v>S8:Q</c:v>
                </c:pt>
                <c:pt idx="5">
                  <c:v>S2:P</c:v>
                </c:pt>
                <c:pt idx="6">
                  <c:v>N1:Q</c:v>
                </c:pt>
                <c:pt idx="7">
                  <c:v>Ha2:P</c:v>
                </c:pt>
                <c:pt idx="8">
                  <c:v>H1:P</c:v>
                </c:pt>
                <c:pt idx="9">
                  <c:v>BS1:P</c:v>
                </c:pt>
                <c:pt idx="10">
                  <c:v>G3:Y</c:v>
                </c:pt>
                <c:pt idx="11">
                  <c:v>O2:P</c:v>
                </c:pt>
              </c:strCache>
            </c:strRef>
          </c:cat>
          <c:val>
            <c:numRef>
              <c:f>'Data for Graphs'!$B$57:$M$57</c:f>
              <c:numCache>
                <c:formatCode>#,##0</c:formatCode>
                <c:ptCount val="12"/>
                <c:pt idx="0">
                  <c:v>15583.103818058131</c:v>
                </c:pt>
                <c:pt idx="1">
                  <c:v>16574.60652104791</c:v>
                </c:pt>
                <c:pt idx="2">
                  <c:v>35131.528180086163</c:v>
                </c:pt>
                <c:pt idx="3">
                  <c:v>30948.651044708611</c:v>
                </c:pt>
                <c:pt idx="4">
                  <c:v>53494.434788643572</c:v>
                </c:pt>
                <c:pt idx="5">
                  <c:v>54606.962597646212</c:v>
                </c:pt>
                <c:pt idx="6">
                  <c:v>36711.107188552953</c:v>
                </c:pt>
                <c:pt idx="7">
                  <c:v>36536.2588189089</c:v>
                </c:pt>
                <c:pt idx="8">
                  <c:v>59263.635458840072</c:v>
                </c:pt>
                <c:pt idx="9">
                  <c:v>25731.78933507912</c:v>
                </c:pt>
                <c:pt idx="10">
                  <c:v>43388.326268290213</c:v>
                </c:pt>
                <c:pt idx="11">
                  <c:v>34822.564937621981</c:v>
                </c:pt>
              </c:numCache>
            </c:numRef>
          </c:val>
        </c:ser>
        <c:ser>
          <c:idx val="2"/>
          <c:order val="2"/>
          <c:tx>
            <c:strRef>
              <c:f>'Data for Graphs'!$A$58</c:f>
              <c:strCache>
                <c:ptCount val="1"/>
                <c:pt idx="0">
                  <c:v>Risk</c:v>
                </c:pt>
              </c:strCache>
            </c:strRef>
          </c:tx>
          <c:spPr>
            <a:solidFill>
              <a:srgbClr val="C6C7C8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'Data for Graphs'!$B$55:$M$55</c:f>
              <c:strCache>
                <c:ptCount val="12"/>
                <c:pt idx="0">
                  <c:v>GO3:Q</c:v>
                </c:pt>
                <c:pt idx="1">
                  <c:v>GO1:S</c:v>
                </c:pt>
                <c:pt idx="2">
                  <c:v>ST5:U</c:v>
                </c:pt>
                <c:pt idx="3">
                  <c:v>ST3:R</c:v>
                </c:pt>
                <c:pt idx="4">
                  <c:v>S8:Q</c:v>
                </c:pt>
                <c:pt idx="5">
                  <c:v>S2:P</c:v>
                </c:pt>
                <c:pt idx="6">
                  <c:v>N1:Q</c:v>
                </c:pt>
                <c:pt idx="7">
                  <c:v>Ha2:P</c:v>
                </c:pt>
                <c:pt idx="8">
                  <c:v>H1:P</c:v>
                </c:pt>
                <c:pt idx="9">
                  <c:v>BS1:P</c:v>
                </c:pt>
                <c:pt idx="10">
                  <c:v>G3:Y</c:v>
                </c:pt>
                <c:pt idx="11">
                  <c:v>O2:P</c:v>
                </c:pt>
              </c:strCache>
            </c:strRef>
          </c:cat>
          <c:val>
            <c:numRef>
              <c:f>'Data for Graphs'!$B$58:$M$58</c:f>
              <c:numCache>
                <c:formatCode>#,##0</c:formatCode>
                <c:ptCount val="12"/>
                <c:pt idx="0">
                  <c:v>14860.3712706162</c:v>
                </c:pt>
                <c:pt idx="1">
                  <c:v>14287.33974231657</c:v>
                </c:pt>
                <c:pt idx="2">
                  <c:v>22709.687730298581</c:v>
                </c:pt>
                <c:pt idx="3">
                  <c:v>21033.327340189211</c:v>
                </c:pt>
                <c:pt idx="4">
                  <c:v>33195.02970301899</c:v>
                </c:pt>
                <c:pt idx="5">
                  <c:v>33056.598633016452</c:v>
                </c:pt>
                <c:pt idx="6">
                  <c:v>28184.648188012361</c:v>
                </c:pt>
                <c:pt idx="7">
                  <c:v>36194.897444909577</c:v>
                </c:pt>
                <c:pt idx="8">
                  <c:v>43852.914932367843</c:v>
                </c:pt>
                <c:pt idx="9">
                  <c:v>20362.312749529239</c:v>
                </c:pt>
                <c:pt idx="10">
                  <c:v>29114.11497556906</c:v>
                </c:pt>
                <c:pt idx="11">
                  <c:v>23775.831757069991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691776"/>
        <c:axId val="81693312"/>
      </c:barChart>
      <c:catAx>
        <c:axId val="81691776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000" b="0"/>
            </a:pPr>
            <a:endParaRPr lang="nb-NO"/>
          </a:p>
        </c:txPr>
        <c:crossAx val="81693312"/>
        <c:crosses val="autoZero"/>
        <c:auto val="0"/>
        <c:lblAlgn val="ctr"/>
        <c:lblOffset val="100"/>
        <c:noMultiLvlLbl val="0"/>
      </c:catAx>
      <c:valAx>
        <c:axId val="816933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low"/>
        <c:crossAx val="81691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4078210847859303"/>
          <c:y val="7.2333560062984706E-2"/>
          <c:w val="0.35362240111782201"/>
          <c:h val="4.4967408617346799E-2"/>
        </c:manualLayout>
      </c:layout>
      <c:overlay val="0"/>
      <c:txPr>
        <a:bodyPr/>
        <a:lstStyle/>
        <a:p>
          <a:pPr>
            <a:defRPr sz="1000"/>
          </a:pPr>
          <a:endParaRPr lang="nb-NO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400" baseline="0"/>
              <a:t>O2:P  Northern Route - 25 Year Life Cycle Spend Profile</a:t>
            </a:r>
          </a:p>
        </c:rich>
      </c:tx>
      <c:layout>
        <c:manualLayout>
          <c:xMode val="edge"/>
          <c:yMode val="edge"/>
          <c:x val="0.262281077205199"/>
          <c:y val="2.9541502624672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4265713311184"/>
          <c:y val="0.235577427821522"/>
          <c:w val="0.83866115469295599"/>
          <c:h val="0.60943733595800498"/>
        </c:manualLayout>
      </c:layout>
      <c:lineChart>
        <c:grouping val="standard"/>
        <c:varyColors val="0"/>
        <c:ser>
          <c:idx val="2"/>
          <c:order val="0"/>
          <c:tx>
            <c:strRef>
              <c:f>'25 Yr Profile'!$A$41</c:f>
              <c:strCache>
                <c:ptCount val="1"/>
                <c:pt idx="0">
                  <c:v>LIFE CYCLE REPLACEMENT</c:v>
                </c:pt>
              </c:strCache>
            </c:strRef>
          </c:tx>
          <c:spPr>
            <a:ln w="38100">
              <a:solidFill>
                <a:srgbClr val="004494"/>
              </a:solidFill>
            </a:ln>
          </c:spPr>
          <c:marker>
            <c:symbol val="none"/>
          </c:marker>
          <c:val>
            <c:numRef>
              <c:f>'25 Yr Profile'!$E$41:$AC$41</c:f>
              <c:numCache>
                <c:formatCode>_(* #,##0_);_(* \(#,##0\);_(* "-"_);_(@_)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3.6571194782898782</c:v>
                </c:pt>
                <c:pt idx="5">
                  <c:v>3.6571194782898782</c:v>
                </c:pt>
                <c:pt idx="6">
                  <c:v>54.323158869927653</c:v>
                </c:pt>
                <c:pt idx="7">
                  <c:v>78.084959592425108</c:v>
                </c:pt>
                <c:pt idx="8">
                  <c:v>78.084959592425108</c:v>
                </c:pt>
                <c:pt idx="9">
                  <c:v>265.38457034396282</c:v>
                </c:pt>
                <c:pt idx="10">
                  <c:v>78.084959592425108</c:v>
                </c:pt>
                <c:pt idx="11">
                  <c:v>180.3041043498298</c:v>
                </c:pt>
                <c:pt idx="12">
                  <c:v>170.1708964715022</c:v>
                </c:pt>
                <c:pt idx="13">
                  <c:v>230.97014374146761</c:v>
                </c:pt>
                <c:pt idx="14">
                  <c:v>3278.649534444201</c:v>
                </c:pt>
                <c:pt idx="15">
                  <c:v>201.47198927910529</c:v>
                </c:pt>
                <c:pt idx="16">
                  <c:v>322.15252235214302</c:v>
                </c:pt>
                <c:pt idx="17">
                  <c:v>927.52721225838309</c:v>
                </c:pt>
                <c:pt idx="18">
                  <c:v>917.39400438005543</c:v>
                </c:pt>
                <c:pt idx="19">
                  <c:v>4680.7388473593064</c:v>
                </c:pt>
                <c:pt idx="20">
                  <c:v>969.38964731042836</c:v>
                </c:pt>
                <c:pt idx="21">
                  <c:v>928.85681579711786</c:v>
                </c:pt>
                <c:pt idx="22">
                  <c:v>918.72360791879055</c:v>
                </c:pt>
                <c:pt idx="23">
                  <c:v>928.85681579711786</c:v>
                </c:pt>
                <c:pt idx="24">
                  <c:v>1120.438231416078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'25 Yr Profile'!$A$42</c:f>
              <c:strCache>
                <c:ptCount val="1"/>
                <c:pt idx="0">
                  <c:v>LIFE CYCLE MAINTENANCE</c:v>
                </c:pt>
              </c:strCache>
            </c:strRef>
          </c:tx>
          <c:spPr>
            <a:ln w="38100">
              <a:solidFill>
                <a:srgbClr val="0091CF"/>
              </a:solidFill>
            </a:ln>
          </c:spPr>
          <c:marker>
            <c:symbol val="none"/>
          </c:marker>
          <c:val>
            <c:numRef>
              <c:f>'25 Yr Profile'!$E$42:$AC$42</c:f>
              <c:numCache>
                <c:formatCode>_(* #,##0_);_(* \(#,##0\);_(* "-"_);_(@_)</c:formatCode>
                <c:ptCount val="25"/>
                <c:pt idx="0">
                  <c:v>376.35420493765702</c:v>
                </c:pt>
                <c:pt idx="1">
                  <c:v>386.19457348765559</c:v>
                </c:pt>
                <c:pt idx="2">
                  <c:v>386.19457348765559</c:v>
                </c:pt>
                <c:pt idx="3">
                  <c:v>387.02302348765392</c:v>
                </c:pt>
                <c:pt idx="4">
                  <c:v>386.19457348765559</c:v>
                </c:pt>
                <c:pt idx="5">
                  <c:v>389.27167348765391</c:v>
                </c:pt>
                <c:pt idx="6">
                  <c:v>387.02302348765392</c:v>
                </c:pt>
                <c:pt idx="7">
                  <c:v>386.19457348765559</c:v>
                </c:pt>
                <c:pt idx="8">
                  <c:v>386.19457348765559</c:v>
                </c:pt>
                <c:pt idx="9">
                  <c:v>387.02302348765392</c:v>
                </c:pt>
                <c:pt idx="10">
                  <c:v>394.08457348765552</c:v>
                </c:pt>
                <c:pt idx="11">
                  <c:v>386.19457348765559</c:v>
                </c:pt>
                <c:pt idx="12">
                  <c:v>387.02302348765392</c:v>
                </c:pt>
                <c:pt idx="13">
                  <c:v>386.19457348765559</c:v>
                </c:pt>
                <c:pt idx="14">
                  <c:v>386.19457348765559</c:v>
                </c:pt>
                <c:pt idx="15">
                  <c:v>390.10012348765571</c:v>
                </c:pt>
                <c:pt idx="16">
                  <c:v>386.19457348765559</c:v>
                </c:pt>
                <c:pt idx="17">
                  <c:v>386.19457348765559</c:v>
                </c:pt>
                <c:pt idx="18">
                  <c:v>387.02302348765392</c:v>
                </c:pt>
                <c:pt idx="19">
                  <c:v>386.19457348765559</c:v>
                </c:pt>
                <c:pt idx="20">
                  <c:v>394.08457348765552</c:v>
                </c:pt>
                <c:pt idx="21">
                  <c:v>387.02302348765392</c:v>
                </c:pt>
                <c:pt idx="22">
                  <c:v>386.19457348765559</c:v>
                </c:pt>
                <c:pt idx="23">
                  <c:v>386.19457348765559</c:v>
                </c:pt>
                <c:pt idx="24">
                  <c:v>387.02302348765392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'25 Yr Profile'!$A$43</c:f>
              <c:strCache>
                <c:ptCount val="1"/>
                <c:pt idx="0">
                  <c:v>LIFE CYCLE OPERATION</c:v>
                </c:pt>
              </c:strCache>
            </c:strRef>
          </c:tx>
          <c:spPr>
            <a:ln w="38100">
              <a:solidFill>
                <a:srgbClr val="7AB51D"/>
              </a:solidFill>
            </a:ln>
          </c:spPr>
          <c:marker>
            <c:symbol val="none"/>
          </c:marker>
          <c:val>
            <c:numRef>
              <c:f>'25 Yr Profile'!$E$43:$AC$43</c:f>
              <c:numCache>
                <c:formatCode>_(* #,##0_);_(* \(#,##0\);_(* "-"_);_(@_)</c:formatCode>
                <c:ptCount val="25"/>
                <c:pt idx="0">
                  <c:v>342.04309818667599</c:v>
                </c:pt>
                <c:pt idx="1">
                  <c:v>342.04309818667599</c:v>
                </c:pt>
                <c:pt idx="2">
                  <c:v>342.04309818667599</c:v>
                </c:pt>
                <c:pt idx="3">
                  <c:v>342.04309818667599</c:v>
                </c:pt>
                <c:pt idx="4">
                  <c:v>342.04309818667599</c:v>
                </c:pt>
                <c:pt idx="5">
                  <c:v>342.04309818667599</c:v>
                </c:pt>
                <c:pt idx="6">
                  <c:v>342.04309818667599</c:v>
                </c:pt>
                <c:pt idx="7">
                  <c:v>342.04309818667599</c:v>
                </c:pt>
                <c:pt idx="8">
                  <c:v>342.04309818667599</c:v>
                </c:pt>
                <c:pt idx="9">
                  <c:v>342.04309818667599</c:v>
                </c:pt>
                <c:pt idx="10">
                  <c:v>342.04309818667599</c:v>
                </c:pt>
                <c:pt idx="11">
                  <c:v>342.04309818667599</c:v>
                </c:pt>
                <c:pt idx="12">
                  <c:v>342.04309818667599</c:v>
                </c:pt>
                <c:pt idx="13">
                  <c:v>342.04309818667599</c:v>
                </c:pt>
                <c:pt idx="14">
                  <c:v>342.04309818667599</c:v>
                </c:pt>
                <c:pt idx="15">
                  <c:v>342.04309818667599</c:v>
                </c:pt>
                <c:pt idx="16">
                  <c:v>342.04309818667599</c:v>
                </c:pt>
                <c:pt idx="17">
                  <c:v>342.04309818667599</c:v>
                </c:pt>
                <c:pt idx="18">
                  <c:v>342.04309818667599</c:v>
                </c:pt>
                <c:pt idx="19">
                  <c:v>342.04309818667599</c:v>
                </c:pt>
                <c:pt idx="20">
                  <c:v>342.04309818667599</c:v>
                </c:pt>
                <c:pt idx="21">
                  <c:v>342.04309818667599</c:v>
                </c:pt>
                <c:pt idx="22">
                  <c:v>342.04309818667599</c:v>
                </c:pt>
                <c:pt idx="23">
                  <c:v>342.04309818667599</c:v>
                </c:pt>
                <c:pt idx="24">
                  <c:v>342.04309818667599</c:v>
                </c:pt>
              </c:numCache>
            </c:numRef>
          </c:val>
          <c:smooth val="0"/>
        </c:ser>
        <c:ser>
          <c:idx val="5"/>
          <c:order val="3"/>
          <c:tx>
            <c:strRef>
              <c:f>'25 Yr Profile'!$A$44</c:f>
              <c:strCache>
                <c:ptCount val="1"/>
                <c:pt idx="0">
                  <c:v>ROLLING STOCK LEASING COSTS</c:v>
                </c:pt>
              </c:strCache>
            </c:strRef>
          </c:tx>
          <c:spPr>
            <a:ln w="38100">
              <a:solidFill>
                <a:srgbClr val="BFD730"/>
              </a:solidFill>
            </a:ln>
          </c:spPr>
          <c:marker>
            <c:symbol val="none"/>
          </c:marker>
          <c:val>
            <c:numRef>
              <c:f>'25 Yr Profile'!$E$44:$AC$44</c:f>
              <c:numCache>
                <c:formatCode>_(* #,##0_);_(* \(#,##0\);_(* "-"_);_(@_)</c:formatCode>
                <c:ptCount val="25"/>
                <c:pt idx="0">
                  <c:v>201.6</c:v>
                </c:pt>
                <c:pt idx="1">
                  <c:v>201.6</c:v>
                </c:pt>
                <c:pt idx="2">
                  <c:v>201.6</c:v>
                </c:pt>
                <c:pt idx="3">
                  <c:v>201.6</c:v>
                </c:pt>
                <c:pt idx="4">
                  <c:v>201.6</c:v>
                </c:pt>
                <c:pt idx="5">
                  <c:v>201.6</c:v>
                </c:pt>
                <c:pt idx="6">
                  <c:v>201.6</c:v>
                </c:pt>
                <c:pt idx="7">
                  <c:v>201.6</c:v>
                </c:pt>
                <c:pt idx="8">
                  <c:v>201.6</c:v>
                </c:pt>
                <c:pt idx="9">
                  <c:v>201.6</c:v>
                </c:pt>
                <c:pt idx="10">
                  <c:v>201.6</c:v>
                </c:pt>
                <c:pt idx="11">
                  <c:v>201.6</c:v>
                </c:pt>
                <c:pt idx="12">
                  <c:v>201.6</c:v>
                </c:pt>
                <c:pt idx="13">
                  <c:v>201.6</c:v>
                </c:pt>
                <c:pt idx="14">
                  <c:v>201.6</c:v>
                </c:pt>
                <c:pt idx="15">
                  <c:v>201.6</c:v>
                </c:pt>
                <c:pt idx="16">
                  <c:v>201.6</c:v>
                </c:pt>
                <c:pt idx="17">
                  <c:v>201.6</c:v>
                </c:pt>
                <c:pt idx="18">
                  <c:v>201.6</c:v>
                </c:pt>
                <c:pt idx="19">
                  <c:v>201.6</c:v>
                </c:pt>
                <c:pt idx="20">
                  <c:v>201.6</c:v>
                </c:pt>
                <c:pt idx="21">
                  <c:v>201.6</c:v>
                </c:pt>
                <c:pt idx="22">
                  <c:v>201.6</c:v>
                </c:pt>
                <c:pt idx="23">
                  <c:v>201.6</c:v>
                </c:pt>
                <c:pt idx="24">
                  <c:v>201.6</c:v>
                </c:pt>
              </c:numCache>
            </c:numRef>
          </c:val>
          <c:smooth val="0"/>
        </c:ser>
        <c:ser>
          <c:idx val="0"/>
          <c:order val="4"/>
          <c:cat>
            <c:numRef>
              <c:f>'LCC Annual Summary (25YR)'!$J$8:$AH$8</c:f>
              <c:numCache>
                <c:formatCode>General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</c:numCache>
            </c:numRef>
          </c:cat>
          <c:val>
            <c:numRef>
              <c:f>'LCC Annual Summary (25YR)'!$D$98:$D$100</c:f>
            </c:numRef>
          </c:val>
          <c:smooth val="0"/>
        </c:ser>
        <c:ser>
          <c:idx val="6"/>
          <c:order val="5"/>
          <c:tx>
            <c:strRef>
              <c:f>'25 Yr Profile'!$A$45</c:f>
              <c:strCache>
                <c:ptCount val="1"/>
                <c:pt idx="0">
                  <c:v>LIFE CYCLE ON COST</c:v>
                </c:pt>
              </c:strCache>
            </c:strRef>
          </c:tx>
          <c:spPr>
            <a:ln w="38100">
              <a:solidFill>
                <a:srgbClr val="CCEAF1"/>
              </a:solidFill>
            </a:ln>
          </c:spPr>
          <c:marker>
            <c:symbol val="none"/>
          </c:marker>
          <c:val>
            <c:numRef>
              <c:f>'25 Yr Profile'!$E$45:$AC$45</c:f>
              <c:numCache>
                <c:formatCode>_(* #,##0_);_(* \(#,##0\);_(* "-"_);_(@_)</c:formatCode>
                <c:ptCount val="25"/>
                <c:pt idx="0">
                  <c:v>183.99946062486521</c:v>
                </c:pt>
                <c:pt idx="1">
                  <c:v>185.96753433486609</c:v>
                </c:pt>
                <c:pt idx="2">
                  <c:v>185.96753433486609</c:v>
                </c:pt>
                <c:pt idx="3">
                  <c:v>186.1332243348655</c:v>
                </c:pt>
                <c:pt idx="4">
                  <c:v>186.6989582305244</c:v>
                </c:pt>
                <c:pt idx="5">
                  <c:v>187.3143782305244</c:v>
                </c:pt>
                <c:pt idx="6">
                  <c:v>196.99785610885189</c:v>
                </c:pt>
                <c:pt idx="7">
                  <c:v>201.58452625335141</c:v>
                </c:pt>
                <c:pt idx="8">
                  <c:v>201.58452625335141</c:v>
                </c:pt>
                <c:pt idx="9">
                  <c:v>239.21013840365899</c:v>
                </c:pt>
                <c:pt idx="10">
                  <c:v>203.16252625335139</c:v>
                </c:pt>
                <c:pt idx="11">
                  <c:v>222.02835520483171</c:v>
                </c:pt>
                <c:pt idx="12">
                  <c:v>220.16740362916599</c:v>
                </c:pt>
                <c:pt idx="13">
                  <c:v>232.16156308315919</c:v>
                </c:pt>
                <c:pt idx="14">
                  <c:v>841.69744122370673</c:v>
                </c:pt>
                <c:pt idx="15">
                  <c:v>227.04304219068749</c:v>
                </c:pt>
                <c:pt idx="16">
                  <c:v>250.39803880529669</c:v>
                </c:pt>
                <c:pt idx="17">
                  <c:v>371.47297678654309</c:v>
                </c:pt>
                <c:pt idx="18">
                  <c:v>369.61202521087768</c:v>
                </c:pt>
                <c:pt idx="19">
                  <c:v>1122.1153038067339</c:v>
                </c:pt>
                <c:pt idx="20">
                  <c:v>381.42346379695221</c:v>
                </c:pt>
                <c:pt idx="21">
                  <c:v>371.90458749429013</c:v>
                </c:pt>
                <c:pt idx="22">
                  <c:v>369.71225591862202</c:v>
                </c:pt>
                <c:pt idx="23">
                  <c:v>371.73889749428821</c:v>
                </c:pt>
                <c:pt idx="24">
                  <c:v>410.22087061808202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260352"/>
        <c:axId val="82262272"/>
      </c:lineChart>
      <c:catAx>
        <c:axId val="82260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5431923634075297"/>
              <c:y val="0.9047908464566970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2262272"/>
        <c:crosses val="autoZero"/>
        <c:auto val="1"/>
        <c:lblAlgn val="ctr"/>
        <c:lblOffset val="100"/>
        <c:noMultiLvlLbl val="0"/>
      </c:catAx>
      <c:valAx>
        <c:axId val="82262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COST (MILLION</a:t>
                </a:r>
                <a:r>
                  <a:rPr lang="en-US" baseline="0"/>
                  <a:t> </a:t>
                </a:r>
                <a:r>
                  <a:rPr lang="en-US"/>
                  <a:t>NOK)</a:t>
                </a:r>
              </a:p>
            </c:rich>
          </c:tx>
          <c:layout>
            <c:manualLayout>
              <c:xMode val="edge"/>
              <c:yMode val="edge"/>
              <c:x val="2.0486436850689599E-2"/>
              <c:y val="0.44383781724013699"/>
            </c:manualLayout>
          </c:layout>
          <c:overlay val="0"/>
        </c:title>
        <c:numFmt formatCode="_(* #,##0_);_(* \(#,##0\);_(* &quot;-&quot;_);_(@_)" sourceLinked="1"/>
        <c:majorTickMark val="out"/>
        <c:minorTickMark val="none"/>
        <c:tickLblPos val="nextTo"/>
        <c:crossAx val="82260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9780927357456901"/>
          <c:y val="0.112213541666667"/>
          <c:w val="0.712546382879648"/>
          <c:h val="9.0275590551181201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0.54299</cdr:x>
      <cdr:y>0.84241</cdr:y>
    </cdr:from>
    <cdr:to>
      <cdr:x>0.6862</cdr:x>
      <cdr:y>0.88521</cdr:y>
    </cdr:to>
    <cdr:sp macro="" textlink="">
      <cdr:nvSpPr>
        <cdr:cNvPr id="4" name="Left Brace 3"/>
        <cdr:cNvSpPr/>
      </cdr:nvSpPr>
      <cdr:spPr>
        <a:xfrm xmlns:a="http://schemas.openxmlformats.org/drawingml/2006/main" rot="16200000">
          <a:off x="5361214" y="3592285"/>
          <a:ext cx="209551" cy="1273627"/>
        </a:xfrm>
        <a:prstGeom xmlns:a="http://schemas.openxmlformats.org/drawingml/2006/main" prst="leftBrace">
          <a:avLst>
            <a:gd name="adj1" fmla="val 22222"/>
            <a:gd name="adj2" fmla="val 49225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  <cdr:relSizeAnchor xmlns:cdr="http://schemas.openxmlformats.org/drawingml/2006/chartDrawing">
    <cdr:from>
      <cdr:x>0.58905</cdr:x>
      <cdr:y>0.88911</cdr:y>
    </cdr:from>
    <cdr:to>
      <cdr:x>0.64261</cdr:x>
      <cdr:y>0.9394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5238748" y="4352925"/>
          <a:ext cx="47641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r>
            <a:rPr lang="en-GB" sz="1000" dirty="0" smtClean="0"/>
            <a:t>West</a:t>
          </a:r>
          <a:endParaRPr lang="en-GB" sz="1000" dirty="0"/>
        </a:p>
      </cdr:txBody>
    </cdr:sp>
  </cdr:relSizeAnchor>
  <cdr:relSizeAnchor xmlns:cdr="http://schemas.openxmlformats.org/drawingml/2006/chartDrawing">
    <cdr:from>
      <cdr:x>0.46374</cdr:x>
      <cdr:y>0.84257</cdr:y>
    </cdr:from>
    <cdr:to>
      <cdr:x>0.53947</cdr:x>
      <cdr:y>0.88521</cdr:y>
    </cdr:to>
    <cdr:sp macro="" textlink="">
      <cdr:nvSpPr>
        <cdr:cNvPr id="8" name="Left Brace 7"/>
        <cdr:cNvSpPr/>
      </cdr:nvSpPr>
      <cdr:spPr>
        <a:xfrm xmlns:a="http://schemas.openxmlformats.org/drawingml/2006/main" rot="16200000">
          <a:off x="4356704" y="3892696"/>
          <a:ext cx="208800" cy="673555"/>
        </a:xfrm>
        <a:prstGeom xmlns:a="http://schemas.openxmlformats.org/drawingml/2006/main" prst="leftBrace">
          <a:avLst>
            <a:gd name="adj1" fmla="val 22222"/>
            <a:gd name="adj2" fmla="val 49225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  <cdr:relSizeAnchor xmlns:cdr="http://schemas.openxmlformats.org/drawingml/2006/chartDrawing">
    <cdr:from>
      <cdr:x>0.47338</cdr:x>
      <cdr:y>0.88716</cdr:y>
    </cdr:from>
    <cdr:to>
      <cdr:x>0.53145</cdr:x>
      <cdr:y>0.93745</cdr:y>
    </cdr:to>
    <cdr:sp macro="" textlink="">
      <cdr:nvSpPr>
        <cdr:cNvPr id="9" name="TextBox 6"/>
        <cdr:cNvSpPr txBox="1"/>
      </cdr:nvSpPr>
      <cdr:spPr>
        <a:xfrm xmlns:a="http://schemas.openxmlformats.org/drawingml/2006/main">
          <a:off x="4210048" y="4343400"/>
          <a:ext cx="51648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r>
            <a:rPr lang="en-GB" sz="1000" dirty="0" smtClean="0"/>
            <a:t>South</a:t>
          </a:r>
          <a:endParaRPr lang="en-GB" sz="1000" dirty="0"/>
        </a:p>
      </cdr:txBody>
    </cdr:sp>
  </cdr:relSizeAnchor>
  <cdr:relSizeAnchor xmlns:cdr="http://schemas.openxmlformats.org/drawingml/2006/chartDrawing">
    <cdr:from>
      <cdr:x>0.68727</cdr:x>
      <cdr:y>0.84062</cdr:y>
    </cdr:from>
    <cdr:to>
      <cdr:x>0.76438</cdr:x>
      <cdr:y>0.88327</cdr:y>
    </cdr:to>
    <cdr:sp macro="" textlink="">
      <cdr:nvSpPr>
        <cdr:cNvPr id="10" name="Left Brace 9"/>
        <cdr:cNvSpPr/>
      </cdr:nvSpPr>
      <cdr:spPr>
        <a:xfrm xmlns:a="http://schemas.openxmlformats.org/drawingml/2006/main" rot="16200000">
          <a:off x="6350829" y="3877049"/>
          <a:ext cx="208800" cy="685800"/>
        </a:xfrm>
        <a:prstGeom xmlns:a="http://schemas.openxmlformats.org/drawingml/2006/main" prst="leftBrace">
          <a:avLst>
            <a:gd name="adj1" fmla="val 22222"/>
            <a:gd name="adj2" fmla="val 50614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/>
              <a:cs typeface="Arial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/>
              <a:cs typeface="Arial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  <cdr:relSizeAnchor xmlns:cdr="http://schemas.openxmlformats.org/drawingml/2006/chartDrawing">
    <cdr:from>
      <cdr:x>0.69936</cdr:x>
      <cdr:y>0.89105</cdr:y>
    </cdr:from>
    <cdr:to>
      <cdr:x>0.75527</cdr:x>
      <cdr:y>0.94134</cdr:y>
    </cdr:to>
    <cdr:sp macro="" textlink="">
      <cdr:nvSpPr>
        <cdr:cNvPr id="11" name="TextBox 6"/>
        <cdr:cNvSpPr txBox="1"/>
      </cdr:nvSpPr>
      <cdr:spPr>
        <a:xfrm xmlns:a="http://schemas.openxmlformats.org/drawingml/2006/main">
          <a:off x="6219823" y="4362450"/>
          <a:ext cx="49725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r>
            <a:rPr lang="en-GB" sz="1000" dirty="0" smtClean="0"/>
            <a:t>North</a:t>
          </a:r>
          <a:endParaRPr lang="en-GB" sz="1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0.08368</cdr:x>
      <cdr:y>0.88253</cdr:y>
    </cdr:from>
    <cdr:to>
      <cdr:x>0.12656</cdr:x>
      <cdr:y>0.9151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712906" y="4757868"/>
          <a:ext cx="365313" cy="1755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000" dirty="0">
              <a:solidFill>
                <a:sysClr val="windowText" lastClr="000000"/>
              </a:solidFill>
            </a:rPr>
            <a:t>5</a:t>
          </a:r>
        </a:p>
      </cdr:txBody>
    </cdr:sp>
  </cdr:relSizeAnchor>
  <cdr:relSizeAnchor xmlns:cdr="http://schemas.openxmlformats.org/drawingml/2006/chartDrawing">
    <cdr:from>
      <cdr:x>0.15451</cdr:x>
      <cdr:y>0.88231</cdr:y>
    </cdr:from>
    <cdr:to>
      <cdr:x>0.19738</cdr:x>
      <cdr:y>0.91488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1316337" y="4756682"/>
          <a:ext cx="365228" cy="1755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5</a:t>
          </a:r>
        </a:p>
      </cdr:txBody>
    </cdr:sp>
  </cdr:relSizeAnchor>
  <cdr:relSizeAnchor xmlns:cdr="http://schemas.openxmlformats.org/drawingml/2006/chartDrawing">
    <cdr:from>
      <cdr:x>0.29803</cdr:x>
      <cdr:y>0.88235</cdr:y>
    </cdr:from>
    <cdr:to>
      <cdr:x>0.3409</cdr:x>
      <cdr:y>0.91492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2539046" y="4756898"/>
          <a:ext cx="365228" cy="1755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7</a:t>
          </a:r>
        </a:p>
      </cdr:txBody>
    </cdr:sp>
  </cdr:relSizeAnchor>
  <cdr:relSizeAnchor xmlns:cdr="http://schemas.openxmlformats.org/drawingml/2006/chartDrawing">
    <cdr:from>
      <cdr:x>0.22388</cdr:x>
      <cdr:y>0.88203</cdr:y>
    </cdr:from>
    <cdr:to>
      <cdr:x>0.26675</cdr:x>
      <cdr:y>0.9146</cdr:y>
    </cdr:to>
    <cdr:sp macro="" textlink="">
      <cdr:nvSpPr>
        <cdr:cNvPr id="6" name="Rectangle 5"/>
        <cdr:cNvSpPr/>
      </cdr:nvSpPr>
      <cdr:spPr>
        <a:xfrm xmlns:a="http://schemas.openxmlformats.org/drawingml/2006/main">
          <a:off x="1907330" y="4755172"/>
          <a:ext cx="365228" cy="1755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7</a:t>
          </a:r>
        </a:p>
      </cdr:txBody>
    </cdr:sp>
  </cdr:relSizeAnchor>
  <cdr:relSizeAnchor xmlns:cdr="http://schemas.openxmlformats.org/drawingml/2006/chartDrawing">
    <cdr:from>
      <cdr:x>0.37203</cdr:x>
      <cdr:y>0.88112</cdr:y>
    </cdr:from>
    <cdr:to>
      <cdr:x>0.4149</cdr:x>
      <cdr:y>0.91521</cdr:y>
    </cdr:to>
    <cdr:sp macro="" textlink="">
      <cdr:nvSpPr>
        <cdr:cNvPr id="7" name="Rectangle 6"/>
        <cdr:cNvSpPr/>
      </cdr:nvSpPr>
      <cdr:spPr>
        <a:xfrm xmlns:a="http://schemas.openxmlformats.org/drawingml/2006/main">
          <a:off x="3169484" y="4750266"/>
          <a:ext cx="365228" cy="1837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9</a:t>
          </a:r>
        </a:p>
      </cdr:txBody>
    </cdr:sp>
  </cdr:relSizeAnchor>
  <cdr:relSizeAnchor xmlns:cdr="http://schemas.openxmlformats.org/drawingml/2006/chartDrawing">
    <cdr:from>
      <cdr:x>0.44062</cdr:x>
      <cdr:y>0.88235</cdr:y>
    </cdr:from>
    <cdr:to>
      <cdr:x>0.4835</cdr:x>
      <cdr:y>0.91492</cdr:y>
    </cdr:to>
    <cdr:sp macro="" textlink="">
      <cdr:nvSpPr>
        <cdr:cNvPr id="10" name="Rectangle 9"/>
        <cdr:cNvSpPr/>
      </cdr:nvSpPr>
      <cdr:spPr>
        <a:xfrm xmlns:a="http://schemas.openxmlformats.org/drawingml/2006/main">
          <a:off x="3753832" y="4756898"/>
          <a:ext cx="365313" cy="1755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9</a:t>
          </a:r>
        </a:p>
      </cdr:txBody>
    </cdr:sp>
  </cdr:relSizeAnchor>
  <cdr:relSizeAnchor xmlns:cdr="http://schemas.openxmlformats.org/drawingml/2006/chartDrawing">
    <cdr:from>
      <cdr:x>0.51052</cdr:x>
      <cdr:y>0.88235</cdr:y>
    </cdr:from>
    <cdr:to>
      <cdr:x>0.55339</cdr:x>
      <cdr:y>0.91492</cdr:y>
    </cdr:to>
    <cdr:sp macro="" textlink="">
      <cdr:nvSpPr>
        <cdr:cNvPr id="11" name="Rectangle 10"/>
        <cdr:cNvSpPr/>
      </cdr:nvSpPr>
      <cdr:spPr>
        <a:xfrm xmlns:a="http://schemas.openxmlformats.org/drawingml/2006/main">
          <a:off x="4349340" y="4756898"/>
          <a:ext cx="365228" cy="1755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7</a:t>
          </a:r>
        </a:p>
      </cdr:txBody>
    </cdr:sp>
  </cdr:relSizeAnchor>
  <cdr:relSizeAnchor xmlns:cdr="http://schemas.openxmlformats.org/drawingml/2006/chartDrawing">
    <cdr:from>
      <cdr:x>0.58135</cdr:x>
      <cdr:y>0.88263</cdr:y>
    </cdr:from>
    <cdr:to>
      <cdr:x>0.62422</cdr:x>
      <cdr:y>0.9152</cdr:y>
    </cdr:to>
    <cdr:sp macro="" textlink="">
      <cdr:nvSpPr>
        <cdr:cNvPr id="12" name="Rectangle 11"/>
        <cdr:cNvSpPr/>
      </cdr:nvSpPr>
      <cdr:spPr>
        <a:xfrm xmlns:a="http://schemas.openxmlformats.org/drawingml/2006/main">
          <a:off x="4952772" y="4758407"/>
          <a:ext cx="365228" cy="1755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7</a:t>
          </a:r>
        </a:p>
      </cdr:txBody>
    </cdr:sp>
  </cdr:relSizeAnchor>
  <cdr:relSizeAnchor xmlns:cdr="http://schemas.openxmlformats.org/drawingml/2006/chartDrawing">
    <cdr:from>
      <cdr:x>0.65311</cdr:x>
      <cdr:y>0.88231</cdr:y>
    </cdr:from>
    <cdr:to>
      <cdr:x>0.69598</cdr:x>
      <cdr:y>0.91488</cdr:y>
    </cdr:to>
    <cdr:sp macro="" textlink="">
      <cdr:nvSpPr>
        <cdr:cNvPr id="13" name="Rectangle 12"/>
        <cdr:cNvSpPr/>
      </cdr:nvSpPr>
      <cdr:spPr>
        <a:xfrm xmlns:a="http://schemas.openxmlformats.org/drawingml/2006/main">
          <a:off x="5564126" y="4756682"/>
          <a:ext cx="365228" cy="1755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10</a:t>
          </a:r>
        </a:p>
      </cdr:txBody>
    </cdr:sp>
  </cdr:relSizeAnchor>
  <cdr:relSizeAnchor xmlns:cdr="http://schemas.openxmlformats.org/drawingml/2006/chartDrawing">
    <cdr:from>
      <cdr:x>0.72488</cdr:x>
      <cdr:y>0.88235</cdr:y>
    </cdr:from>
    <cdr:to>
      <cdr:x>0.76775</cdr:x>
      <cdr:y>0.91492</cdr:y>
    </cdr:to>
    <cdr:sp macro="" textlink="">
      <cdr:nvSpPr>
        <cdr:cNvPr id="14" name="Rectangle 13"/>
        <cdr:cNvSpPr/>
      </cdr:nvSpPr>
      <cdr:spPr>
        <a:xfrm xmlns:a="http://schemas.openxmlformats.org/drawingml/2006/main">
          <a:off x="6175566" y="4756898"/>
          <a:ext cx="365228" cy="1755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6</a:t>
          </a:r>
        </a:p>
      </cdr:txBody>
    </cdr:sp>
  </cdr:relSizeAnchor>
  <cdr:relSizeAnchor xmlns:cdr="http://schemas.openxmlformats.org/drawingml/2006/chartDrawing">
    <cdr:from>
      <cdr:x>0.79571</cdr:x>
      <cdr:y>0.88239</cdr:y>
    </cdr:from>
    <cdr:to>
      <cdr:x>0.83858</cdr:x>
      <cdr:y>0.91496</cdr:y>
    </cdr:to>
    <cdr:sp macro="" textlink="">
      <cdr:nvSpPr>
        <cdr:cNvPr id="15" name="Rectangle 14"/>
        <cdr:cNvSpPr/>
      </cdr:nvSpPr>
      <cdr:spPr>
        <a:xfrm xmlns:a="http://schemas.openxmlformats.org/drawingml/2006/main">
          <a:off x="6778997" y="4757113"/>
          <a:ext cx="365228" cy="1755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10</a:t>
          </a:r>
        </a:p>
      </cdr:txBody>
    </cdr:sp>
  </cdr:relSizeAnchor>
  <cdr:relSizeAnchor xmlns:cdr="http://schemas.openxmlformats.org/drawingml/2006/chartDrawing">
    <cdr:from>
      <cdr:x>0.86933</cdr:x>
      <cdr:y>0.88235</cdr:y>
    </cdr:from>
    <cdr:to>
      <cdr:x>0.9122</cdr:x>
      <cdr:y>0.91492</cdr:y>
    </cdr:to>
    <cdr:sp macro="" textlink="">
      <cdr:nvSpPr>
        <cdr:cNvPr id="16" name="Rectangle 15"/>
        <cdr:cNvSpPr/>
      </cdr:nvSpPr>
      <cdr:spPr>
        <a:xfrm xmlns:a="http://schemas.openxmlformats.org/drawingml/2006/main">
          <a:off x="7406198" y="4756898"/>
          <a:ext cx="365228" cy="1755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00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8.5</a:t>
          </a:r>
        </a:p>
      </cdr:txBody>
    </cdr:sp>
  </cdr:relSizeAnchor>
  <cdr:relSizeAnchor xmlns:cdr="http://schemas.openxmlformats.org/drawingml/2006/chartDrawing">
    <cdr:from>
      <cdr:x>0.28475</cdr:x>
      <cdr:y>0.00353</cdr:y>
    </cdr:from>
    <cdr:to>
      <cdr:x>0.72288</cdr:x>
      <cdr:y>0.07204</cdr:y>
    </cdr:to>
    <cdr:sp macro="" textlink="">
      <cdr:nvSpPr>
        <cdr:cNvPr id="17" name="Rectangle 16"/>
        <cdr:cNvSpPr/>
      </cdr:nvSpPr>
      <cdr:spPr>
        <a:xfrm xmlns:a="http://schemas.openxmlformats.org/drawingml/2006/main">
          <a:off x="2425914" y="19050"/>
          <a:ext cx="3732625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pPr algn="ctr">
            <a:defRPr sz="1800" b="1" i="0" u="none" strike="noStrike" kern="1200" baseline="0">
              <a:solidFill>
                <a:srgbClr val="000000"/>
              </a:solidFill>
              <a:latin typeface="Arial"/>
              <a:cs typeface="Arial"/>
            </a:defRPr>
          </a:pPr>
          <a:r>
            <a:rPr lang="en-GB" b="1" dirty="0" smtClean="0">
              <a:solidFill>
                <a:srgbClr val="FFFFFF">
                  <a:lumMod val="50000"/>
                </a:srgbClr>
              </a:solidFill>
              <a:latin typeface="Arial"/>
              <a:cs typeface="Arial"/>
            </a:rPr>
            <a:t>Total Construction Cost (</a:t>
          </a:r>
          <a:r>
            <a:rPr lang="en-GB" b="1" dirty="0" err="1" smtClean="0">
              <a:solidFill>
                <a:srgbClr val="FFFFFF">
                  <a:lumMod val="50000"/>
                </a:srgbClr>
              </a:solidFill>
              <a:latin typeface="Arial"/>
              <a:cs typeface="Arial"/>
            </a:rPr>
            <a:t>mNOK</a:t>
          </a:r>
          <a:r>
            <a:rPr lang="en-GB" b="1" dirty="0">
              <a:solidFill>
                <a:srgbClr val="FFFFFF">
                  <a:lumMod val="50000"/>
                </a:srgbClr>
              </a:solidFill>
              <a:latin typeface="Arial"/>
              <a:cs typeface="Arial"/>
            </a:rPr>
            <a:t>)</a:t>
          </a:r>
        </a:p>
      </cdr:txBody>
    </cdr:sp>
  </cdr:relSizeAnchor>
  <cdr:relSizeAnchor xmlns:cdr="http://schemas.openxmlformats.org/drawingml/2006/chartDrawing">
    <cdr:from>
      <cdr:x>0.51541</cdr:x>
      <cdr:y>0.81449</cdr:y>
    </cdr:from>
    <cdr:to>
      <cdr:x>0.7633</cdr:x>
      <cdr:y>0.85322</cdr:y>
    </cdr:to>
    <cdr:sp macro="" textlink="">
      <cdr:nvSpPr>
        <cdr:cNvPr id="18" name="Left Brace 17"/>
        <cdr:cNvSpPr/>
      </cdr:nvSpPr>
      <cdr:spPr>
        <a:xfrm xmlns:a="http://schemas.openxmlformats.org/drawingml/2006/main" rot="16200000">
          <a:off x="5342539" y="3439511"/>
          <a:ext cx="208800" cy="2111827"/>
        </a:xfrm>
        <a:prstGeom xmlns:a="http://schemas.openxmlformats.org/drawingml/2006/main" prst="leftBrace">
          <a:avLst>
            <a:gd name="adj1" fmla="val 22222"/>
            <a:gd name="adj2" fmla="val 49225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  <a:cs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  <a:cs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  <a:cs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  <a:cs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  <a:cs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  <a:cs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  <a:cs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  <a:cs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  <a:cs typeface="Arial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  <cdr:relSizeAnchor xmlns:cdr="http://schemas.openxmlformats.org/drawingml/2006/chartDrawing">
    <cdr:from>
      <cdr:x>0.60933</cdr:x>
      <cdr:y>0.85172</cdr:y>
    </cdr:from>
    <cdr:to>
      <cdr:x>0.66525</cdr:x>
      <cdr:y>0.89739</cdr:y>
    </cdr:to>
    <cdr:sp macro="" textlink="">
      <cdr:nvSpPr>
        <cdr:cNvPr id="19" name="TextBox 6"/>
        <cdr:cNvSpPr txBox="1"/>
      </cdr:nvSpPr>
      <cdr:spPr>
        <a:xfrm xmlns:a="http://schemas.openxmlformats.org/drawingml/2006/main">
          <a:off x="5191122" y="4591729"/>
          <a:ext cx="47641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en-GB" sz="1000" dirty="0" smtClean="0"/>
            <a:t>West</a:t>
          </a:r>
          <a:endParaRPr lang="en-GB" sz="1000" dirty="0"/>
        </a:p>
      </cdr:txBody>
    </cdr:sp>
  </cdr:relSizeAnchor>
  <cdr:relSizeAnchor xmlns:cdr="http://schemas.openxmlformats.org/drawingml/2006/chartDrawing">
    <cdr:from>
      <cdr:x>0.81361</cdr:x>
      <cdr:y>0.81612</cdr:y>
    </cdr:from>
    <cdr:to>
      <cdr:x>0.89411</cdr:x>
      <cdr:y>0.85485</cdr:y>
    </cdr:to>
    <cdr:sp macro="" textlink="">
      <cdr:nvSpPr>
        <cdr:cNvPr id="20" name="Left Brace 19"/>
        <cdr:cNvSpPr/>
      </cdr:nvSpPr>
      <cdr:spPr>
        <a:xfrm xmlns:a="http://schemas.openxmlformats.org/drawingml/2006/main" rot="16200000">
          <a:off x="7169978" y="4161300"/>
          <a:ext cx="208800" cy="685800"/>
        </a:xfrm>
        <a:prstGeom xmlns:a="http://schemas.openxmlformats.org/drawingml/2006/main" prst="leftBrace">
          <a:avLst>
            <a:gd name="adj1" fmla="val 22222"/>
            <a:gd name="adj2" fmla="val 50614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  <a:cs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  <a:cs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  <a:cs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  <a:cs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  <a:cs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  <a:cs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  <a:cs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  <a:cs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  <a:cs typeface="Arial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  <cdr:relSizeAnchor xmlns:cdr="http://schemas.openxmlformats.org/drawingml/2006/chartDrawing">
    <cdr:from>
      <cdr:x>0.82623</cdr:x>
      <cdr:y>0.84818</cdr:y>
    </cdr:from>
    <cdr:to>
      <cdr:x>0.88459</cdr:x>
      <cdr:y>0.89385</cdr:y>
    </cdr:to>
    <cdr:sp macro="" textlink="">
      <cdr:nvSpPr>
        <cdr:cNvPr id="21" name="TextBox 6"/>
        <cdr:cNvSpPr txBox="1"/>
      </cdr:nvSpPr>
      <cdr:spPr>
        <a:xfrm xmlns:a="http://schemas.openxmlformats.org/drawingml/2006/main">
          <a:off x="7038972" y="4572679"/>
          <a:ext cx="49725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en-GB" sz="1000" dirty="0" smtClean="0"/>
            <a:t>North</a:t>
          </a:r>
          <a:endParaRPr lang="en-GB" sz="1000" dirty="0"/>
        </a:p>
      </cdr:txBody>
    </cdr:sp>
  </cdr:relSizeAnchor>
  <cdr:relSizeAnchor xmlns:cdr="http://schemas.openxmlformats.org/drawingml/2006/chartDrawing">
    <cdr:from>
      <cdr:x>0.38908</cdr:x>
      <cdr:y>0.81612</cdr:y>
    </cdr:from>
    <cdr:to>
      <cdr:x>0.46978</cdr:x>
      <cdr:y>0.85485</cdr:y>
    </cdr:to>
    <cdr:sp macro="" textlink="">
      <cdr:nvSpPr>
        <cdr:cNvPr id="22" name="Left Brace 21"/>
        <cdr:cNvSpPr/>
      </cdr:nvSpPr>
      <cdr:spPr>
        <a:xfrm xmlns:a="http://schemas.openxmlformats.org/drawingml/2006/main" rot="16200000">
          <a:off x="3554101" y="4160399"/>
          <a:ext cx="208800" cy="687600"/>
        </a:xfrm>
        <a:prstGeom xmlns:a="http://schemas.openxmlformats.org/drawingml/2006/main" prst="leftBrace">
          <a:avLst>
            <a:gd name="adj1" fmla="val 22222"/>
            <a:gd name="adj2" fmla="val 49225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  <a:cs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  <a:cs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  <a:cs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  <a:cs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  <a:cs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  <a:cs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  <a:cs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  <a:cs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  <a:cs typeface="Arial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  <cdr:relSizeAnchor xmlns:cdr="http://schemas.openxmlformats.org/drawingml/2006/chartDrawing">
    <cdr:from>
      <cdr:x>0.39914</cdr:x>
      <cdr:y>0.84955</cdr:y>
    </cdr:from>
    <cdr:to>
      <cdr:x>0.45976</cdr:x>
      <cdr:y>0.89522</cdr:y>
    </cdr:to>
    <cdr:sp macro="" textlink="">
      <cdr:nvSpPr>
        <cdr:cNvPr id="23" name="TextBox 6"/>
        <cdr:cNvSpPr txBox="1"/>
      </cdr:nvSpPr>
      <cdr:spPr>
        <a:xfrm xmlns:a="http://schemas.openxmlformats.org/drawingml/2006/main">
          <a:off x="3400422" y="4580026"/>
          <a:ext cx="51648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r>
            <a:rPr lang="en-GB" sz="1000" dirty="0" smtClean="0"/>
            <a:t>South</a:t>
          </a:r>
          <a:endParaRPr lang="en-GB" sz="1000" dirty="0"/>
        </a:p>
      </cdr:txBody>
    </cdr:sp>
  </cdr:relSizeAnchor>
  <cdr:relSizeAnchor xmlns:cdr="http://schemas.openxmlformats.org/drawingml/2006/chartDrawing">
    <cdr:from>
      <cdr:x>0.18337</cdr:x>
      <cdr:y>0.84792</cdr:y>
    </cdr:from>
    <cdr:to>
      <cdr:x>0.24261</cdr:x>
      <cdr:y>0.89359</cdr:y>
    </cdr:to>
    <cdr:sp macro="" textlink="">
      <cdr:nvSpPr>
        <cdr:cNvPr id="24" name="TextBox 6"/>
        <cdr:cNvSpPr txBox="1"/>
      </cdr:nvSpPr>
      <cdr:spPr>
        <a:xfrm xmlns:a="http://schemas.openxmlformats.org/drawingml/2006/main">
          <a:off x="1562201" y="4571252"/>
          <a:ext cx="504723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Arial"/>
              <a:cs typeface="Arial"/>
            </a:defRPr>
          </a:lvl1pPr>
          <a:lvl2pPr marL="457200" indent="0">
            <a:defRPr sz="1100">
              <a:latin typeface="Arial"/>
              <a:cs typeface="Arial"/>
            </a:defRPr>
          </a:lvl2pPr>
          <a:lvl3pPr marL="914400" indent="0">
            <a:defRPr sz="1100">
              <a:latin typeface="Arial"/>
              <a:cs typeface="Arial"/>
            </a:defRPr>
          </a:lvl3pPr>
          <a:lvl4pPr marL="1371600" indent="0">
            <a:defRPr sz="1100">
              <a:latin typeface="Arial"/>
              <a:cs typeface="Arial"/>
            </a:defRPr>
          </a:lvl4pPr>
          <a:lvl5pPr marL="1828800" indent="0">
            <a:defRPr sz="1100">
              <a:latin typeface="Arial"/>
              <a:cs typeface="Arial"/>
            </a:defRPr>
          </a:lvl5pPr>
          <a:lvl6pPr marL="2286000" indent="0">
            <a:defRPr sz="1100">
              <a:latin typeface="Arial"/>
              <a:cs typeface="Arial"/>
            </a:defRPr>
          </a:lvl6pPr>
          <a:lvl7pPr marL="2743200" indent="0">
            <a:defRPr sz="1100">
              <a:latin typeface="Arial"/>
              <a:cs typeface="Arial"/>
            </a:defRPr>
          </a:lvl7pPr>
          <a:lvl8pPr marL="3200400" indent="0">
            <a:defRPr sz="1100">
              <a:latin typeface="Arial"/>
              <a:cs typeface="Arial"/>
            </a:defRPr>
          </a:lvl8pPr>
          <a:lvl9pPr marL="3657600" indent="0">
            <a:defRPr sz="1100">
              <a:latin typeface="Arial"/>
              <a:cs typeface="Arial"/>
            </a:defRPr>
          </a:lvl9pPr>
        </a:lstStyle>
        <a:p xmlns:a="http://schemas.openxmlformats.org/drawingml/2006/main">
          <a:pPr algn="ctr"/>
          <a:r>
            <a:rPr lang="en-GB" sz="1000" dirty="0" smtClean="0"/>
            <a:t>East</a:t>
          </a:r>
          <a:endParaRPr lang="en-GB" sz="1000" dirty="0"/>
        </a:p>
      </cdr:txBody>
    </cdr:sp>
  </cdr:relSizeAnchor>
  <cdr:relSizeAnchor xmlns:cdr="http://schemas.openxmlformats.org/drawingml/2006/chartDrawing">
    <cdr:from>
      <cdr:x>0.09168</cdr:x>
      <cdr:y>0.81612</cdr:y>
    </cdr:from>
    <cdr:to>
      <cdr:x>0.33956</cdr:x>
      <cdr:y>0.85485</cdr:y>
    </cdr:to>
    <cdr:sp macro="" textlink="">
      <cdr:nvSpPr>
        <cdr:cNvPr id="25" name="Left Brace 24"/>
        <cdr:cNvSpPr/>
      </cdr:nvSpPr>
      <cdr:spPr>
        <a:xfrm xmlns:a="http://schemas.openxmlformats.org/drawingml/2006/main" rot="16200000">
          <a:off x="1732564" y="3448288"/>
          <a:ext cx="208800" cy="2111827"/>
        </a:xfrm>
        <a:prstGeom xmlns:a="http://schemas.openxmlformats.org/drawingml/2006/main" prst="leftBrace">
          <a:avLst>
            <a:gd name="adj1" fmla="val 22222"/>
            <a:gd name="adj2" fmla="val 49225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  <a:cs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  <a:cs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  <a:cs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  <a:cs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  <a:cs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  <a:cs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  <a:cs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  <a:cs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  <a:cs typeface="Arial"/>
            </a:defRPr>
          </a:lvl9pPr>
        </a:lstStyle>
        <a:p xmlns:a="http://schemas.openxmlformats.org/drawingml/2006/main">
          <a:pPr algn="ctr"/>
          <a:endParaRPr lang="en-GB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0C3C9DC-AB70-486D-B996-E3A0CB1FEA8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pic>
        <p:nvPicPr>
          <p:cNvPr id="1434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091" y="820458"/>
            <a:ext cx="6196584" cy="664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908194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FFD0A56-6747-49F3-AEE2-05A68779F7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261458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FD0A56-6747-49F3-AEE2-05A68779F788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48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latin typeface="Arial" charset="0"/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FD0A56-6747-49F3-AEE2-05A68779F788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Horisontalradie</a:t>
            </a:r>
            <a:r>
              <a:rPr lang="nb-NO" dirty="0" smtClean="0"/>
              <a:t>, 6300 m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AFC4D4-44FB-4F52-90E9-42AA27CEA7A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Stigning</a:t>
            </a:r>
            <a:r>
              <a:rPr lang="nb-NO" baseline="0" dirty="0" smtClean="0"/>
              <a:t> 12,5 0/00</a:t>
            </a:r>
          </a:p>
          <a:p>
            <a:r>
              <a:rPr lang="nb-NO" baseline="0" dirty="0" smtClean="0"/>
              <a:t>Diagram: Viser akselerasjon på en </a:t>
            </a:r>
            <a:r>
              <a:rPr lang="nb-NO" baseline="0" dirty="0" err="1" smtClean="0"/>
              <a:t>dagstrekning</a:t>
            </a:r>
            <a:r>
              <a:rPr lang="nb-NO" baseline="0" dirty="0" smtClean="0"/>
              <a:t> med 12,5 0/00 stigning. I tunnel blir det enda verre (se </a:t>
            </a:r>
            <a:r>
              <a:rPr lang="nb-NO" baseline="0" dirty="0" err="1" smtClean="0"/>
              <a:t>Sweco</a:t>
            </a:r>
            <a:r>
              <a:rPr lang="nb-NO" baseline="0" dirty="0" smtClean="0"/>
              <a:t> rapp. S. 29. Mister ytterligere ca  80-100 km/t pga tunnel -kommer bare opp i ca 200 km/t)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AFC4D4-44FB-4F52-90E9-42AA27CEA7A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Ø.dalen</a:t>
            </a:r>
            <a:r>
              <a:rPr lang="nb-NO" dirty="0" smtClean="0"/>
              <a:t>: Fra Alvdal sett nordover. Mye </a:t>
            </a:r>
            <a:r>
              <a:rPr lang="nb-NO" dirty="0" err="1" smtClean="0"/>
              <a:t>daglinje</a:t>
            </a:r>
            <a:r>
              <a:rPr lang="nb-NO" dirty="0" smtClean="0"/>
              <a:t> (vist m heltrukken rød), enkel å bygge (U-dal)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AFC4D4-44FB-4F52-90E9-42AA27CEA7A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456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40 km tunnel omtrent uten gode</a:t>
            </a:r>
            <a:r>
              <a:rPr lang="nb-NO" baseline="0" dirty="0" smtClean="0"/>
              <a:t> angrepspunkter for tunneldrift og massedeponier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BA56E-6EEC-4329-BE64-C96294545BC4}" type="slidenum">
              <a:rPr lang="sv-SE" smtClean="0"/>
              <a:pPr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Bildet viser typiske tiltak</a:t>
            </a:r>
            <a:r>
              <a:rPr lang="nb-NO" baseline="0" dirty="0" smtClean="0"/>
              <a:t> for oppgradering av eksisterende jernbane. Krysningsspor og nye linjeseksjoner. Nye linjer blir nødvendigvis oftest tunnel, og stigningen blir generelt sett ikke mindre ved linjeinnkortninger.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BA56E-6EEC-4329-BE64-C96294545BC4}" type="slidenum">
              <a:rPr lang="sv-SE" smtClean="0"/>
              <a:pPr/>
              <a:t>15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B96F7-684E-4276-8D0E-B351E2E6039F}" type="slidenum">
              <a:rPr lang="en-U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38" y="157163"/>
            <a:ext cx="8289925" cy="72548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07975" y="1695450"/>
            <a:ext cx="8116934" cy="4447898"/>
          </a:xfrm>
          <a:prstGeom prst="rect">
            <a:avLst/>
          </a:prstGeom>
        </p:spPr>
        <p:txBody>
          <a:bodyPr/>
          <a:lstStyle>
            <a:lvl4pPr>
              <a:buSzPct val="80000"/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220663" y="6415088"/>
            <a:ext cx="2133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415088"/>
            <a:ext cx="28956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smtClean="0"/>
              <a:t>Side 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845425" y="6415088"/>
            <a:ext cx="1062038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955BF5F-1082-47E7-9AF6-0ED1FBD7D66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8924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Design sid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4" descr="JBmidtFargeRGB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956550" y="6110288"/>
            <a:ext cx="1006475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3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2.emf"/><Relationship Id="rId4" Type="http://schemas.openxmlformats.org/officeDocument/2006/relationships/package" Target="../embeddings/Microsoft_Excel_Worksheet2.xlsx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3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Til PP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756775" cy="731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5" descr="JBVsideFar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6330950"/>
            <a:ext cx="15970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1331913" y="1484313"/>
            <a:ext cx="67691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3200" dirty="0"/>
              <a:t>Høyhastighetsutredningen</a:t>
            </a:r>
          </a:p>
          <a:p>
            <a:pPr algn="ctr"/>
            <a:r>
              <a:rPr lang="nb-NO" sz="3200" dirty="0"/>
              <a:t>2010 – 2012</a:t>
            </a:r>
          </a:p>
        </p:txBody>
      </p: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3276600" y="4437063"/>
            <a:ext cx="2879725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800" dirty="0"/>
              <a:t>Tom </a:t>
            </a:r>
            <a:r>
              <a:rPr lang="nb-NO" sz="1800" dirty="0" err="1"/>
              <a:t>Stillesby</a:t>
            </a:r>
            <a:endParaRPr lang="nb-NO" sz="1800" dirty="0"/>
          </a:p>
          <a:p>
            <a:pPr algn="ctr"/>
            <a:r>
              <a:rPr lang="nb-NO" dirty="0"/>
              <a:t>Prosjektleder</a:t>
            </a:r>
          </a:p>
          <a:p>
            <a:pPr algn="ctr"/>
            <a:endParaRPr lang="nb-NO" dirty="0"/>
          </a:p>
          <a:p>
            <a:pPr algn="ctr"/>
            <a:r>
              <a:rPr lang="nb-NO" sz="1800" dirty="0" smtClean="0"/>
              <a:t>Porsgrunn</a:t>
            </a:r>
            <a:endParaRPr lang="nb-NO" sz="1800" dirty="0"/>
          </a:p>
          <a:p>
            <a:pPr algn="ctr"/>
            <a:r>
              <a:rPr lang="nb-NO" sz="1800" dirty="0" smtClean="0"/>
              <a:t>18. Februar 2012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/>
          <a:lstStyle/>
          <a:p>
            <a:r>
              <a:rPr lang="nb-NO" dirty="0" smtClean="0"/>
              <a:t>	</a:t>
            </a:r>
            <a:r>
              <a:rPr lang="nb-NO" sz="2800" dirty="0" smtClean="0"/>
              <a:t>Innhold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75656" y="1412776"/>
            <a:ext cx="5050904" cy="4525963"/>
          </a:xfrm>
        </p:spPr>
        <p:txBody>
          <a:bodyPr/>
          <a:lstStyle/>
          <a:p>
            <a:endParaRPr lang="nb-NO" sz="1800" dirty="0" smtClean="0"/>
          </a:p>
          <a:p>
            <a:r>
              <a:rPr lang="nb-NO" sz="1800" dirty="0" smtClean="0"/>
              <a:t>Hovedmål </a:t>
            </a:r>
            <a:r>
              <a:rPr lang="nb-NO" sz="1800" dirty="0"/>
              <a:t>med </a:t>
            </a:r>
            <a:r>
              <a:rPr lang="nb-NO" sz="1800" dirty="0" smtClean="0"/>
              <a:t>utredningen</a:t>
            </a:r>
          </a:p>
          <a:p>
            <a:r>
              <a:rPr lang="nb-NO" sz="1800" dirty="0" smtClean="0"/>
              <a:t>Forutsetninger</a:t>
            </a:r>
          </a:p>
          <a:p>
            <a:r>
              <a:rPr lang="nb-NO" sz="1800" dirty="0" smtClean="0"/>
              <a:t>Gjennomførbarhet</a:t>
            </a:r>
          </a:p>
          <a:p>
            <a:r>
              <a:rPr lang="nb-NO" sz="1800" dirty="0" smtClean="0"/>
              <a:t>Marked</a:t>
            </a:r>
          </a:p>
          <a:p>
            <a:r>
              <a:rPr lang="nb-NO" sz="1800" dirty="0" smtClean="0"/>
              <a:t>Investeringskostnader</a:t>
            </a:r>
          </a:p>
          <a:p>
            <a:r>
              <a:rPr lang="nb-NO" sz="1800" dirty="0" smtClean="0"/>
              <a:t>Miljø</a:t>
            </a:r>
          </a:p>
          <a:p>
            <a:r>
              <a:rPr lang="nb-NO" sz="1800" dirty="0" smtClean="0"/>
              <a:t>Økonomi</a:t>
            </a:r>
          </a:p>
          <a:p>
            <a:r>
              <a:rPr lang="nb-NO" sz="1800" dirty="0"/>
              <a:t>Konklusjoner</a:t>
            </a:r>
          </a:p>
        </p:txBody>
      </p:sp>
    </p:spTree>
    <p:extLst>
      <p:ext uri="{BB962C8B-B14F-4D97-AF65-F5344CB8AC3E}">
        <p14:creationId xmlns:p14="http://schemas.microsoft.com/office/powerpoint/2010/main" val="27976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188913"/>
            <a:ext cx="6804025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b-NO" sz="2800" dirty="0" smtClean="0"/>
              <a:t>Hovedmål med utredningen</a:t>
            </a:r>
          </a:p>
        </p:txBody>
      </p:sp>
      <p:sp>
        <p:nvSpPr>
          <p:cNvPr id="1638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468313" y="1412875"/>
            <a:ext cx="8135937" cy="42497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nb-NO" sz="1800" dirty="0" smtClean="0"/>
              <a:t>Jernbaneverket skal utrede hvilke handlingsalternativer som er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nb-NO" sz="1800" dirty="0" smtClean="0"/>
              <a:t>best egnet for å nå målene i transportpolitikken i de ulike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nb-NO" sz="1800" dirty="0" smtClean="0"/>
              <a:t>korridorene: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nb-NO" sz="1800" dirty="0" smtClean="0"/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nb-NO" sz="1800" dirty="0" smtClean="0"/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nb-NO" sz="1800" dirty="0" smtClean="0"/>
              <a:t>A -	Referansealternativet: En videreføring av dagens  jernbanepolitikk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nb-NO" sz="1800" dirty="0" smtClean="0"/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nb-NO" sz="1800" dirty="0" smtClean="0"/>
              <a:t>B -	En mer offensiv videreutvikling av eksisterende jernbaneinfrastruktur, også utenfor </a:t>
            </a:r>
            <a:r>
              <a:rPr lang="nb-NO" sz="1800" dirty="0" err="1" smtClean="0"/>
              <a:t>InterCity</a:t>
            </a:r>
            <a:r>
              <a:rPr lang="nb-NO" sz="1800" dirty="0" smtClean="0"/>
              <a:t>-området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nb-NO" sz="1800" dirty="0" smtClean="0"/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nb-NO" sz="1800" dirty="0" smtClean="0"/>
              <a:t>C -	Høyhastighetskonsepter som delvis bygger på eksisterende nett og </a:t>
            </a:r>
            <a:r>
              <a:rPr lang="nb-NO" sz="1800" dirty="0" err="1" smtClean="0"/>
              <a:t>InterCity</a:t>
            </a:r>
            <a:r>
              <a:rPr lang="nb-NO" sz="1800" dirty="0" smtClean="0"/>
              <a:t>-strategi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nb-NO" sz="1800" dirty="0" smtClean="0"/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nb-NO" sz="1800" dirty="0" smtClean="0"/>
              <a:t>D -	Hovedsakelig separate høyhastighetslinjer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tel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6059335" cy="576064"/>
          </a:xfrm>
        </p:spPr>
        <p:txBody>
          <a:bodyPr/>
          <a:lstStyle/>
          <a:p>
            <a:pPr eaLnBrk="1" hangingPunct="1"/>
            <a:r>
              <a:rPr lang="nb-NO" sz="2800" dirty="0" smtClean="0"/>
              <a:t>Analyseforutsetninger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609328" y="1340767"/>
            <a:ext cx="799288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u="sng" dirty="0" smtClean="0">
                <a:latin typeface="+mn-lt"/>
              </a:rPr>
              <a:t>Handlingsalternativ B</a:t>
            </a:r>
          </a:p>
          <a:p>
            <a:endParaRPr lang="nb-NO" b="1" u="sng" dirty="0" smtClean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Reisetidsbesparelse 20%, frekvens 2. hver time, dagens stoppmønster</a:t>
            </a:r>
          </a:p>
          <a:p>
            <a:pPr marL="285750" indent="-285750">
              <a:buFont typeface="Arial"/>
              <a:buChar char="•"/>
            </a:pPr>
            <a:endParaRPr lang="nb-NO" sz="1800" dirty="0" smtClean="0">
              <a:latin typeface="+mn-lt"/>
            </a:endParaRPr>
          </a:p>
          <a:p>
            <a:r>
              <a:rPr lang="nb-NO" b="1" u="sng" dirty="0" smtClean="0">
                <a:latin typeface="+mn-lt"/>
              </a:rPr>
              <a:t>Handlingsalternativ C og D</a:t>
            </a:r>
            <a:endParaRPr lang="nb-NO" b="1" u="sng" dirty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Reisetid mellom endepunkter 3 timer eller raskere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Min designhastighet 250 km/t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Alle tog nordover skal stoppe på Gardermoen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Strekningen bygget eller under planlegging for &lt;250 km/t skulle brukes hvis ikke i konflikt med  punkt 1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>
                <a:latin typeface="+mn-lt"/>
              </a:rPr>
              <a:t>Nye linjer legges </a:t>
            </a:r>
            <a:r>
              <a:rPr lang="nb-NO" dirty="0" smtClean="0">
                <a:latin typeface="+mn-lt"/>
              </a:rPr>
              <a:t>så nær som mulig mindre </a:t>
            </a:r>
            <a:r>
              <a:rPr lang="nb-NO" dirty="0">
                <a:latin typeface="+mn-lt"/>
              </a:rPr>
              <a:t>byer, tettsteder og </a:t>
            </a:r>
            <a:r>
              <a:rPr lang="nb-NO" dirty="0" smtClean="0">
                <a:latin typeface="+mn-lt"/>
              </a:rPr>
              <a:t>trafikknutepunkt for </a:t>
            </a:r>
            <a:r>
              <a:rPr lang="nb-NO" dirty="0">
                <a:latin typeface="+mn-lt"/>
              </a:rPr>
              <a:t>å muliggjøre stasjoner med nær tilknytning til eksisterende </a:t>
            </a:r>
            <a:r>
              <a:rPr lang="nb-NO" dirty="0" smtClean="0">
                <a:latin typeface="+mn-lt"/>
              </a:rPr>
              <a:t>bosettinger</a:t>
            </a:r>
            <a:endParaRPr lang="nb-NO" dirty="0">
              <a:latin typeface="+mn-lt"/>
            </a:endParaRPr>
          </a:p>
          <a:p>
            <a:endParaRPr lang="nb-NO" sz="1800" dirty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Alle strekninger er analysert for designhastighet:</a:t>
            </a:r>
          </a:p>
          <a:p>
            <a:pPr marL="742950" lvl="1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330 km/t med gods</a:t>
            </a:r>
          </a:p>
          <a:p>
            <a:pPr marL="742950" lvl="1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330 km/t uten gods</a:t>
            </a:r>
          </a:p>
          <a:p>
            <a:pPr marL="742950" lvl="1" indent="-285750">
              <a:buFont typeface="Arial"/>
              <a:buChar char="•"/>
            </a:pPr>
            <a:r>
              <a:rPr lang="nb-NO" dirty="0" smtClean="0">
                <a:latin typeface="+mn-lt"/>
              </a:rPr>
              <a:t>250 km/t med gods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898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120680" cy="490066"/>
          </a:xfrm>
        </p:spPr>
        <p:txBody>
          <a:bodyPr/>
          <a:lstStyle/>
          <a:p>
            <a:r>
              <a:rPr lang="nb-NO" sz="2800" dirty="0" smtClean="0"/>
              <a:t>Teknisk gjennomførbarhet</a:t>
            </a:r>
            <a:endParaRPr lang="nb-NO" sz="2800" dirty="0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572038"/>
              </p:ext>
            </p:extLst>
          </p:nvPr>
        </p:nvGraphicFramePr>
        <p:xfrm>
          <a:off x="185223" y="1587500"/>
          <a:ext cx="7263327" cy="464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" name="Dokument" r:id="rId3" imgW="5753100" imgH="3683000" progId="Word.Document.12">
                  <p:embed/>
                </p:oleObj>
              </mc:Choice>
              <mc:Fallback>
                <p:oleObj name="Dokument" r:id="rId3" imgW="5753100" imgH="3683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223" y="1587500"/>
                        <a:ext cx="7263327" cy="4649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43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4294967295"/>
          </p:nvPr>
        </p:nvSpPr>
        <p:spPr>
          <a:xfrm>
            <a:off x="8524875" y="6283325"/>
            <a:ext cx="358775" cy="1555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BC70FE-A84E-450D-BACA-0C77450E1CC4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980728"/>
            <a:ext cx="7327613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tel 1"/>
          <p:cNvSpPr txBox="1">
            <a:spLocks/>
          </p:cNvSpPr>
          <p:nvPr/>
        </p:nvSpPr>
        <p:spPr>
          <a:xfrm>
            <a:off x="1547664" y="188640"/>
            <a:ext cx="6120680" cy="49006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nb-NO" sz="2800" dirty="0" smtClean="0"/>
              <a:t>Gudbrandsdalen v/Vinstra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60409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4294967295"/>
          </p:nvPr>
        </p:nvSpPr>
        <p:spPr>
          <a:xfrm>
            <a:off x="8524875" y="6283325"/>
            <a:ext cx="358775" cy="1555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BC70FE-A84E-450D-BACA-0C77450E1CC4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grpSp>
        <p:nvGrpSpPr>
          <p:cNvPr id="23" name="Gruppe 22"/>
          <p:cNvGrpSpPr/>
          <p:nvPr/>
        </p:nvGrpSpPr>
        <p:grpSpPr>
          <a:xfrm>
            <a:off x="107504" y="980728"/>
            <a:ext cx="8028384" cy="5301208"/>
            <a:chOff x="0" y="207214"/>
            <a:chExt cx="9144000" cy="6650786"/>
          </a:xfrm>
        </p:grpSpPr>
        <p:grpSp>
          <p:nvGrpSpPr>
            <p:cNvPr id="21" name="Gruppe 20"/>
            <p:cNvGrpSpPr/>
            <p:nvPr/>
          </p:nvGrpSpPr>
          <p:grpSpPr>
            <a:xfrm>
              <a:off x="0" y="207214"/>
              <a:ext cx="9144000" cy="6650786"/>
              <a:chOff x="0" y="207214"/>
              <a:chExt cx="9144000" cy="6650786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207214"/>
                <a:ext cx="9144000" cy="6650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5" name="Rett linje 4"/>
              <p:cNvCxnSpPr/>
              <p:nvPr/>
            </p:nvCxnSpPr>
            <p:spPr>
              <a:xfrm flipV="1">
                <a:off x="3707904" y="1052736"/>
                <a:ext cx="995164" cy="36004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kstSylinder 6"/>
              <p:cNvSpPr txBox="1"/>
              <p:nvPr/>
            </p:nvSpPr>
            <p:spPr bwMode="auto">
              <a:xfrm>
                <a:off x="5076056" y="2492896"/>
                <a:ext cx="4067944" cy="564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3600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lnSpc>
                    <a:spcPts val="2163"/>
                  </a:lnSpc>
                  <a:spcBef>
                    <a:spcPct val="0"/>
                  </a:spcBef>
                  <a:spcAft>
                    <a:spcPts val="1500"/>
                  </a:spcAft>
                  <a:buClrTx/>
                  <a:buSzTx/>
                  <a:tabLst/>
                </a:pPr>
                <a:r>
                  <a:rPr lang="en-GB" sz="1400" dirty="0" smtClean="0"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Comparison: </a:t>
                </a:r>
                <a:br>
                  <a:rPr lang="en-GB" sz="1400" dirty="0" smtClean="0"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</a:br>
                <a:r>
                  <a:rPr lang="en-GB" sz="1400" dirty="0" smtClean="0"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Alignment new main road (8 % gradient)</a:t>
                </a:r>
                <a:endParaRPr kumimoji="0" lang="en-GB" sz="1400" b="0" i="0" u="none" strike="noStrike" kern="1200" cap="none" spc="0" normalizeH="0" baseline="0" dirty="0" smtClean="0">
                  <a:ln>
                    <a:noFill/>
                  </a:ln>
                  <a:effectLst/>
                  <a:uLnTx/>
                  <a:uFillTx/>
                  <a:latin typeface="Verdana"/>
                  <a:ea typeface="ＭＳ Ｐゴシック" pitchFamily="-111" charset="-128"/>
                  <a:cs typeface="ＭＳ Ｐゴシック" pitchFamily="-111" charset="-128"/>
                </a:endParaRPr>
              </a:p>
            </p:txBody>
          </p:sp>
          <p:cxnSp>
            <p:nvCxnSpPr>
              <p:cNvPr id="9" name="Rett linje 8"/>
              <p:cNvCxnSpPr>
                <a:stCxn id="7" idx="1"/>
              </p:cNvCxnSpPr>
              <p:nvPr/>
            </p:nvCxnSpPr>
            <p:spPr>
              <a:xfrm rot="10800000">
                <a:off x="4283968" y="1196753"/>
                <a:ext cx="792088" cy="1578273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/>
            <p:cNvGrpSpPr/>
            <p:nvPr/>
          </p:nvGrpSpPr>
          <p:grpSpPr>
            <a:xfrm>
              <a:off x="1835696" y="5085184"/>
              <a:ext cx="3962153" cy="1599051"/>
              <a:chOff x="1835696" y="5085184"/>
              <a:chExt cx="3962153" cy="1599051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79712" y="5105962"/>
                <a:ext cx="3818137" cy="12584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TekstSylinder 10"/>
              <p:cNvSpPr txBox="1"/>
              <p:nvPr/>
            </p:nvSpPr>
            <p:spPr bwMode="auto">
              <a:xfrm>
                <a:off x="1835696" y="6402106"/>
                <a:ext cx="576064" cy="2488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3600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ctr" defTabSz="457200" rtl="0" eaLnBrk="0" fontAlgn="base" latinLnBrk="0" hangingPunct="0">
                  <a:lnSpc>
                    <a:spcPts val="2163"/>
                  </a:lnSpc>
                  <a:spcBef>
                    <a:spcPct val="0"/>
                  </a:spcBef>
                  <a:spcAft>
                    <a:spcPts val="1500"/>
                  </a:spcAft>
                  <a:buClrTx/>
                  <a:buSzTx/>
                  <a:tabLst/>
                </a:pPr>
                <a:r>
                  <a:rPr kumimoji="0" lang="nb-NO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0 km</a:t>
                </a:r>
              </a:p>
            </p:txBody>
          </p:sp>
          <p:sp>
            <p:nvSpPr>
              <p:cNvPr id="12" name="TekstSylinder 11"/>
              <p:cNvSpPr txBox="1"/>
              <p:nvPr/>
            </p:nvSpPr>
            <p:spPr bwMode="auto">
              <a:xfrm>
                <a:off x="2555776" y="6402106"/>
                <a:ext cx="576064" cy="282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3600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ctr" defTabSz="457200" rtl="0" eaLnBrk="0" fontAlgn="base" latinLnBrk="0" hangingPunct="0">
                  <a:lnSpc>
                    <a:spcPts val="2163"/>
                  </a:lnSpc>
                  <a:spcBef>
                    <a:spcPct val="0"/>
                  </a:spcBef>
                  <a:spcAft>
                    <a:spcPts val="1500"/>
                  </a:spcAft>
                  <a:buClrTx/>
                  <a:buSzTx/>
                  <a:tabLst/>
                </a:pPr>
                <a:r>
                  <a:rPr kumimoji="0" lang="nb-NO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10 km</a:t>
                </a:r>
              </a:p>
            </p:txBody>
          </p:sp>
          <p:sp>
            <p:nvSpPr>
              <p:cNvPr id="14" name="TekstSylinder 13"/>
              <p:cNvSpPr txBox="1"/>
              <p:nvPr/>
            </p:nvSpPr>
            <p:spPr bwMode="auto">
              <a:xfrm>
                <a:off x="3275856" y="6402106"/>
                <a:ext cx="576064" cy="282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3600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ctr" defTabSz="457200" rtl="0" eaLnBrk="0" fontAlgn="base" latinLnBrk="0" hangingPunct="0">
                  <a:lnSpc>
                    <a:spcPts val="2163"/>
                  </a:lnSpc>
                  <a:spcBef>
                    <a:spcPct val="0"/>
                  </a:spcBef>
                  <a:spcAft>
                    <a:spcPts val="1500"/>
                  </a:spcAft>
                  <a:buClrTx/>
                  <a:buSzTx/>
                  <a:tabLst/>
                </a:pPr>
                <a:r>
                  <a:rPr lang="nb-NO" sz="1200" dirty="0" smtClean="0"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2</a:t>
                </a:r>
                <a:r>
                  <a:rPr kumimoji="0" lang="nb-NO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0 km</a:t>
                </a:r>
              </a:p>
            </p:txBody>
          </p:sp>
          <p:sp>
            <p:nvSpPr>
              <p:cNvPr id="15" name="TekstSylinder 14"/>
              <p:cNvSpPr txBox="1"/>
              <p:nvPr/>
            </p:nvSpPr>
            <p:spPr bwMode="auto">
              <a:xfrm>
                <a:off x="3995936" y="6402106"/>
                <a:ext cx="576064" cy="282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3600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ctr" defTabSz="457200" rtl="0" eaLnBrk="0" fontAlgn="base" latinLnBrk="0" hangingPunct="0">
                  <a:lnSpc>
                    <a:spcPts val="2163"/>
                  </a:lnSpc>
                  <a:spcBef>
                    <a:spcPct val="0"/>
                  </a:spcBef>
                  <a:spcAft>
                    <a:spcPts val="1500"/>
                  </a:spcAft>
                  <a:buClrTx/>
                  <a:buSzTx/>
                  <a:tabLst/>
                </a:pPr>
                <a:r>
                  <a:rPr kumimoji="0" lang="nb-NO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30 km</a:t>
                </a:r>
              </a:p>
            </p:txBody>
          </p:sp>
          <p:sp>
            <p:nvSpPr>
              <p:cNvPr id="16" name="TekstSylinder 15"/>
              <p:cNvSpPr txBox="1"/>
              <p:nvPr/>
            </p:nvSpPr>
            <p:spPr bwMode="auto">
              <a:xfrm>
                <a:off x="4716016" y="6402106"/>
                <a:ext cx="576064" cy="282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3600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ctr" defTabSz="457200" rtl="0" eaLnBrk="0" fontAlgn="base" latinLnBrk="0" hangingPunct="0">
                  <a:lnSpc>
                    <a:spcPts val="2163"/>
                  </a:lnSpc>
                  <a:spcBef>
                    <a:spcPct val="0"/>
                  </a:spcBef>
                  <a:spcAft>
                    <a:spcPts val="1500"/>
                  </a:spcAft>
                  <a:buClrTx/>
                  <a:buSzTx/>
                  <a:tabLst/>
                </a:pPr>
                <a:r>
                  <a:rPr lang="nb-NO" sz="1200" dirty="0" smtClean="0"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4</a:t>
                </a:r>
                <a:r>
                  <a:rPr kumimoji="0" lang="nb-NO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ＭＳ Ｐゴシック" pitchFamily="-111" charset="-128"/>
                    <a:cs typeface="ＭＳ Ｐゴシック" pitchFamily="-111" charset="-128"/>
                  </a:rPr>
                  <a:t>0 km</a:t>
                </a:r>
              </a:p>
            </p:txBody>
          </p:sp>
          <p:cxnSp>
            <p:nvCxnSpPr>
              <p:cNvPr id="17" name="Rett linje 16"/>
              <p:cNvCxnSpPr/>
              <p:nvPr/>
            </p:nvCxnSpPr>
            <p:spPr>
              <a:xfrm>
                <a:off x="4860950" y="5085184"/>
                <a:ext cx="0" cy="129614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TekstSylinder 17"/>
          <p:cNvSpPr txBox="1"/>
          <p:nvPr/>
        </p:nvSpPr>
        <p:spPr bwMode="auto">
          <a:xfrm>
            <a:off x="1979712" y="4869160"/>
            <a:ext cx="4067944" cy="248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lang="en-GB" sz="1400" dirty="0" smtClean="0">
                <a:latin typeface="Verdana"/>
                <a:ea typeface="ＭＳ Ｐゴシック" pitchFamily="-111" charset="-128"/>
                <a:cs typeface="ＭＳ Ｐゴシック" pitchFamily="-111" charset="-128"/>
              </a:rPr>
              <a:t>Acceleration diagram with 1.25% gradient</a:t>
            </a:r>
            <a:endParaRPr kumimoji="0" lang="en-GB" sz="14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9" name="Tittel 1"/>
          <p:cNvSpPr txBox="1">
            <a:spLocks/>
          </p:cNvSpPr>
          <p:nvPr/>
        </p:nvSpPr>
        <p:spPr>
          <a:xfrm>
            <a:off x="1547664" y="188640"/>
            <a:ext cx="6120680" cy="49006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nb-NO" sz="2800" dirty="0" smtClean="0"/>
              <a:t>Gudbrandsdalen v/Dombås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14158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5" t="21648" r="13322" b="14077"/>
          <a:stretch/>
        </p:blipFill>
        <p:spPr bwMode="auto">
          <a:xfrm>
            <a:off x="683568" y="980728"/>
            <a:ext cx="7510689" cy="521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tel 1"/>
          <p:cNvSpPr txBox="1">
            <a:spLocks/>
          </p:cNvSpPr>
          <p:nvPr/>
        </p:nvSpPr>
        <p:spPr>
          <a:xfrm>
            <a:off x="1547664" y="188640"/>
            <a:ext cx="6120680" cy="49006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nb-NO" sz="2800" dirty="0" smtClean="0"/>
              <a:t>Østerdalen v/Alvdal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2032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6624736" cy="720080"/>
          </a:xfrm>
        </p:spPr>
        <p:txBody>
          <a:bodyPr/>
          <a:lstStyle/>
          <a:p>
            <a:r>
              <a:rPr lang="nb-NO" sz="3200" dirty="0" smtClean="0"/>
              <a:t>Kristiansand – Brokelandsheia</a:t>
            </a:r>
          </a:p>
        </p:txBody>
      </p:sp>
      <p:pic>
        <p:nvPicPr>
          <p:cNvPr id="25603" name="Content Placeholder 5" descr="Linjer_N250_Egersund_Stavanger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1556792"/>
            <a:ext cx="6984132" cy="4801591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955BF5F-1082-47E7-9AF6-0ED1FBD7D66A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Side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0994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5904656" cy="576064"/>
          </a:xfrm>
        </p:spPr>
        <p:txBody>
          <a:bodyPr/>
          <a:lstStyle/>
          <a:p>
            <a:r>
              <a:rPr lang="nb-NO" sz="3200" dirty="0" smtClean="0"/>
              <a:t>Kristiansand – Brokelandsheia</a:t>
            </a:r>
          </a:p>
        </p:txBody>
      </p:sp>
      <p:pic>
        <p:nvPicPr>
          <p:cNvPr id="26627" name="Content Placeholder 5" descr="Linjer_N250_Egersund_Stavanger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908720"/>
            <a:ext cx="7848600" cy="5395913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955BF5F-1082-47E7-9AF6-0ED1FBD7D66A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Side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674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791450" cy="720080"/>
          </a:xfrm>
        </p:spPr>
        <p:txBody>
          <a:bodyPr/>
          <a:lstStyle/>
          <a:p>
            <a:r>
              <a:rPr lang="nb-NO" sz="3200" dirty="0">
                <a:latin typeface="Arial" charset="0"/>
              </a:rPr>
              <a:t>Brokelandsheia – </a:t>
            </a:r>
            <a:r>
              <a:rPr lang="nb-NO" sz="3200" dirty="0" smtClean="0">
                <a:latin typeface="Arial" charset="0"/>
              </a:rPr>
              <a:t>Drammen</a:t>
            </a:r>
            <a:endParaRPr lang="nb-NO" sz="3200" dirty="0">
              <a:latin typeface="Arial" charset="0"/>
            </a:endParaRPr>
          </a:p>
        </p:txBody>
      </p:sp>
      <p:pic>
        <p:nvPicPr>
          <p:cNvPr id="30723" name="Picture 6" descr="Linjer_N250_C_Brokelandsheia_Dramm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836613"/>
            <a:ext cx="785495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955BF5F-1082-47E7-9AF6-0ED1FBD7D66A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Side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8811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791450" cy="1112838"/>
          </a:xfrm>
        </p:spPr>
        <p:txBody>
          <a:bodyPr/>
          <a:lstStyle/>
          <a:p>
            <a:r>
              <a:rPr lang="nb-NO" sz="3200" dirty="0">
                <a:latin typeface="Arial" charset="0"/>
              </a:rPr>
              <a:t>Brokelandsheia – </a:t>
            </a:r>
            <a:r>
              <a:rPr lang="nb-NO" sz="3200" dirty="0" smtClean="0">
                <a:latin typeface="Arial" charset="0"/>
              </a:rPr>
              <a:t>Drammen</a:t>
            </a:r>
            <a:endParaRPr lang="nb-NO" sz="3200" dirty="0">
              <a:latin typeface="Arial" charset="0"/>
            </a:endParaRPr>
          </a:p>
        </p:txBody>
      </p:sp>
      <p:pic>
        <p:nvPicPr>
          <p:cNvPr id="31747" name="Picture 6" descr="Linjer_N250_C_Brokelandsheia_Dramm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836613"/>
            <a:ext cx="785495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955BF5F-1082-47E7-9AF6-0ED1FBD7D66A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Side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6514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102" t="13033" r="1969" b="3258"/>
          <a:stretch>
            <a:fillRect/>
          </a:stretch>
        </p:blipFill>
        <p:spPr bwMode="auto">
          <a:xfrm>
            <a:off x="559982" y="1844196"/>
            <a:ext cx="8069647" cy="443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22729" y="116632"/>
            <a:ext cx="7488832" cy="720080"/>
          </a:xfrm>
        </p:spPr>
        <p:txBody>
          <a:bodyPr/>
          <a:lstStyle/>
          <a:p>
            <a:r>
              <a:rPr lang="en-US" dirty="0" smtClean="0"/>
              <a:t>Over </a:t>
            </a:r>
            <a:r>
              <a:rPr lang="en-US" dirty="0" err="1" smtClean="0"/>
              <a:t>Haukeli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8515350" y="6632575"/>
            <a:ext cx="520700" cy="225425"/>
          </a:xfrm>
          <a:prstGeom prst="rect">
            <a:avLst/>
          </a:prstGeom>
        </p:spPr>
        <p:txBody>
          <a:bodyPr/>
          <a:lstStyle/>
          <a:p>
            <a:fld id="{D869D2ED-0B81-419F-B46F-0FE303EB8996}" type="slidenum">
              <a:rPr lang="sv-SE" smtClean="0"/>
              <a:pPr/>
              <a:t>13</a:t>
            </a:fld>
            <a:endParaRPr lang="sv-SE"/>
          </a:p>
        </p:txBody>
      </p:sp>
      <p:sp>
        <p:nvSpPr>
          <p:cNvPr id="8" name="TekstSylinder 7"/>
          <p:cNvSpPr txBox="1"/>
          <p:nvPr/>
        </p:nvSpPr>
        <p:spPr>
          <a:xfrm>
            <a:off x="1295704" y="3654317"/>
            <a:ext cx="120143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Notodden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211960" y="3100319"/>
            <a:ext cx="140415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Kongsberg</a:t>
            </a:r>
            <a:endParaRPr lang="en-US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308305" y="1844196"/>
            <a:ext cx="132132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Drammen</a:t>
            </a:r>
            <a:endParaRPr lang="en-US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91784" y="5914332"/>
            <a:ext cx="50392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Bø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845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5976664" cy="792088"/>
          </a:xfrm>
        </p:spPr>
        <p:txBody>
          <a:bodyPr/>
          <a:lstStyle/>
          <a:p>
            <a:r>
              <a:rPr lang="nb-NO" dirty="0" smtClean="0"/>
              <a:t>Hønefoss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8515350" y="6632575"/>
            <a:ext cx="520700" cy="225425"/>
          </a:xfrm>
          <a:prstGeom prst="rect">
            <a:avLst/>
          </a:prstGeom>
        </p:spPr>
        <p:txBody>
          <a:bodyPr/>
          <a:lstStyle/>
          <a:p>
            <a:fld id="{D869D2ED-0B81-419F-B46F-0FE303EB8996}" type="slidenum">
              <a:rPr lang="sv-SE" smtClean="0"/>
              <a:pPr/>
              <a:t>14</a:t>
            </a:fld>
            <a:endParaRPr lang="sv-SE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299" t="23097" r="6299" b="10079"/>
          <a:stretch>
            <a:fillRect/>
          </a:stretch>
        </p:blipFill>
        <p:spPr bwMode="auto">
          <a:xfrm>
            <a:off x="251520" y="1124744"/>
            <a:ext cx="841408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975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6984776" cy="720080"/>
          </a:xfrm>
        </p:spPr>
        <p:txBody>
          <a:bodyPr/>
          <a:lstStyle/>
          <a:p>
            <a:r>
              <a:rPr lang="en-US" dirty="0" smtClean="0"/>
              <a:t>Bro </a:t>
            </a: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Geilo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8515350" y="6632575"/>
            <a:ext cx="520700" cy="225425"/>
          </a:xfrm>
          <a:prstGeom prst="rect">
            <a:avLst/>
          </a:prstGeom>
        </p:spPr>
        <p:txBody>
          <a:bodyPr/>
          <a:lstStyle/>
          <a:p>
            <a:fld id="{D869D2ED-0B81-419F-B46F-0FE303EB8996}" type="slidenum">
              <a:rPr lang="sv-SE" smtClean="0"/>
              <a:pPr/>
              <a:t>15</a:t>
            </a:fld>
            <a:endParaRPr lang="sv-SE"/>
          </a:p>
        </p:txBody>
      </p:sp>
      <p:pic>
        <p:nvPicPr>
          <p:cNvPr id="8" name="Plassholder for innhold 7" descr="254351-HHU-Geilo-Br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20749"/>
          <a:stretch>
            <a:fillRect/>
          </a:stretch>
        </p:blipFill>
        <p:spPr>
          <a:xfrm>
            <a:off x="107504" y="980728"/>
            <a:ext cx="8171411" cy="4792184"/>
          </a:xfrm>
        </p:spPr>
      </p:pic>
    </p:spTree>
    <p:extLst>
      <p:ext uri="{BB962C8B-B14F-4D97-AF65-F5344CB8AC3E}">
        <p14:creationId xmlns:p14="http://schemas.microsoft.com/office/powerpoint/2010/main" val="94696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175107" name="Title 3"/>
          <p:cNvSpPr>
            <a:spLocks noGrp="1"/>
          </p:cNvSpPr>
          <p:nvPr>
            <p:ph type="ctrTitle"/>
          </p:nvPr>
        </p:nvSpPr>
        <p:spPr>
          <a:xfrm>
            <a:off x="1230313" y="2168525"/>
            <a:ext cx="8564562" cy="763588"/>
          </a:xfrm>
        </p:spPr>
        <p:txBody>
          <a:bodyPr/>
          <a:lstStyle/>
          <a:p>
            <a:pPr eaLnBrk="1" hangingPunct="1"/>
            <a:r>
              <a:rPr lang="nb-NO" sz="3600" dirty="0" smtClean="0"/>
              <a:t>Marked</a:t>
            </a:r>
          </a:p>
        </p:txBody>
      </p:sp>
    </p:spTree>
    <p:extLst>
      <p:ext uri="{BB962C8B-B14F-4D97-AF65-F5344CB8AC3E}">
        <p14:creationId xmlns:p14="http://schemas.microsoft.com/office/powerpoint/2010/main" val="78991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75656" y="0"/>
            <a:ext cx="8229600" cy="1143000"/>
          </a:xfrm>
        </p:spPr>
        <p:txBody>
          <a:bodyPr/>
          <a:lstStyle/>
          <a:p>
            <a:r>
              <a:rPr lang="nb-NO" sz="2800" dirty="0" smtClean="0"/>
              <a:t>Oslo – Bergen via Numedal</a:t>
            </a:r>
            <a:endParaRPr lang="nb-NO" sz="2800" dirty="0"/>
          </a:p>
        </p:txBody>
      </p:sp>
      <p:sp>
        <p:nvSpPr>
          <p:cNvPr id="3" name="Slide Number Placeholder 2"/>
          <p:cNvSpPr txBox="1">
            <a:spLocks/>
          </p:cNvSpPr>
          <p:nvPr/>
        </p:nvSpPr>
        <p:spPr bwMode="auto">
          <a:xfrm>
            <a:off x="7845425" y="6415088"/>
            <a:ext cx="10620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endParaRPr lang="en-GB" sz="800" dirty="0" smtClean="0">
              <a:solidFill>
                <a:srgbClr val="394A58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980728"/>
            <a:ext cx="4572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b-NO" dirty="0"/>
              <a:t>Oslo – Drammen   - eksisterende linje</a:t>
            </a:r>
          </a:p>
          <a:p>
            <a:endParaRPr lang="nb-NO" dirty="0" smtClean="0"/>
          </a:p>
          <a:p>
            <a:r>
              <a:rPr lang="nb-NO" dirty="0" smtClean="0"/>
              <a:t>Drammen </a:t>
            </a:r>
            <a:r>
              <a:rPr lang="nb-NO" dirty="0"/>
              <a:t>- Kongsberg – </a:t>
            </a:r>
            <a:r>
              <a:rPr lang="nb-NO" dirty="0" smtClean="0"/>
              <a:t>Geilo - 330 </a:t>
            </a:r>
            <a:r>
              <a:rPr lang="nb-NO" dirty="0"/>
              <a:t>km/t</a:t>
            </a:r>
          </a:p>
          <a:p>
            <a:endParaRPr lang="nb-NO" dirty="0" smtClean="0"/>
          </a:p>
          <a:p>
            <a:r>
              <a:rPr lang="nb-NO" dirty="0" smtClean="0"/>
              <a:t>Geilo </a:t>
            </a:r>
            <a:r>
              <a:rPr lang="nb-NO" dirty="0"/>
              <a:t>– Myrdal – Voss </a:t>
            </a:r>
            <a:r>
              <a:rPr lang="nb-NO" dirty="0" smtClean="0"/>
              <a:t>- 250 </a:t>
            </a:r>
            <a:r>
              <a:rPr lang="nb-NO" dirty="0"/>
              <a:t>km/t (Begrenset vekt  på godstog) </a:t>
            </a:r>
          </a:p>
          <a:p>
            <a:endParaRPr lang="nb-NO" dirty="0" smtClean="0"/>
          </a:p>
          <a:p>
            <a:r>
              <a:rPr lang="nb-NO" dirty="0" smtClean="0"/>
              <a:t>Voss </a:t>
            </a:r>
            <a:r>
              <a:rPr lang="nb-NO" dirty="0"/>
              <a:t>– Bergen	</a:t>
            </a:r>
            <a:r>
              <a:rPr lang="nb-NO" dirty="0" smtClean="0"/>
              <a:t>250 </a:t>
            </a:r>
            <a:r>
              <a:rPr lang="nb-NO" dirty="0"/>
              <a:t>km/t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3861048"/>
            <a:ext cx="4139952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4.47 </a:t>
            </a:r>
            <a:r>
              <a:rPr lang="en-GB" dirty="0">
                <a:solidFill>
                  <a:srgbClr val="394A58"/>
                </a:solidFill>
                <a:latin typeface="+mn-lt"/>
              </a:rPr>
              <a:t>million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1250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73996"/>
            <a:ext cx="371056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040290"/>
            <a:ext cx="3948460" cy="2460717"/>
          </a:xfrm>
          <a:prstGeom prst="rect">
            <a:avLst/>
          </a:prstGeom>
        </p:spPr>
      </p:pic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283968" y="3573016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6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696744" cy="576064"/>
          </a:xfrm>
        </p:spPr>
        <p:txBody>
          <a:bodyPr/>
          <a:lstStyle/>
          <a:p>
            <a:r>
              <a:rPr lang="nb-NO" sz="2800" dirty="0"/>
              <a:t>Oslo – Bergen via </a:t>
            </a:r>
            <a:r>
              <a:rPr lang="nb-NO" sz="2800" dirty="0" smtClean="0"/>
              <a:t>Hallingdal</a:t>
            </a:r>
            <a:endParaRPr lang="nb-NO" sz="2800" dirty="0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307975" y="882650"/>
            <a:ext cx="5584825" cy="55324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z="2800" dirty="0" smtClean="0">
              <a:solidFill>
                <a:srgbClr val="394A58"/>
              </a:solidFill>
              <a:cs typeface="Arial" pitchFamily="34" charset="0"/>
            </a:endParaRPr>
          </a:p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z="2800" dirty="0" smtClean="0">
              <a:solidFill>
                <a:srgbClr val="394A58"/>
              </a:solidFill>
              <a:cs typeface="Arial" pitchFamily="34" charset="0"/>
            </a:endParaRPr>
          </a:p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z="2800" dirty="0" smtClean="0">
              <a:solidFill>
                <a:srgbClr val="394A58"/>
              </a:solidFill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1138" y="1828800"/>
            <a:ext cx="45720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>
              <a:spcBef>
                <a:spcPts val="600"/>
              </a:spcBef>
            </a:pPr>
            <a:endParaRPr lang="en-GB" sz="180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>
              <a:solidFill>
                <a:srgbClr val="394A58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3933056"/>
            <a:ext cx="421196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</a:rPr>
              <a:t>4.21 </a:t>
            </a:r>
            <a:r>
              <a:rPr lang="en-GB" sz="1800" dirty="0" err="1" smtClean="0">
                <a:solidFill>
                  <a:srgbClr val="394A58"/>
                </a:solidFill>
              </a:rPr>
              <a:t>millioner</a:t>
            </a:r>
            <a:r>
              <a:rPr lang="en-GB" sz="1800" dirty="0" smtClean="0">
                <a:solidFill>
                  <a:srgbClr val="394A58"/>
                </a:solidFill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</a:rPr>
              <a:t>pr</a:t>
            </a:r>
            <a:r>
              <a:rPr lang="en-GB" sz="1800" dirty="0" smtClean="0">
                <a:solidFill>
                  <a:srgbClr val="394A58"/>
                </a:solidFill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</a:rPr>
              <a:t>år</a:t>
            </a:r>
            <a:endParaRPr lang="en-GB" sz="1800" dirty="0">
              <a:solidFill>
                <a:srgbClr val="394A58"/>
              </a:solidFill>
            </a:endParaRPr>
          </a:p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</a:rPr>
              <a:t>1200 </a:t>
            </a:r>
            <a:r>
              <a:rPr lang="en-GB" sz="1800" dirty="0" err="1" smtClean="0">
                <a:solidFill>
                  <a:srgbClr val="394A58"/>
                </a:solidFill>
              </a:rPr>
              <a:t>millioner</a:t>
            </a:r>
            <a:r>
              <a:rPr lang="en-GB" sz="1800" dirty="0" smtClean="0">
                <a:solidFill>
                  <a:srgbClr val="394A58"/>
                </a:solidFill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</a:rPr>
              <a:t>passasjer</a:t>
            </a:r>
            <a:r>
              <a:rPr lang="en-GB" sz="1800" dirty="0" smtClean="0">
                <a:solidFill>
                  <a:srgbClr val="394A58"/>
                </a:solidFill>
              </a:rPr>
              <a:t>-km </a:t>
            </a:r>
            <a:r>
              <a:rPr lang="en-GB" sz="1800" dirty="0" err="1" smtClean="0">
                <a:solidFill>
                  <a:srgbClr val="394A58"/>
                </a:solidFill>
              </a:rPr>
              <a:t>pr</a:t>
            </a:r>
            <a:r>
              <a:rPr lang="en-GB" sz="1800" dirty="0" smtClean="0">
                <a:solidFill>
                  <a:srgbClr val="394A58"/>
                </a:solidFill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</a:rPr>
              <a:t>år</a:t>
            </a: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80793"/>
            <a:ext cx="3744414" cy="225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52736"/>
            <a:ext cx="3816425" cy="2366944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0" y="1124744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Oslo </a:t>
            </a:r>
            <a:r>
              <a:rPr lang="nb-NO" dirty="0"/>
              <a:t>– Sandvika   	</a:t>
            </a:r>
            <a:r>
              <a:rPr lang="nb-NO" dirty="0" smtClean="0"/>
              <a:t> 	eksisterende </a:t>
            </a:r>
            <a:r>
              <a:rPr lang="nb-NO" dirty="0"/>
              <a:t>linje</a:t>
            </a:r>
          </a:p>
          <a:p>
            <a:endParaRPr lang="nb-NO" dirty="0" smtClean="0"/>
          </a:p>
          <a:p>
            <a:r>
              <a:rPr lang="nb-NO" dirty="0" smtClean="0"/>
              <a:t>Sandvika </a:t>
            </a:r>
            <a:r>
              <a:rPr lang="nb-NO" dirty="0"/>
              <a:t>– Geilo </a:t>
            </a:r>
            <a:r>
              <a:rPr lang="nb-NO" dirty="0" smtClean="0"/>
              <a:t>  	</a:t>
            </a:r>
            <a:r>
              <a:rPr lang="nb-NO" dirty="0"/>
              <a:t>	</a:t>
            </a:r>
            <a:r>
              <a:rPr lang="nb-NO" dirty="0" smtClean="0"/>
              <a:t>330 </a:t>
            </a:r>
            <a:r>
              <a:rPr lang="nb-NO" dirty="0"/>
              <a:t>km/t</a:t>
            </a:r>
          </a:p>
          <a:p>
            <a:endParaRPr lang="nb-NO" dirty="0" smtClean="0"/>
          </a:p>
          <a:p>
            <a:r>
              <a:rPr lang="nb-NO" dirty="0" smtClean="0"/>
              <a:t>Geilo </a:t>
            </a:r>
            <a:r>
              <a:rPr lang="nb-NO" dirty="0"/>
              <a:t>– Voss </a:t>
            </a:r>
            <a:r>
              <a:rPr lang="nb-NO" dirty="0" smtClean="0"/>
              <a:t>– Bergen	330 </a:t>
            </a:r>
            <a:r>
              <a:rPr lang="nb-NO" dirty="0"/>
              <a:t>km/t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788024" y="3573016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56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200800" cy="725487"/>
          </a:xfrm>
        </p:spPr>
        <p:txBody>
          <a:bodyPr/>
          <a:lstStyle/>
          <a:p>
            <a:pPr eaLnBrk="1" hangingPunct="1"/>
            <a:r>
              <a:rPr lang="nb-NO" sz="2800" dirty="0" smtClean="0"/>
              <a:t>Oslo – Bergen/Stavanger</a:t>
            </a:r>
            <a:endParaRPr sz="2800" dirty="0" smtClean="0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 bwMode="auto">
          <a:xfrm>
            <a:off x="7845425" y="6415088"/>
            <a:ext cx="10620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endParaRPr lang="en-GB" sz="800" dirty="0" smtClean="0">
              <a:solidFill>
                <a:srgbClr val="394A58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00" y="908720"/>
            <a:ext cx="5584825" cy="55324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z="2800" dirty="0" smtClean="0">
              <a:solidFill>
                <a:srgbClr val="394A58"/>
              </a:solidFill>
              <a:cs typeface="Arial" pitchFamily="34" charset="0"/>
            </a:endParaRPr>
          </a:p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z="2800" dirty="0" smtClean="0">
              <a:solidFill>
                <a:srgbClr val="394A58"/>
              </a:solidFill>
              <a:cs typeface="Arial" pitchFamily="34" charset="0"/>
            </a:endParaRPr>
          </a:p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z="2800" dirty="0" smtClean="0">
              <a:solidFill>
                <a:srgbClr val="394A58"/>
              </a:solidFill>
              <a:cs typeface="Arial" pitchFamily="34" charset="0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107504" y="4509120"/>
            <a:ext cx="4572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7.47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2410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04" y="3898721"/>
            <a:ext cx="3588419" cy="216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204" y="1051202"/>
            <a:ext cx="3673626" cy="2297992"/>
          </a:xfrm>
          <a:prstGeom prst="rect">
            <a:avLst/>
          </a:prstGeom>
        </p:spPr>
      </p:pic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716016" y="341912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0" y="112474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u="sng" dirty="0">
                <a:latin typeface="+mn-lt"/>
              </a:rPr>
              <a:t>Oslo – Bergen via </a:t>
            </a:r>
            <a:r>
              <a:rPr lang="nb-NO" u="sng" dirty="0" smtClean="0">
                <a:latin typeface="+mn-lt"/>
              </a:rPr>
              <a:t>Haukeli</a:t>
            </a:r>
            <a:endParaRPr lang="nb-NO" u="sng" dirty="0">
              <a:latin typeface="+mn-lt"/>
            </a:endParaRPr>
          </a:p>
          <a:p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Oslo </a:t>
            </a:r>
            <a:r>
              <a:rPr lang="nb-NO" dirty="0">
                <a:latin typeface="+mn-lt"/>
              </a:rPr>
              <a:t>– Drammen   - eksisterende linje</a:t>
            </a:r>
          </a:p>
          <a:p>
            <a:r>
              <a:rPr lang="nb-NO" dirty="0">
                <a:latin typeface="+mn-lt"/>
              </a:rPr>
              <a:t>Drammen - Kongsberg – Bergen </a:t>
            </a:r>
            <a:r>
              <a:rPr lang="nb-NO" dirty="0" smtClean="0">
                <a:latin typeface="+mn-lt"/>
              </a:rPr>
              <a:t> - 330 </a:t>
            </a:r>
            <a:r>
              <a:rPr lang="nb-NO" dirty="0">
                <a:latin typeface="+mn-lt"/>
              </a:rPr>
              <a:t>km/t</a:t>
            </a:r>
          </a:p>
        </p:txBody>
      </p:sp>
      <p:sp>
        <p:nvSpPr>
          <p:cNvPr id="11" name="Rektangel 10"/>
          <p:cNvSpPr/>
          <p:nvPr/>
        </p:nvSpPr>
        <p:spPr>
          <a:xfrm>
            <a:off x="1662" y="2348880"/>
            <a:ext cx="47143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 smtClean="0"/>
          </a:p>
          <a:p>
            <a:r>
              <a:rPr lang="nb-NO" u="sng" dirty="0" smtClean="0">
                <a:latin typeface="+mn-lt"/>
              </a:rPr>
              <a:t>Oslo </a:t>
            </a:r>
            <a:r>
              <a:rPr lang="nb-NO" u="sng" dirty="0">
                <a:latin typeface="+mn-lt"/>
              </a:rPr>
              <a:t>– Haugesund - Stavanger via </a:t>
            </a:r>
            <a:r>
              <a:rPr lang="nb-NO" u="sng" dirty="0" smtClean="0">
                <a:latin typeface="+mn-lt"/>
              </a:rPr>
              <a:t>Haukeli - D</a:t>
            </a:r>
            <a:endParaRPr lang="nb-NO" u="sng" dirty="0">
              <a:latin typeface="+mn-lt"/>
            </a:endParaRPr>
          </a:p>
          <a:p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Oslo </a:t>
            </a:r>
            <a:r>
              <a:rPr lang="nb-NO" dirty="0">
                <a:latin typeface="+mn-lt"/>
              </a:rPr>
              <a:t>– Drammen   - eksisterende linje</a:t>
            </a:r>
          </a:p>
          <a:p>
            <a:r>
              <a:rPr lang="nb-NO" dirty="0">
                <a:latin typeface="+mn-lt"/>
              </a:rPr>
              <a:t>Drammen - Kongsberg – </a:t>
            </a:r>
            <a:r>
              <a:rPr lang="nb-NO" dirty="0" smtClean="0">
                <a:latin typeface="+mn-lt"/>
              </a:rPr>
              <a:t>Haugesund    330 </a:t>
            </a:r>
            <a:r>
              <a:rPr lang="nb-NO" dirty="0">
                <a:latin typeface="+mn-lt"/>
              </a:rPr>
              <a:t>km/t</a:t>
            </a:r>
          </a:p>
          <a:p>
            <a:r>
              <a:rPr lang="nb-NO" dirty="0">
                <a:latin typeface="+mn-lt"/>
              </a:rPr>
              <a:t>Haugesund – </a:t>
            </a:r>
            <a:r>
              <a:rPr lang="nb-NO" dirty="0" smtClean="0">
                <a:latin typeface="+mn-lt"/>
              </a:rPr>
              <a:t>Stavanger - 	              250 </a:t>
            </a:r>
            <a:r>
              <a:rPr lang="nb-NO" dirty="0">
                <a:latin typeface="+mn-lt"/>
              </a:rPr>
              <a:t>km/t</a:t>
            </a:r>
          </a:p>
        </p:txBody>
      </p:sp>
    </p:spTree>
    <p:extLst>
      <p:ext uri="{BB962C8B-B14F-4D97-AF65-F5344CB8AC3E}">
        <p14:creationId xmlns:p14="http://schemas.microsoft.com/office/powerpoint/2010/main" val="336262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344815" cy="725487"/>
          </a:xfrm>
        </p:spPr>
        <p:txBody>
          <a:bodyPr/>
          <a:lstStyle/>
          <a:p>
            <a:pPr eaLnBrk="1" hangingPunct="1"/>
            <a:r>
              <a:rPr lang="nb-NO" sz="2800" dirty="0" smtClean="0"/>
              <a:t>Bergen – Stavanger via Stord</a:t>
            </a:r>
            <a:endParaRPr sz="2800" dirty="0" smtClean="0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 bwMode="auto">
          <a:xfrm>
            <a:off x="7845425" y="6415088"/>
            <a:ext cx="10620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endParaRPr lang="en-GB" sz="800" dirty="0" smtClean="0">
              <a:solidFill>
                <a:srgbClr val="394A58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07974" y="882650"/>
            <a:ext cx="8584505" cy="53578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z="2800" dirty="0" smtClean="0">
              <a:solidFill>
                <a:srgbClr val="394A58"/>
              </a:solidFill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7504" y="1997552"/>
            <a:ext cx="49515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nb-NO" u="sng" dirty="0" smtClean="0">
                <a:latin typeface="+mn-lt"/>
              </a:rPr>
              <a:t>Kystlinjen</a:t>
            </a:r>
            <a:endParaRPr lang="nb-NO" u="sng" dirty="0">
              <a:latin typeface="+mn-lt"/>
            </a:endParaRPr>
          </a:p>
          <a:p>
            <a:r>
              <a:rPr lang="nb-NO" dirty="0" smtClean="0">
                <a:latin typeface="+mn-lt"/>
              </a:rPr>
              <a:t>Bergen </a:t>
            </a:r>
            <a:r>
              <a:rPr lang="nb-NO" dirty="0">
                <a:latin typeface="+mn-lt"/>
              </a:rPr>
              <a:t>– Stord – Haugesund </a:t>
            </a:r>
            <a:r>
              <a:rPr lang="nb-NO" dirty="0" smtClean="0">
                <a:latin typeface="+mn-lt"/>
              </a:rPr>
              <a:t>- Stavanger</a:t>
            </a:r>
            <a:r>
              <a:rPr lang="nb-NO" dirty="0">
                <a:latin typeface="+mn-lt"/>
              </a:rPr>
              <a:t> </a:t>
            </a:r>
            <a:r>
              <a:rPr lang="nb-NO" dirty="0" smtClean="0">
                <a:latin typeface="+mn-lt"/>
              </a:rPr>
              <a:t>- 250 </a:t>
            </a:r>
            <a:r>
              <a:rPr lang="nb-NO" dirty="0">
                <a:latin typeface="+mn-lt"/>
              </a:rPr>
              <a:t>km/t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040" y="3778443"/>
            <a:ext cx="383026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483" y="884181"/>
            <a:ext cx="3809874" cy="2616827"/>
          </a:xfrm>
          <a:prstGeom prst="rect">
            <a:avLst/>
          </a:prstGeom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3861048"/>
            <a:ext cx="4254500" cy="213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>
              <a:spcBef>
                <a:spcPts val="600"/>
              </a:spcBef>
            </a:pPr>
            <a:endParaRPr lang="en-GB" sz="1800" b="1" dirty="0">
              <a:solidFill>
                <a:srgbClr val="394A58"/>
              </a:solidFill>
            </a:endParaRPr>
          </a:p>
          <a:p>
            <a:pPr>
              <a:spcBef>
                <a:spcPts val="600"/>
              </a:spcBef>
            </a:pPr>
            <a:r>
              <a:rPr lang="en-GB" dirty="0">
                <a:solidFill>
                  <a:srgbClr val="394A58"/>
                </a:solidFill>
                <a:latin typeface="+mn-lt"/>
              </a:rPr>
              <a:t>1.91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330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passeasjer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>
                <a:solidFill>
                  <a:srgbClr val="394A58"/>
                </a:solidFill>
                <a:latin typeface="+mn-lt"/>
              </a:rPr>
              <a:t>km per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364088" y="350100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07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8229600" cy="720080"/>
          </a:xfrm>
        </p:spPr>
        <p:txBody>
          <a:bodyPr/>
          <a:lstStyle/>
          <a:p>
            <a:pPr lvl="1"/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>Oslo – </a:t>
            </a:r>
            <a:r>
              <a:rPr lang="en-GB" sz="2800" dirty="0" smtClean="0">
                <a:solidFill>
                  <a:srgbClr val="394A58"/>
                </a:solidFill>
                <a:cs typeface="Arial" pitchFamily="34" charset="0"/>
              </a:rPr>
              <a:t>Trondheim via </a:t>
            </a:r>
            <a:r>
              <a:rPr lang="en-GB" sz="2800" dirty="0" err="1" smtClean="0">
                <a:solidFill>
                  <a:srgbClr val="394A58"/>
                </a:solidFill>
                <a:cs typeface="Arial" pitchFamily="34" charset="0"/>
              </a:rPr>
              <a:t>Østerdalen</a:t>
            </a:r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/>
            </a:r>
            <a:br>
              <a:rPr lang="en-GB" sz="2800" dirty="0">
                <a:solidFill>
                  <a:srgbClr val="394A58"/>
                </a:solidFill>
                <a:cs typeface="Arial" pitchFamily="34" charset="0"/>
              </a:rPr>
            </a:br>
            <a:endParaRPr lang="nb-NO" dirty="0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07975" y="893763"/>
            <a:ext cx="7994650" cy="55324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dirty="0" smtClean="0">
              <a:solidFill>
                <a:srgbClr val="394A58"/>
              </a:solidFill>
              <a:cs typeface="Arial" pitchFamily="34" charset="0"/>
            </a:endParaRPr>
          </a:p>
          <a:p>
            <a:pPr lvl="1" eaLnBrk="1" hangingPunct="1">
              <a:spcBef>
                <a:spcPts val="600"/>
              </a:spcBef>
            </a:pPr>
            <a:endParaRPr lang="en-GB" dirty="0" smtClean="0">
              <a:solidFill>
                <a:srgbClr val="394A58"/>
              </a:solidFill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879" y="2564904"/>
            <a:ext cx="4572001" cy="213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endParaRPr lang="en-GB" sz="1800" dirty="0" smtClean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4.34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1680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" y="4221088"/>
            <a:ext cx="3680221" cy="221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ktangel 8"/>
          <p:cNvSpPr/>
          <p:nvPr/>
        </p:nvSpPr>
        <p:spPr>
          <a:xfrm>
            <a:off x="5398" y="980728"/>
            <a:ext cx="57187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1800" dirty="0" smtClean="0"/>
          </a:p>
          <a:p>
            <a:r>
              <a:rPr lang="nb-NO" sz="1800" dirty="0" smtClean="0">
                <a:latin typeface="+mn-lt"/>
              </a:rPr>
              <a:t>Oslo </a:t>
            </a:r>
            <a:r>
              <a:rPr lang="nb-NO" sz="1800" dirty="0">
                <a:latin typeface="+mn-lt"/>
              </a:rPr>
              <a:t>– Tangen			</a:t>
            </a:r>
            <a:r>
              <a:rPr lang="nb-NO" sz="1800" dirty="0" smtClean="0">
                <a:latin typeface="+mn-lt"/>
              </a:rPr>
              <a:t>        200 </a:t>
            </a:r>
            <a:r>
              <a:rPr lang="nb-NO" sz="1800" dirty="0">
                <a:latin typeface="+mn-lt"/>
              </a:rPr>
              <a:t>km/</a:t>
            </a:r>
            <a:r>
              <a:rPr lang="nb-NO" sz="1800" dirty="0" smtClean="0">
                <a:latin typeface="+mn-lt"/>
              </a:rPr>
              <a:t>t</a:t>
            </a:r>
          </a:p>
          <a:p>
            <a:endParaRPr lang="nb-NO" sz="1800" dirty="0" smtClean="0"/>
          </a:p>
          <a:p>
            <a:r>
              <a:rPr lang="nb-NO" sz="1800" dirty="0" smtClean="0">
                <a:latin typeface="+mn-lt"/>
              </a:rPr>
              <a:t>Tangen </a:t>
            </a:r>
            <a:r>
              <a:rPr lang="nb-NO" sz="1800" dirty="0">
                <a:latin typeface="+mn-lt"/>
              </a:rPr>
              <a:t>– Elverum – Tynset </a:t>
            </a:r>
            <a:r>
              <a:rPr lang="nb-NO" sz="1800" dirty="0" smtClean="0">
                <a:latin typeface="+mn-lt"/>
              </a:rPr>
              <a:t>– Trondheim 330 </a:t>
            </a:r>
            <a:r>
              <a:rPr lang="nb-NO" sz="1800" dirty="0">
                <a:latin typeface="+mn-lt"/>
              </a:rPr>
              <a:t>km/</a:t>
            </a:r>
            <a:r>
              <a:rPr lang="nb-NO" sz="1800" dirty="0" smtClean="0">
                <a:latin typeface="+mn-lt"/>
              </a:rPr>
              <a:t>t</a:t>
            </a:r>
          </a:p>
          <a:p>
            <a:r>
              <a:rPr lang="nb-NO" sz="1200" dirty="0" smtClean="0"/>
              <a:t>(Godstog via Røros – elektrifisering Rørosbanen)</a:t>
            </a:r>
            <a:endParaRPr lang="nb-NO" sz="1200" dirty="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07504" y="3933056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049" y="1124744"/>
            <a:ext cx="3705139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6912767" cy="725487"/>
          </a:xfrm>
        </p:spPr>
        <p:txBody>
          <a:bodyPr/>
          <a:lstStyle/>
          <a:p>
            <a:pPr eaLnBrk="1" hangingPunct="1"/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>Oslo – Trondheim via </a:t>
            </a:r>
            <a:r>
              <a:rPr lang="en-GB" sz="2800" dirty="0" err="1" smtClean="0">
                <a:solidFill>
                  <a:srgbClr val="394A58"/>
                </a:solidFill>
                <a:cs typeface="Arial" pitchFamily="34" charset="0"/>
              </a:rPr>
              <a:t>Gudbrandsdalen</a:t>
            </a:r>
            <a:endParaRPr sz="2800" dirty="0" smtClean="0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 bwMode="auto">
          <a:xfrm>
            <a:off x="7845425" y="6415088"/>
            <a:ext cx="10620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endParaRPr lang="en-GB" sz="800" dirty="0" smtClean="0">
              <a:solidFill>
                <a:srgbClr val="394A58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07975" y="893763"/>
            <a:ext cx="7994650" cy="55324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1" eaLnBrk="1" hangingPunct="1">
              <a:spcBef>
                <a:spcPts val="600"/>
              </a:spcBef>
              <a:buFont typeface="Arial" pitchFamily="34" charset="0"/>
              <a:buNone/>
            </a:pPr>
            <a:endParaRPr lang="en-GB" smtClean="0">
              <a:solidFill>
                <a:srgbClr val="394A58"/>
              </a:solidFill>
              <a:cs typeface="Arial" pitchFamily="34" charset="0"/>
            </a:endParaRPr>
          </a:p>
          <a:p>
            <a:pPr lvl="1" eaLnBrk="1" hangingPunct="1">
              <a:spcBef>
                <a:spcPts val="600"/>
              </a:spcBef>
            </a:pPr>
            <a:endParaRPr lang="en-GB" dirty="0" smtClean="0">
              <a:solidFill>
                <a:srgbClr val="394A58"/>
              </a:solidFill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813" y="2556773"/>
            <a:ext cx="470920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4.42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394A58"/>
                </a:solidFill>
                <a:latin typeface="+mn-lt"/>
              </a:rPr>
              <a:t>1610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088"/>
            <a:ext cx="3592711" cy="21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ktangel 7"/>
          <p:cNvSpPr/>
          <p:nvPr/>
        </p:nvSpPr>
        <p:spPr>
          <a:xfrm>
            <a:off x="179512" y="1221404"/>
            <a:ext cx="48965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atin typeface="+mn-lt"/>
              </a:rPr>
              <a:t>Oslo – Tangen		</a:t>
            </a:r>
            <a:r>
              <a:rPr lang="nb-NO" sz="1800" dirty="0" smtClean="0">
                <a:latin typeface="+mn-lt"/>
              </a:rPr>
              <a:t>	200 </a:t>
            </a:r>
            <a:r>
              <a:rPr lang="nb-NO" sz="1800" dirty="0">
                <a:latin typeface="+mn-lt"/>
              </a:rPr>
              <a:t>km/</a:t>
            </a:r>
            <a:r>
              <a:rPr lang="nb-NO" sz="1800" dirty="0" smtClean="0">
                <a:latin typeface="+mn-lt"/>
              </a:rPr>
              <a:t>t</a:t>
            </a:r>
          </a:p>
          <a:p>
            <a:r>
              <a:rPr lang="nb-NO" sz="1800" dirty="0" smtClean="0">
                <a:latin typeface="+mn-lt"/>
              </a:rPr>
              <a:t>Tangen </a:t>
            </a:r>
            <a:r>
              <a:rPr lang="nb-NO" sz="1800" dirty="0">
                <a:latin typeface="+mn-lt"/>
              </a:rPr>
              <a:t>– Lillehammer	</a:t>
            </a:r>
            <a:r>
              <a:rPr lang="nb-NO" sz="1800" dirty="0" smtClean="0">
                <a:latin typeface="+mn-lt"/>
              </a:rPr>
              <a:t>	250 </a:t>
            </a:r>
            <a:r>
              <a:rPr lang="nb-NO" sz="1800" dirty="0">
                <a:latin typeface="+mn-lt"/>
              </a:rPr>
              <a:t>km/</a:t>
            </a:r>
            <a:r>
              <a:rPr lang="nb-NO" sz="1800" dirty="0" smtClean="0">
                <a:latin typeface="+mn-lt"/>
              </a:rPr>
              <a:t>t</a:t>
            </a:r>
          </a:p>
          <a:p>
            <a:r>
              <a:rPr lang="nb-NO" sz="1800" dirty="0" smtClean="0">
                <a:latin typeface="+mn-lt"/>
              </a:rPr>
              <a:t>Lillehammer </a:t>
            </a:r>
            <a:r>
              <a:rPr lang="nb-NO" sz="1800" dirty="0">
                <a:latin typeface="+mn-lt"/>
              </a:rPr>
              <a:t>– Trondheim	</a:t>
            </a:r>
            <a:r>
              <a:rPr lang="nb-NO" sz="1800" dirty="0" smtClean="0">
                <a:latin typeface="+mn-lt"/>
              </a:rPr>
              <a:t>	330 </a:t>
            </a:r>
            <a:r>
              <a:rPr lang="nb-NO" sz="1800" dirty="0">
                <a:latin typeface="+mn-lt"/>
              </a:rPr>
              <a:t>km/t</a:t>
            </a:r>
          </a:p>
          <a:p>
            <a:pPr lvl="2"/>
            <a:endParaRPr lang="nb-NO" dirty="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3933056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980728"/>
            <a:ext cx="2664296" cy="567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9128" y="135010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800" dirty="0">
                <a:latin typeface="+mn-lt"/>
              </a:rPr>
              <a:t>Oslo – Lillestrøm	</a:t>
            </a:r>
            <a:r>
              <a:rPr lang="nb-NO" sz="1800" dirty="0" smtClean="0">
                <a:latin typeface="+mn-lt"/>
              </a:rPr>
              <a:t>eksisterende </a:t>
            </a:r>
            <a:r>
              <a:rPr lang="nb-NO" sz="1800" dirty="0">
                <a:latin typeface="+mn-lt"/>
              </a:rPr>
              <a:t>linje</a:t>
            </a:r>
          </a:p>
          <a:p>
            <a:endParaRPr lang="nb-NO" sz="1800" dirty="0" smtClean="0">
              <a:latin typeface="+mn-lt"/>
            </a:endParaRPr>
          </a:p>
          <a:p>
            <a:r>
              <a:rPr lang="nb-NO" sz="1800" dirty="0" smtClean="0">
                <a:latin typeface="+mn-lt"/>
              </a:rPr>
              <a:t>Lillestrøm </a:t>
            </a:r>
            <a:r>
              <a:rPr lang="nb-NO" sz="1800" dirty="0">
                <a:latin typeface="+mn-lt"/>
              </a:rPr>
              <a:t>- Arvika		</a:t>
            </a:r>
            <a:r>
              <a:rPr lang="nb-NO" sz="1800" dirty="0" smtClean="0">
                <a:latin typeface="+mn-lt"/>
              </a:rPr>
              <a:t>330 </a:t>
            </a:r>
            <a:r>
              <a:rPr lang="nb-NO" sz="1800" dirty="0">
                <a:latin typeface="+mn-lt"/>
              </a:rPr>
              <a:t>km/t</a:t>
            </a:r>
          </a:p>
          <a:p>
            <a:endParaRPr lang="nb-NO" sz="1800" dirty="0" smtClean="0">
              <a:latin typeface="+mn-lt"/>
            </a:endParaRPr>
          </a:p>
          <a:p>
            <a:r>
              <a:rPr lang="nb-NO" sz="1800" dirty="0" smtClean="0">
                <a:latin typeface="+mn-lt"/>
              </a:rPr>
              <a:t>Arvika – </a:t>
            </a:r>
            <a:r>
              <a:rPr lang="nb-NO" sz="1800" dirty="0">
                <a:latin typeface="+mn-lt"/>
              </a:rPr>
              <a:t>Stockholm	</a:t>
            </a:r>
            <a:r>
              <a:rPr lang="nb-NO" sz="1800" dirty="0" smtClean="0">
                <a:latin typeface="+mn-lt"/>
              </a:rPr>
              <a:t>250 </a:t>
            </a:r>
            <a:r>
              <a:rPr lang="nb-NO" sz="1800" dirty="0">
                <a:latin typeface="+mn-lt"/>
              </a:rPr>
              <a:t>km/t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1340768"/>
            <a:ext cx="4571999" cy="1184882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935933"/>
            <a:ext cx="418782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3501008"/>
            <a:ext cx="457200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4.40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 smtClean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1110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475657" y="116632"/>
            <a:ext cx="6480720" cy="725487"/>
          </a:xfrm>
        </p:spPr>
        <p:txBody>
          <a:bodyPr/>
          <a:lstStyle/>
          <a:p>
            <a:pPr lvl="1" eaLnBrk="1" hangingPunct="1">
              <a:spcBef>
                <a:spcPts val="600"/>
              </a:spcBef>
            </a:pPr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>Oslo – Stockholm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572001" y="2620962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16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75657" y="116632"/>
            <a:ext cx="6480720" cy="725487"/>
          </a:xfrm>
        </p:spPr>
        <p:txBody>
          <a:bodyPr/>
          <a:lstStyle/>
          <a:p>
            <a:pPr eaLnBrk="1" hangingPunct="1"/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>Oslo – </a:t>
            </a:r>
            <a:r>
              <a:rPr lang="en-GB" sz="2800" dirty="0" smtClean="0">
                <a:solidFill>
                  <a:srgbClr val="394A58"/>
                </a:solidFill>
                <a:cs typeface="Arial" pitchFamily="34" charset="0"/>
              </a:rPr>
              <a:t>Stockholm via Ski</a:t>
            </a:r>
            <a:endParaRPr sz="2800" dirty="0" smtClean="0"/>
          </a:p>
        </p:txBody>
      </p:sp>
      <p:sp>
        <p:nvSpPr>
          <p:cNvPr id="5" name="Rektangel 4"/>
          <p:cNvSpPr/>
          <p:nvPr/>
        </p:nvSpPr>
        <p:spPr>
          <a:xfrm>
            <a:off x="1" y="1628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800" dirty="0" smtClean="0">
                <a:latin typeface="+mn-lt"/>
              </a:rPr>
              <a:t>Oslo – Ski 	Follobanen</a:t>
            </a:r>
            <a:endParaRPr lang="nb-NO" sz="1800" dirty="0">
              <a:latin typeface="+mn-lt"/>
            </a:endParaRPr>
          </a:p>
          <a:p>
            <a:endParaRPr lang="nb-NO" sz="1800" dirty="0" smtClean="0">
              <a:latin typeface="+mn-lt"/>
            </a:endParaRPr>
          </a:p>
          <a:p>
            <a:r>
              <a:rPr lang="nb-NO" sz="1800" dirty="0" smtClean="0">
                <a:latin typeface="+mn-lt"/>
              </a:rPr>
              <a:t>Ski </a:t>
            </a:r>
            <a:r>
              <a:rPr lang="nb-NO" sz="1800" dirty="0">
                <a:latin typeface="+mn-lt"/>
              </a:rPr>
              <a:t>– </a:t>
            </a:r>
            <a:r>
              <a:rPr lang="nb-NO" sz="1800" dirty="0" smtClean="0">
                <a:latin typeface="+mn-lt"/>
              </a:rPr>
              <a:t>Karlstad </a:t>
            </a:r>
            <a:r>
              <a:rPr lang="nb-NO" sz="1800" dirty="0">
                <a:latin typeface="+mn-lt"/>
              </a:rPr>
              <a:t>– Stockholm	</a:t>
            </a:r>
            <a:r>
              <a:rPr lang="nb-NO" sz="1800" dirty="0" smtClean="0">
                <a:latin typeface="+mn-lt"/>
              </a:rPr>
              <a:t>  250 </a:t>
            </a:r>
            <a:r>
              <a:rPr lang="nb-NO" sz="1800" dirty="0">
                <a:latin typeface="+mn-lt"/>
              </a:rPr>
              <a:t>km/t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755" y="1268760"/>
            <a:ext cx="4785733" cy="1344283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3645024"/>
            <a:ext cx="457200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394A58"/>
                </a:solidFill>
                <a:latin typeface="+mn-lt"/>
              </a:rPr>
              <a:t>4.23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 smtClean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394A58"/>
                </a:solidFill>
                <a:latin typeface="+mn-lt"/>
              </a:rPr>
              <a:t>1020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passasjer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51659"/>
            <a:ext cx="41878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307954" y="2936031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272807" cy="725487"/>
          </a:xfrm>
        </p:spPr>
        <p:txBody>
          <a:bodyPr/>
          <a:lstStyle/>
          <a:p>
            <a:pPr lvl="1" eaLnBrk="1" hangingPunct="1"/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>Oslo – </a:t>
            </a:r>
            <a:r>
              <a:rPr lang="en-GB" sz="2800" dirty="0" err="1" smtClean="0">
                <a:solidFill>
                  <a:srgbClr val="394A58"/>
                </a:solidFill>
                <a:cs typeface="Arial" pitchFamily="34" charset="0"/>
              </a:rPr>
              <a:t>Göteborg</a:t>
            </a:r>
            <a:r>
              <a:rPr lang="en-GB" sz="2800" dirty="0" smtClean="0">
                <a:solidFill>
                  <a:srgbClr val="394A58"/>
                </a:solidFill>
                <a:cs typeface="Arial" pitchFamily="34" charset="0"/>
              </a:rPr>
              <a:t> via </a:t>
            </a:r>
            <a:r>
              <a:rPr lang="en-GB" sz="2800" dirty="0" err="1" smtClean="0">
                <a:solidFill>
                  <a:srgbClr val="394A58"/>
                </a:solidFill>
                <a:cs typeface="Arial" pitchFamily="34" charset="0"/>
              </a:rPr>
              <a:t>Fredrikstad</a:t>
            </a:r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/>
            </a:r>
            <a:br>
              <a:rPr lang="en-GB" sz="2800" dirty="0">
                <a:solidFill>
                  <a:srgbClr val="394A58"/>
                </a:solidFill>
                <a:cs typeface="Arial" pitchFamily="34" charset="0"/>
              </a:rPr>
            </a:br>
            <a:endParaRPr dirty="0" smtClean="0"/>
          </a:p>
        </p:txBody>
      </p:sp>
      <p:sp>
        <p:nvSpPr>
          <p:cNvPr id="5" name="Rektangel 4"/>
          <p:cNvSpPr/>
          <p:nvPr/>
        </p:nvSpPr>
        <p:spPr>
          <a:xfrm>
            <a:off x="107504" y="1484784"/>
            <a:ext cx="5796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atin typeface="+mn-lt"/>
              </a:rPr>
              <a:t>Follotunnelen</a:t>
            </a:r>
          </a:p>
          <a:p>
            <a:endParaRPr lang="nb-NO" sz="1800" dirty="0" smtClean="0">
              <a:latin typeface="+mn-lt"/>
            </a:endParaRPr>
          </a:p>
          <a:p>
            <a:r>
              <a:rPr lang="nb-NO" sz="1800" dirty="0" smtClean="0">
                <a:latin typeface="+mn-lt"/>
              </a:rPr>
              <a:t>Ski </a:t>
            </a:r>
            <a:r>
              <a:rPr lang="nb-NO" sz="1800" dirty="0">
                <a:latin typeface="+mn-lt"/>
              </a:rPr>
              <a:t>– Fredrikstad – Halden – </a:t>
            </a:r>
            <a:r>
              <a:rPr lang="nb-NO" sz="1800" dirty="0" err="1" smtClean="0">
                <a:latin typeface="+mn-lt"/>
              </a:rPr>
              <a:t>Öxnered</a:t>
            </a:r>
            <a:r>
              <a:rPr lang="nb-NO" sz="1800" dirty="0" smtClean="0">
                <a:latin typeface="+mn-lt"/>
              </a:rPr>
              <a:t>	250 </a:t>
            </a:r>
            <a:r>
              <a:rPr lang="nb-NO" sz="1800" dirty="0">
                <a:latin typeface="+mn-lt"/>
              </a:rPr>
              <a:t>km/t</a:t>
            </a:r>
          </a:p>
          <a:p>
            <a:r>
              <a:rPr lang="nb-NO" sz="1800" dirty="0" err="1" smtClean="0">
                <a:latin typeface="+mn-lt"/>
              </a:rPr>
              <a:t>Öxnered</a:t>
            </a:r>
            <a:r>
              <a:rPr lang="nb-NO" sz="1800" dirty="0" smtClean="0">
                <a:latin typeface="+mn-lt"/>
              </a:rPr>
              <a:t> </a:t>
            </a:r>
            <a:r>
              <a:rPr lang="nb-NO" sz="1800" dirty="0">
                <a:latin typeface="+mn-lt"/>
              </a:rPr>
              <a:t>– </a:t>
            </a:r>
            <a:r>
              <a:rPr lang="nb-NO" sz="1800" dirty="0" smtClean="0">
                <a:latin typeface="+mn-lt"/>
              </a:rPr>
              <a:t>Göteborg 		eksisterende </a:t>
            </a:r>
            <a:r>
              <a:rPr lang="nb-NO" sz="1800" dirty="0">
                <a:latin typeface="+mn-lt"/>
              </a:rPr>
              <a:t>linje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2234" y="2941883"/>
            <a:ext cx="4572000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4.67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394A58"/>
                </a:solidFill>
                <a:latin typeface="+mn-lt"/>
              </a:rPr>
              <a:t>560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sz="1800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pr</a:t>
            </a:r>
            <a:r>
              <a:rPr lang="en-GB" sz="1800" dirty="0">
                <a:solidFill>
                  <a:srgbClr val="394A58"/>
                </a:solidFill>
                <a:latin typeface="+mn-lt"/>
              </a:rPr>
              <a:t> </a:t>
            </a:r>
            <a:r>
              <a:rPr lang="en-GB" sz="1800" dirty="0" err="1">
                <a:solidFill>
                  <a:srgbClr val="394A58"/>
                </a:solidFill>
                <a:latin typeface="+mn-lt"/>
              </a:rPr>
              <a:t>år</a:t>
            </a:r>
            <a:endParaRPr lang="en-GB" sz="1800" dirty="0">
              <a:solidFill>
                <a:srgbClr val="394A58"/>
              </a:solidFill>
              <a:latin typeface="+mn-lt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34938" y="377839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86175"/>
            <a:ext cx="418941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268760"/>
            <a:ext cx="3153716" cy="475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200799" cy="725487"/>
          </a:xfrm>
        </p:spPr>
        <p:txBody>
          <a:bodyPr/>
          <a:lstStyle/>
          <a:p>
            <a:pPr lvl="1" eaLnBrk="1" hangingPunct="1"/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>Oslo – </a:t>
            </a:r>
            <a:r>
              <a:rPr lang="en-GB" sz="2800" dirty="0" err="1" smtClean="0">
                <a:solidFill>
                  <a:srgbClr val="394A58"/>
                </a:solidFill>
                <a:cs typeface="Arial" pitchFamily="34" charset="0"/>
              </a:rPr>
              <a:t>Göteborg</a:t>
            </a:r>
            <a:r>
              <a:rPr lang="en-GB" sz="2800" dirty="0" smtClean="0">
                <a:solidFill>
                  <a:srgbClr val="394A58"/>
                </a:solidFill>
                <a:cs typeface="Arial" pitchFamily="34" charset="0"/>
              </a:rPr>
              <a:t> via </a:t>
            </a:r>
            <a:r>
              <a:rPr lang="en-GB" sz="2800" dirty="0" err="1" smtClean="0">
                <a:solidFill>
                  <a:srgbClr val="394A58"/>
                </a:solidFill>
                <a:cs typeface="Arial" pitchFamily="34" charset="0"/>
              </a:rPr>
              <a:t>Sarpsborg</a:t>
            </a:r>
            <a:r>
              <a:rPr lang="en-GB" sz="2800" dirty="0" smtClean="0">
                <a:solidFill>
                  <a:srgbClr val="394A58"/>
                </a:solidFill>
                <a:cs typeface="Arial" pitchFamily="34" charset="0"/>
              </a:rPr>
              <a:t> </a:t>
            </a:r>
            <a:r>
              <a:rPr lang="en-GB" sz="2800" dirty="0">
                <a:solidFill>
                  <a:srgbClr val="394A58"/>
                </a:solidFill>
                <a:cs typeface="Arial" pitchFamily="34" charset="0"/>
              </a:rPr>
              <a:t/>
            </a:r>
            <a:br>
              <a:rPr lang="en-GB" sz="2800" dirty="0">
                <a:solidFill>
                  <a:srgbClr val="394A58"/>
                </a:solidFill>
                <a:cs typeface="Arial" pitchFamily="34" charset="0"/>
              </a:rPr>
            </a:br>
            <a:endParaRPr dirty="0" smtClean="0"/>
          </a:p>
        </p:txBody>
      </p:sp>
      <p:sp>
        <p:nvSpPr>
          <p:cNvPr id="5" name="Rektangel 4"/>
          <p:cNvSpPr/>
          <p:nvPr/>
        </p:nvSpPr>
        <p:spPr>
          <a:xfrm>
            <a:off x="179512" y="90872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b-NO" sz="1800" dirty="0" smtClean="0"/>
          </a:p>
          <a:p>
            <a:r>
              <a:rPr lang="nb-NO" sz="1800" dirty="0" smtClean="0">
                <a:latin typeface="+mn-lt"/>
              </a:rPr>
              <a:t>Follotunnelen</a:t>
            </a:r>
            <a:endParaRPr lang="nb-NO" sz="1800" dirty="0">
              <a:latin typeface="+mn-lt"/>
            </a:endParaRPr>
          </a:p>
          <a:p>
            <a:endParaRPr lang="nb-NO" sz="1800" dirty="0" smtClean="0">
              <a:latin typeface="+mn-lt"/>
            </a:endParaRPr>
          </a:p>
          <a:p>
            <a:r>
              <a:rPr lang="nb-NO" sz="1800" dirty="0" smtClean="0">
                <a:latin typeface="+mn-lt"/>
              </a:rPr>
              <a:t>Ski </a:t>
            </a:r>
            <a:r>
              <a:rPr lang="nb-NO" sz="1800" dirty="0">
                <a:latin typeface="+mn-lt"/>
              </a:rPr>
              <a:t>– Sarpsborg </a:t>
            </a:r>
            <a:r>
              <a:rPr lang="nb-NO" sz="1800" dirty="0" smtClean="0">
                <a:latin typeface="+mn-lt"/>
              </a:rPr>
              <a:t>– </a:t>
            </a:r>
            <a:r>
              <a:rPr lang="nb-NO" sz="1800" dirty="0">
                <a:latin typeface="+mn-lt"/>
              </a:rPr>
              <a:t>Ed	</a:t>
            </a:r>
            <a:r>
              <a:rPr lang="nb-NO" sz="1800" dirty="0" smtClean="0">
                <a:latin typeface="+mn-lt"/>
              </a:rPr>
              <a:t>330 </a:t>
            </a:r>
            <a:r>
              <a:rPr lang="nb-NO" sz="1800" dirty="0">
                <a:latin typeface="+mn-lt"/>
              </a:rPr>
              <a:t>km/t</a:t>
            </a:r>
          </a:p>
          <a:p>
            <a:r>
              <a:rPr lang="nb-NO" sz="1800" dirty="0" smtClean="0">
                <a:latin typeface="+mn-lt"/>
              </a:rPr>
              <a:t>Ed </a:t>
            </a:r>
            <a:r>
              <a:rPr lang="nb-NO" sz="1800" dirty="0">
                <a:latin typeface="+mn-lt"/>
              </a:rPr>
              <a:t>– Öxnered		</a:t>
            </a:r>
            <a:r>
              <a:rPr lang="nb-NO" sz="1800" dirty="0" smtClean="0">
                <a:latin typeface="+mn-lt"/>
              </a:rPr>
              <a:t>250 </a:t>
            </a:r>
            <a:r>
              <a:rPr lang="nb-NO" sz="1800" dirty="0">
                <a:latin typeface="+mn-lt"/>
              </a:rPr>
              <a:t>km/t</a:t>
            </a:r>
          </a:p>
          <a:p>
            <a:r>
              <a:rPr lang="nb-NO" sz="1800" dirty="0" err="1" smtClean="0">
                <a:latin typeface="+mn-lt"/>
              </a:rPr>
              <a:t>Öxnered</a:t>
            </a:r>
            <a:r>
              <a:rPr lang="nb-NO" sz="1800" dirty="0" smtClean="0">
                <a:latin typeface="+mn-lt"/>
              </a:rPr>
              <a:t> </a:t>
            </a:r>
            <a:r>
              <a:rPr lang="nb-NO" sz="1800" dirty="0">
                <a:latin typeface="+mn-lt"/>
              </a:rPr>
              <a:t>– Göteborg 	</a:t>
            </a:r>
            <a:r>
              <a:rPr lang="nb-NO" dirty="0" smtClean="0">
                <a:latin typeface="+mn-lt"/>
              </a:rPr>
              <a:t>eksisterende </a:t>
            </a:r>
            <a:r>
              <a:rPr lang="nb-NO" dirty="0">
                <a:latin typeface="+mn-lt"/>
              </a:rPr>
              <a:t>linje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90264" y="2996952"/>
            <a:ext cx="4572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>
                <a:latin typeface="+mn-lt"/>
              </a:rPr>
              <a:t>3.72 </a:t>
            </a:r>
            <a:r>
              <a:rPr lang="en-GB" sz="1800" dirty="0" err="1">
                <a:latin typeface="+mn-lt"/>
              </a:rPr>
              <a:t>millioner</a:t>
            </a:r>
            <a:r>
              <a:rPr lang="en-GB" sz="1800" dirty="0">
                <a:latin typeface="+mn-lt"/>
              </a:rPr>
              <a:t> </a:t>
            </a:r>
            <a:r>
              <a:rPr lang="en-GB" sz="1800" dirty="0" err="1">
                <a:latin typeface="+mn-lt"/>
              </a:rPr>
              <a:t>passasjer</a:t>
            </a:r>
            <a:endParaRPr lang="en-GB" sz="1800" dirty="0"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sz="1800" dirty="0" smtClean="0">
                <a:latin typeface="+mn-lt"/>
              </a:rPr>
              <a:t>440 </a:t>
            </a:r>
            <a:r>
              <a:rPr lang="en-GB" sz="1800" dirty="0" err="1">
                <a:latin typeface="+mn-lt"/>
              </a:rPr>
              <a:t>millioner</a:t>
            </a:r>
            <a:r>
              <a:rPr lang="en-GB" sz="1800" dirty="0">
                <a:latin typeface="+mn-lt"/>
              </a:rPr>
              <a:t> </a:t>
            </a:r>
            <a:r>
              <a:rPr lang="en-GB" sz="1800" dirty="0" err="1">
                <a:latin typeface="+mn-lt"/>
              </a:rPr>
              <a:t>passasjerer</a:t>
            </a:r>
            <a:r>
              <a:rPr lang="en-GB" sz="1800" dirty="0">
                <a:latin typeface="+mn-lt"/>
              </a:rPr>
              <a:t>-km </a:t>
            </a:r>
            <a:r>
              <a:rPr lang="en-GB" sz="1800" dirty="0" err="1">
                <a:latin typeface="+mn-lt"/>
              </a:rPr>
              <a:t>pr</a:t>
            </a:r>
            <a:r>
              <a:rPr lang="en-GB" sz="1800" dirty="0">
                <a:latin typeface="+mn-lt"/>
              </a:rPr>
              <a:t> </a:t>
            </a:r>
            <a:r>
              <a:rPr lang="en-GB" sz="1800" dirty="0" err="1">
                <a:latin typeface="+mn-lt"/>
              </a:rPr>
              <a:t>år</a:t>
            </a:r>
            <a:endParaRPr lang="en-GB" sz="1800" dirty="0">
              <a:latin typeface="+mn-lt"/>
            </a:endParaRPr>
          </a:p>
          <a:p>
            <a:pPr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4005064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82" y="4293095"/>
            <a:ext cx="3433109" cy="206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1268760"/>
            <a:ext cx="3129632" cy="480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254" y="1004413"/>
            <a:ext cx="3780849" cy="262386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3732014"/>
            <a:ext cx="3816424" cy="230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/>
          <p:nvPr/>
        </p:nvSpPr>
        <p:spPr>
          <a:xfrm>
            <a:off x="3117" y="3645024"/>
            <a:ext cx="4572000" cy="6617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5.06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1530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27772" y="1365313"/>
            <a:ext cx="49244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latin typeface="+mn-lt"/>
              </a:rPr>
              <a:t>Oslo – Drammen		</a:t>
            </a:r>
            <a:r>
              <a:rPr lang="nb-NO" dirty="0" smtClean="0">
                <a:latin typeface="+mn-lt"/>
              </a:rPr>
              <a:t>eksisterende </a:t>
            </a:r>
            <a:r>
              <a:rPr lang="nb-NO" dirty="0">
                <a:latin typeface="+mn-lt"/>
              </a:rPr>
              <a:t>linje</a:t>
            </a:r>
          </a:p>
          <a:p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Drammen </a:t>
            </a:r>
            <a:r>
              <a:rPr lang="nb-NO" dirty="0">
                <a:latin typeface="+mn-lt"/>
              </a:rPr>
              <a:t>– Tønsberg – </a:t>
            </a:r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Porsgrunn </a:t>
            </a:r>
            <a:r>
              <a:rPr lang="nb-NO" dirty="0">
                <a:latin typeface="+mn-lt"/>
              </a:rPr>
              <a:t>– </a:t>
            </a:r>
            <a:r>
              <a:rPr lang="nb-NO" dirty="0" err="1" smtClean="0">
                <a:latin typeface="+mn-lt"/>
              </a:rPr>
              <a:t>KrSand</a:t>
            </a:r>
            <a:r>
              <a:rPr lang="nb-NO" dirty="0" smtClean="0">
                <a:latin typeface="+mn-lt"/>
              </a:rPr>
              <a:t> </a:t>
            </a:r>
            <a:r>
              <a:rPr lang="nb-NO" dirty="0">
                <a:latin typeface="+mn-lt"/>
              </a:rPr>
              <a:t>– Sandnes </a:t>
            </a:r>
            <a:r>
              <a:rPr lang="nb-NO" dirty="0" smtClean="0">
                <a:latin typeface="+mn-lt"/>
              </a:rPr>
              <a:t>           250 </a:t>
            </a:r>
            <a:r>
              <a:rPr lang="nb-NO" dirty="0">
                <a:latin typeface="+mn-lt"/>
              </a:rPr>
              <a:t>km/t</a:t>
            </a:r>
          </a:p>
          <a:p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Sandnes </a:t>
            </a:r>
            <a:r>
              <a:rPr lang="nb-NO" dirty="0">
                <a:latin typeface="+mn-lt"/>
              </a:rPr>
              <a:t>– Stavanger </a:t>
            </a:r>
            <a:r>
              <a:rPr lang="nb-NO" dirty="0" smtClean="0">
                <a:latin typeface="+mn-lt"/>
              </a:rPr>
              <a:t>	eksisterende </a:t>
            </a:r>
            <a:r>
              <a:rPr lang="nb-NO" dirty="0">
                <a:latin typeface="+mn-lt"/>
              </a:rPr>
              <a:t>linje</a:t>
            </a:r>
          </a:p>
          <a:p>
            <a:endParaRPr lang="nb-NO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200800" cy="725487"/>
          </a:xfrm>
        </p:spPr>
        <p:txBody>
          <a:bodyPr/>
          <a:lstStyle/>
          <a:p>
            <a:pPr eaLnBrk="1" hangingPunct="1"/>
            <a:r>
              <a:rPr lang="nb-NO" sz="2800" dirty="0" smtClean="0"/>
              <a:t>Oslo – Stavanger via Tønsberg</a:t>
            </a:r>
            <a:endParaRPr sz="2800" dirty="0" smtClean="0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932040" y="350100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6793" y="126876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smtClean="0">
                <a:latin typeface="+mn-lt"/>
              </a:rPr>
              <a:t>Oslo – Drammen 		Eksisterende linje</a:t>
            </a:r>
          </a:p>
          <a:p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Drammen  </a:t>
            </a:r>
            <a:r>
              <a:rPr lang="nb-NO" dirty="0">
                <a:latin typeface="+mn-lt"/>
              </a:rPr>
              <a:t>– Porsgrunn – </a:t>
            </a:r>
            <a:endParaRPr lang="nb-NO" dirty="0" smtClean="0">
              <a:latin typeface="+mn-lt"/>
            </a:endParaRPr>
          </a:p>
          <a:p>
            <a:r>
              <a:rPr lang="nb-NO" dirty="0" err="1" smtClean="0">
                <a:latin typeface="+mn-lt"/>
              </a:rPr>
              <a:t>KrSand</a:t>
            </a:r>
            <a:r>
              <a:rPr lang="nb-NO" dirty="0" smtClean="0">
                <a:latin typeface="+mn-lt"/>
              </a:rPr>
              <a:t> </a:t>
            </a:r>
            <a:r>
              <a:rPr lang="nb-NO" dirty="0">
                <a:latin typeface="+mn-lt"/>
              </a:rPr>
              <a:t>– </a:t>
            </a:r>
            <a:r>
              <a:rPr lang="nb-NO" dirty="0" smtClean="0">
                <a:latin typeface="+mn-lt"/>
              </a:rPr>
              <a:t>Sandnes		330 km/t</a:t>
            </a:r>
          </a:p>
          <a:p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Stavanger – Sandnes	Eksisterende linje</a:t>
            </a:r>
            <a:endParaRPr lang="nb-NO" dirty="0">
              <a:latin typeface="+mn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3880794"/>
            <a:ext cx="3721573" cy="223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107504" y="378904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5.55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rgbClr val="394A58"/>
                </a:solidFill>
                <a:latin typeface="+mn-lt"/>
              </a:rPr>
              <a:t>1620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millioner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passasjer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-km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pr</a:t>
            </a:r>
            <a:r>
              <a:rPr lang="en-GB" dirty="0" smtClean="0">
                <a:solidFill>
                  <a:srgbClr val="394A58"/>
                </a:solidFill>
                <a:latin typeface="+mn-lt"/>
              </a:rPr>
              <a:t> </a:t>
            </a:r>
            <a:r>
              <a:rPr lang="en-GB" dirty="0" err="1" smtClean="0">
                <a:solidFill>
                  <a:srgbClr val="394A58"/>
                </a:solidFill>
                <a:latin typeface="+mn-lt"/>
              </a:rPr>
              <a:t>år</a:t>
            </a:r>
            <a:endParaRPr lang="en-GB" dirty="0">
              <a:solidFill>
                <a:srgbClr val="394A58"/>
              </a:solidFill>
              <a:latin typeface="+mn-lt"/>
            </a:endParaRPr>
          </a:p>
          <a:p>
            <a:pPr lvl="1">
              <a:spcBef>
                <a:spcPts val="600"/>
              </a:spcBef>
            </a:pPr>
            <a:endParaRPr lang="en-GB" sz="1800" dirty="0">
              <a:solidFill>
                <a:srgbClr val="394A58"/>
              </a:solidFill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397" y="1124744"/>
            <a:ext cx="3726239" cy="251003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200800" cy="725487"/>
          </a:xfrm>
        </p:spPr>
        <p:txBody>
          <a:bodyPr/>
          <a:lstStyle/>
          <a:p>
            <a:pPr eaLnBrk="1" hangingPunct="1"/>
            <a:r>
              <a:rPr lang="nb-NO" sz="2800" dirty="0" smtClean="0"/>
              <a:t>Oslo – Stavanger</a:t>
            </a:r>
            <a:endParaRPr sz="2800" dirty="0" smtClean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076056" y="3573016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dirty="0" err="1" smtClean="0">
                <a:solidFill>
                  <a:srgbClr val="394A58"/>
                </a:solidFill>
              </a:rPr>
              <a:t>Antall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påstigninger</a:t>
            </a:r>
            <a:r>
              <a:rPr lang="en-GB" sz="1400" dirty="0" smtClean="0">
                <a:solidFill>
                  <a:srgbClr val="394A58"/>
                </a:solidFill>
              </a:rPr>
              <a:t> </a:t>
            </a:r>
            <a:r>
              <a:rPr lang="en-GB" sz="1400" dirty="0" err="1" smtClean="0">
                <a:solidFill>
                  <a:srgbClr val="394A58"/>
                </a:solidFill>
              </a:rPr>
              <a:t>pr</a:t>
            </a:r>
            <a:r>
              <a:rPr lang="en-GB" sz="1400" dirty="0" smtClean="0">
                <a:solidFill>
                  <a:srgbClr val="394A58"/>
                </a:solidFill>
              </a:rPr>
              <a:t> dag</a:t>
            </a:r>
            <a:endParaRPr lang="en-GB" sz="1400" dirty="0">
              <a:solidFill>
                <a:srgbClr val="394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5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</p:txBody>
      </p:sp>
      <p:sp>
        <p:nvSpPr>
          <p:cNvPr id="175107" name="Title 3"/>
          <p:cNvSpPr>
            <a:spLocks noGrp="1"/>
          </p:cNvSpPr>
          <p:nvPr>
            <p:ph type="ctrTitle"/>
          </p:nvPr>
        </p:nvSpPr>
        <p:spPr>
          <a:xfrm>
            <a:off x="1230313" y="2168525"/>
            <a:ext cx="5573935" cy="763588"/>
          </a:xfrm>
        </p:spPr>
        <p:txBody>
          <a:bodyPr/>
          <a:lstStyle/>
          <a:p>
            <a:pPr eaLnBrk="1" hangingPunct="1"/>
            <a:r>
              <a:rPr lang="nb-NO" sz="3600" dirty="0" smtClean="0"/>
              <a:t>Investeringskostnader</a:t>
            </a:r>
          </a:p>
        </p:txBody>
      </p:sp>
    </p:spTree>
    <p:extLst>
      <p:ext uri="{BB962C8B-B14F-4D97-AF65-F5344CB8AC3E}">
        <p14:creationId xmlns:p14="http://schemas.microsoft.com/office/powerpoint/2010/main" val="78991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6"/>
          <p:cNvSpPr>
            <a:spLocks noGrp="1" noChangeArrowheads="1"/>
          </p:cNvSpPr>
          <p:nvPr>
            <p:ph type="title"/>
          </p:nvPr>
        </p:nvSpPr>
        <p:spPr>
          <a:xfrm>
            <a:off x="1547664" y="116632"/>
            <a:ext cx="7200800" cy="649288"/>
          </a:xfrm>
        </p:spPr>
        <p:txBody>
          <a:bodyPr/>
          <a:lstStyle/>
          <a:p>
            <a:pPr eaLnBrk="1" hangingPunct="1"/>
            <a:r>
              <a:rPr lang="en-GB" sz="2400" dirty="0" err="1" smtClean="0"/>
              <a:t>Investeringskostnader</a:t>
            </a:r>
            <a:r>
              <a:rPr lang="en-GB" sz="2400" dirty="0" smtClean="0"/>
              <a:t> – </a:t>
            </a:r>
            <a:r>
              <a:rPr lang="en-GB" sz="2400" dirty="0" err="1" smtClean="0"/>
              <a:t>Eksempel</a:t>
            </a:r>
            <a:r>
              <a:rPr lang="en-GB" sz="2400" dirty="0" smtClean="0"/>
              <a:t> </a:t>
            </a:r>
            <a:r>
              <a:rPr lang="en-GB" sz="2400" dirty="0" err="1" smtClean="0"/>
              <a:t>Østerdalen</a:t>
            </a:r>
            <a:endParaRPr lang="en-GB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653919"/>
              </p:ext>
            </p:extLst>
          </p:nvPr>
        </p:nvGraphicFramePr>
        <p:xfrm>
          <a:off x="579438" y="1065213"/>
          <a:ext cx="6132511" cy="5283231"/>
        </p:xfrm>
        <a:graphic>
          <a:graphicData uri="http://schemas.openxmlformats.org/drawingml/2006/table">
            <a:tbl>
              <a:tblPr/>
              <a:tblGrid>
                <a:gridCol w="382891"/>
                <a:gridCol w="1279927"/>
                <a:gridCol w="27512"/>
                <a:gridCol w="989918"/>
                <a:gridCol w="858122"/>
                <a:gridCol w="1610448"/>
                <a:gridCol w="983693"/>
              </a:tblGrid>
              <a:tr h="152379">
                <a:tc gridSpan="5">
                  <a:txBody>
                    <a:bodyPr/>
                    <a:lstStyle/>
                    <a:p>
                      <a:pPr algn="ctr" fontAlgn="ctr"/>
                      <a:endParaRPr lang="en-GB" sz="10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latin typeface="Arial"/>
                        </a:rPr>
                        <a:t> </a:t>
                      </a:r>
                      <a:r>
                        <a:rPr lang="en-GB" sz="1000" b="1" i="0" u="none" strike="noStrike" dirty="0" err="1" smtClean="0">
                          <a:latin typeface="Arial"/>
                        </a:rPr>
                        <a:t>Kostnad</a:t>
                      </a:r>
                      <a:endParaRPr lang="en-GB" sz="10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000" b="1" i="1" u="none" strike="noStrike" dirty="0">
                          <a:latin typeface="Arial"/>
                        </a:rPr>
                        <a:t>Contractor's direct costs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 smtClean="0">
                          <a:latin typeface="Arial"/>
                        </a:rPr>
                        <a:t>MNOK</a:t>
                      </a:r>
                      <a:r>
                        <a:rPr lang="en-GB" sz="10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259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Signalling &amp; Telecoms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 2430,5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latin typeface="Arial"/>
                        </a:rPr>
                        <a:t>2.8%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Electrification &amp; Plant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baseline="0" dirty="0" smtClean="0">
                          <a:latin typeface="Arial"/>
                        </a:rPr>
                        <a:t>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5164,2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6.0%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Track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9264,9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10.7%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Operational Property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1073,1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1.2%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Structures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54706,0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63.1%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General </a:t>
                      </a:r>
                      <a:r>
                        <a:rPr lang="en-GB" sz="1000" b="0" i="0" u="none" strike="noStrike" dirty="0" err="1">
                          <a:latin typeface="Arial"/>
                        </a:rPr>
                        <a:t>Civils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12210,3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14.1%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Utilities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31587,8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Depots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1876,5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latin typeface="Arial"/>
                        </a:rPr>
                        <a:t>2.2%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GB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latin typeface="Arial"/>
                        </a:rPr>
                        <a:t>Sub-Total </a:t>
                      </a:r>
                      <a:r>
                        <a:rPr lang="en-GB" sz="1200" b="1" i="0" u="none" strike="noStrike" dirty="0" err="1" smtClean="0">
                          <a:latin typeface="Arial"/>
                        </a:rPr>
                        <a:t>i</a:t>
                      </a:r>
                      <a:endParaRPr lang="en-GB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latin typeface="Arial"/>
                        </a:rPr>
                        <a:t>  </a:t>
                      </a:r>
                      <a:r>
                        <a:rPr lang="en-GB" sz="1100" b="1" i="0" u="none" strike="noStrike" dirty="0" smtClean="0">
                          <a:latin typeface="Arial"/>
                        </a:rPr>
                        <a:t>86757,1 </a:t>
                      </a:r>
                      <a:endParaRPr lang="en-GB" sz="11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000" b="1" i="1" u="none" strike="noStrike">
                          <a:latin typeface="Arial"/>
                        </a:rPr>
                        <a:t>Contractor's indirect costs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Preliminaries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17340,6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20.0%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4702,4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latin typeface="Arial"/>
                        </a:rPr>
                        <a:t>5.4%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Testing &amp; Commissioning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770,2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0.9%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Training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Spares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 dirty="0" err="1" smtClean="0">
                          <a:latin typeface="Arial"/>
                        </a:rPr>
                        <a:t>Other</a:t>
                      </a:r>
                      <a:endParaRPr lang="fr-FR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4333,5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5.0%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1" i="0" u="none" strike="noStrike" dirty="0">
                          <a:latin typeface="Arial"/>
                        </a:rPr>
                        <a:t>Sub </a:t>
                      </a:r>
                      <a:r>
                        <a:rPr lang="en-GB" sz="1000" b="1" i="0" u="none" strike="noStrike" dirty="0" smtClean="0">
                          <a:latin typeface="Arial"/>
                        </a:rPr>
                        <a:t>– </a:t>
                      </a:r>
                      <a:r>
                        <a:rPr lang="en-GB" sz="1000" b="1" i="0" u="none" strike="noStrike" dirty="0">
                          <a:latin typeface="Arial"/>
                        </a:rPr>
                        <a:t>Total </a:t>
                      </a:r>
                      <a:r>
                        <a:rPr lang="en-GB" sz="1000" b="1" i="0" u="none" strike="noStrike" dirty="0" smtClean="0">
                          <a:latin typeface="Arial"/>
                        </a:rPr>
                        <a:t>ii</a:t>
                      </a:r>
                      <a:endParaRPr lang="en-GB" sz="10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baseline="0" dirty="0" smtClean="0">
                          <a:latin typeface="Arial"/>
                        </a:rPr>
                        <a:t>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   </a:t>
                      </a:r>
                      <a:r>
                        <a:rPr lang="en-GB" sz="1100" b="1" i="0" u="none" strike="noStrike" dirty="0" smtClean="0">
                          <a:latin typeface="Arial"/>
                        </a:rPr>
                        <a:t>27146,9</a:t>
                      </a:r>
                      <a:r>
                        <a:rPr lang="en-GB" sz="1100" b="0" i="0" u="none" strike="noStrike" dirty="0" smtClean="0">
                          <a:latin typeface="Arial"/>
                        </a:rPr>
                        <a:t> </a:t>
                      </a:r>
                      <a:endParaRPr lang="en-GB" sz="11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31.3%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GB" sz="1000" b="1" i="0" u="none" strike="noStrike" dirty="0">
                          <a:latin typeface="Arial"/>
                        </a:rPr>
                        <a:t>Total Construction Cost </a:t>
                      </a:r>
                      <a:r>
                        <a:rPr lang="en-GB" sz="1000" b="1" i="0" u="none" strike="noStrike" dirty="0" smtClean="0">
                          <a:latin typeface="Arial"/>
                        </a:rPr>
                        <a:t>(</a:t>
                      </a:r>
                      <a:r>
                        <a:rPr lang="en-GB" sz="1000" b="1" i="0" u="none" strike="noStrike" dirty="0" err="1" smtClean="0">
                          <a:latin typeface="Arial"/>
                        </a:rPr>
                        <a:t>i+ii</a:t>
                      </a:r>
                      <a:r>
                        <a:rPr lang="en-GB" sz="1000" b="1" i="0" u="none" strike="noStrike" dirty="0" smtClean="0">
                          <a:latin typeface="Arial"/>
                        </a:rPr>
                        <a:t>)</a:t>
                      </a:r>
                      <a:endParaRPr lang="en-GB" sz="10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latin typeface="Arial"/>
                        </a:rPr>
                        <a:t> </a:t>
                      </a:r>
                      <a:r>
                        <a:rPr lang="en-GB" sz="1200" b="1" i="0" u="none" strike="noStrike" dirty="0" smtClean="0">
                          <a:latin typeface="Arial"/>
                        </a:rPr>
                        <a:t>113904,0 </a:t>
                      </a:r>
                      <a:endParaRPr lang="en-GB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4">
                  <a:txBody>
                    <a:bodyPr/>
                    <a:lstStyle/>
                    <a:p>
                      <a:pPr algn="l" fontAlgn="ctr"/>
                      <a:endParaRPr lang="en-GB" sz="1000" b="1" i="1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0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GB" sz="1000" b="1" i="1" u="none" strike="noStrike" dirty="0">
                          <a:latin typeface="Arial"/>
                        </a:rPr>
                        <a:t>Client's indirect and other costs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Client's Project Management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4337,8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3.8%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Compensation charges (TOC &amp; FOC)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                                     -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Planning &amp; associated costs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2315,1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2.0%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Land / Property Costs &amp; compensation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   </a:t>
                      </a:r>
                      <a:r>
                        <a:rPr lang="en-GB" sz="1000" b="0" i="0" u="none" strike="noStrike" dirty="0" smtClean="0">
                          <a:latin typeface="Arial"/>
                        </a:rPr>
                        <a:t>1022,6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0.9%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>
                  <a:txBody>
                    <a:bodyPr/>
                    <a:lstStyle/>
                    <a:p>
                      <a:pPr algn="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1" i="0" u="none" strike="noStrike" dirty="0">
                          <a:latin typeface="Arial"/>
                        </a:rPr>
                        <a:t>Sub </a:t>
                      </a:r>
                      <a:r>
                        <a:rPr lang="en-GB" sz="1000" b="1" i="0" u="none" strike="noStrike" dirty="0" smtClean="0">
                          <a:latin typeface="Arial"/>
                        </a:rPr>
                        <a:t>– </a:t>
                      </a:r>
                      <a:r>
                        <a:rPr lang="en-GB" sz="1000" b="1" i="0" u="none" strike="noStrike" dirty="0">
                          <a:latin typeface="Arial"/>
                        </a:rPr>
                        <a:t>Total </a:t>
                      </a:r>
                      <a:r>
                        <a:rPr lang="en-GB" sz="1000" b="1" i="0" u="none" strike="noStrike" dirty="0" smtClean="0">
                          <a:latin typeface="Arial"/>
                        </a:rPr>
                        <a:t>iii</a:t>
                      </a:r>
                      <a:endParaRPr lang="en-GB" sz="10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       </a:t>
                      </a:r>
                      <a:r>
                        <a:rPr lang="en-GB" sz="1100" b="1" i="0" u="none" strike="noStrike" dirty="0" smtClean="0">
                          <a:latin typeface="Arial"/>
                        </a:rPr>
                        <a:t>7675,6 </a:t>
                      </a:r>
                      <a:endParaRPr lang="en-GB" sz="11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GB" sz="1000" b="1" i="0" u="none" strike="noStrike" dirty="0" smtClean="0">
                          <a:latin typeface="Arial"/>
                        </a:rPr>
                        <a:t>Total</a:t>
                      </a:r>
                      <a:r>
                        <a:rPr lang="en-GB" sz="1000" b="1" i="0" u="none" strike="noStrike" baseline="0" dirty="0" smtClean="0">
                          <a:latin typeface="Arial"/>
                        </a:rPr>
                        <a:t> Calculated Costs</a:t>
                      </a:r>
                      <a:endParaRPr lang="en-GB" sz="10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latin typeface="Arial"/>
                        </a:rPr>
                        <a:t>   </a:t>
                      </a:r>
                      <a:r>
                        <a:rPr lang="en-GB" sz="1100" b="1" i="0" u="none" strike="noStrike" dirty="0" smtClean="0">
                          <a:latin typeface="Arial"/>
                        </a:rPr>
                        <a:t>121579,7</a:t>
                      </a:r>
                      <a:r>
                        <a:rPr lang="en-GB" sz="1000" b="1" i="0" u="none" strike="noStrike" dirty="0" smtClean="0">
                          <a:latin typeface="Arial"/>
                        </a:rPr>
                        <a:t> </a:t>
                      </a:r>
                      <a:endParaRPr lang="en-GB" sz="10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GB" sz="1000" b="1" i="1" u="none" strike="noStrike">
                          <a:latin typeface="Arial"/>
                        </a:rPr>
                        <a:t>Uplift for Risk and Contingency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 dirty="0" smtClean="0">
                          <a:latin typeface="+mn-lt"/>
                        </a:rPr>
                        <a:t>Price, Design and Development Risk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 smtClean="0">
                          <a:latin typeface="+mn-lt"/>
                        </a:rPr>
                        <a:t>     </a:t>
                      </a:r>
                      <a:r>
                        <a:rPr lang="en-GB" sz="1100" b="1" i="0" u="none" strike="noStrike" dirty="0" smtClean="0">
                          <a:latin typeface="+mn-lt"/>
                        </a:rPr>
                        <a:t>23775,8     </a:t>
                      </a:r>
                      <a:r>
                        <a:rPr lang="en-GB" sz="1000" b="0" i="0" u="none" strike="noStrike" dirty="0" smtClean="0">
                          <a:latin typeface="+mn-lt"/>
                        </a:rPr>
                        <a:t>               </a:t>
                      </a:r>
                      <a:endParaRPr lang="en-GB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2379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GB" sz="1400" b="1" i="0" u="none" strike="noStrike" dirty="0">
                          <a:latin typeface="Arial"/>
                        </a:rPr>
                        <a:t>Project Anticipated Final Cost (AFC)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>
                          <a:latin typeface="Arial"/>
                        </a:rPr>
                        <a:t>                   </a:t>
                      </a:r>
                      <a:r>
                        <a:rPr lang="en-GB" sz="1400" b="1" i="0" u="none" strike="noStrike" dirty="0" smtClean="0">
                          <a:latin typeface="Arial"/>
                        </a:rPr>
                        <a:t>      145355,5 </a:t>
                      </a:r>
                      <a:endParaRPr lang="en-GB" sz="14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5867400" y="781050"/>
          <a:ext cx="3790950" cy="552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Plassholder for lysbildenumm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955BF5F-1082-47E7-9AF6-0ED1FBD7D66A}" type="slidenum">
              <a:rPr lang="en-GB" smtClean="0"/>
              <a:pPr>
                <a:defRPr/>
              </a:pPr>
              <a:t>30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Side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458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50372" y="1381125"/>
          <a:ext cx="8893628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8483" name="Rectangle 5"/>
          <p:cNvSpPr>
            <a:spLocks noGrp="1" noChangeArrowheads="1"/>
          </p:cNvSpPr>
          <p:nvPr>
            <p:ph type="title"/>
          </p:nvPr>
        </p:nvSpPr>
        <p:spPr>
          <a:xfrm>
            <a:off x="1619672" y="116632"/>
            <a:ext cx="8002587" cy="649288"/>
          </a:xfrm>
        </p:spPr>
        <p:txBody>
          <a:bodyPr/>
          <a:lstStyle/>
          <a:p>
            <a:pPr eaLnBrk="1" hangingPunct="1"/>
            <a:r>
              <a:rPr lang="en-GB" sz="2800" dirty="0" err="1" smtClean="0"/>
              <a:t>Byggekostnader</a:t>
            </a:r>
            <a:r>
              <a:rPr lang="en-GB" sz="2800" dirty="0" smtClean="0"/>
              <a:t> </a:t>
            </a:r>
            <a:r>
              <a:rPr lang="en-GB" sz="2800" dirty="0" err="1" smtClean="0"/>
              <a:t>pr</a:t>
            </a:r>
            <a:r>
              <a:rPr lang="en-GB" sz="2800" dirty="0" smtClean="0"/>
              <a:t> km</a:t>
            </a:r>
          </a:p>
        </p:txBody>
      </p:sp>
      <p:sp>
        <p:nvSpPr>
          <p:cNvPr id="148484" name="Rectangle 23"/>
          <p:cNvSpPr>
            <a:spLocks noChangeArrowheads="1"/>
          </p:cNvSpPr>
          <p:nvPr/>
        </p:nvSpPr>
        <p:spPr bwMode="auto">
          <a:xfrm>
            <a:off x="2684463" y="1017588"/>
            <a:ext cx="399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1800" b="1" dirty="0">
                <a:solidFill>
                  <a:srgbClr val="7F7F7F"/>
                </a:solidFill>
              </a:rPr>
              <a:t>Construction Cost per Km (</a:t>
            </a:r>
            <a:r>
              <a:rPr lang="en-GB" sz="1800" b="1" dirty="0" err="1">
                <a:solidFill>
                  <a:srgbClr val="7F7F7F"/>
                </a:solidFill>
              </a:rPr>
              <a:t>mNOK</a:t>
            </a:r>
            <a:r>
              <a:rPr lang="en-GB" sz="1800" b="1" dirty="0">
                <a:solidFill>
                  <a:srgbClr val="7F7F7F"/>
                </a:solidFill>
              </a:rPr>
              <a:t>)</a:t>
            </a:r>
          </a:p>
        </p:txBody>
      </p:sp>
      <p:sp>
        <p:nvSpPr>
          <p:cNvPr id="6" name="Left Brace 5"/>
          <p:cNvSpPr/>
          <p:nvPr/>
        </p:nvSpPr>
        <p:spPr>
          <a:xfrm rot="16200000">
            <a:off x="3667125" y="5038725"/>
            <a:ext cx="209550" cy="1123950"/>
          </a:xfrm>
          <a:prstGeom prst="leftBrace">
            <a:avLst>
              <a:gd name="adj1" fmla="val 22222"/>
              <a:gd name="adj2" fmla="val 4922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rgbClr val="000000"/>
              </a:solidFill>
            </a:endParaRPr>
          </a:p>
        </p:txBody>
      </p:sp>
      <p:sp>
        <p:nvSpPr>
          <p:cNvPr id="148486" name="TextBox 6"/>
          <p:cNvSpPr txBox="1">
            <a:spLocks noChangeArrowheads="1"/>
          </p:cNvSpPr>
          <p:nvPr/>
        </p:nvSpPr>
        <p:spPr bwMode="auto">
          <a:xfrm>
            <a:off x="3533775" y="5724525"/>
            <a:ext cx="4397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1000">
                <a:solidFill>
                  <a:srgbClr val="000000"/>
                </a:solidFill>
              </a:rPr>
              <a:t>East</a:t>
            </a:r>
          </a:p>
        </p:txBody>
      </p:sp>
    </p:spTree>
    <p:extLst>
      <p:ext uri="{BB962C8B-B14F-4D97-AF65-F5344CB8AC3E}">
        <p14:creationId xmlns:p14="http://schemas.microsoft.com/office/powerpoint/2010/main" val="1737148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500743" y="952500"/>
          <a:ext cx="8519432" cy="539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4867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6408712" cy="649287"/>
          </a:xfrm>
        </p:spPr>
        <p:txBody>
          <a:bodyPr/>
          <a:lstStyle/>
          <a:p>
            <a:r>
              <a:rPr lang="en-GB" sz="2800" dirty="0" err="1" smtClean="0"/>
              <a:t>Totale</a:t>
            </a:r>
            <a:r>
              <a:rPr lang="en-GB" sz="2800" dirty="0" smtClean="0"/>
              <a:t> </a:t>
            </a:r>
            <a:r>
              <a:rPr lang="en-GB" sz="2800" dirty="0" err="1" smtClean="0"/>
              <a:t>kostnader</a:t>
            </a:r>
            <a:r>
              <a:rPr lang="en-GB" sz="2800" dirty="0" smtClean="0"/>
              <a:t> </a:t>
            </a:r>
            <a:r>
              <a:rPr lang="en-GB" sz="2800" dirty="0" err="1" smtClean="0"/>
              <a:t>pr</a:t>
            </a:r>
            <a:r>
              <a:rPr lang="en-GB" sz="2800" dirty="0" smtClean="0"/>
              <a:t> </a:t>
            </a:r>
            <a:r>
              <a:rPr lang="en-GB" sz="2800" dirty="0" err="1" smtClean="0"/>
              <a:t>strekning</a:t>
            </a:r>
            <a:endParaRPr lang="en-GB" sz="2800" dirty="0" smtClean="0"/>
          </a:p>
        </p:txBody>
      </p:sp>
      <p:sp>
        <p:nvSpPr>
          <p:cNvPr id="164868" name="TextBox 6"/>
          <p:cNvSpPr txBox="1">
            <a:spLocks noChangeArrowheads="1"/>
          </p:cNvSpPr>
          <p:nvPr/>
        </p:nvSpPr>
        <p:spPr bwMode="auto">
          <a:xfrm>
            <a:off x="3792538" y="5934075"/>
            <a:ext cx="19240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1100">
                <a:solidFill>
                  <a:srgbClr val="7F7F7F"/>
                </a:solidFill>
              </a:rPr>
              <a:t>Construction Period (Years)</a:t>
            </a:r>
          </a:p>
        </p:txBody>
      </p:sp>
    </p:spTree>
    <p:extLst>
      <p:ext uri="{BB962C8B-B14F-4D97-AF65-F5344CB8AC3E}">
        <p14:creationId xmlns:p14="http://schemas.microsoft.com/office/powerpoint/2010/main" val="1328638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6"/>
          <p:cNvSpPr>
            <a:spLocks noGrp="1" noChangeArrowheads="1"/>
          </p:cNvSpPr>
          <p:nvPr>
            <p:ph type="title"/>
          </p:nvPr>
        </p:nvSpPr>
        <p:spPr>
          <a:xfrm>
            <a:off x="1619672" y="116632"/>
            <a:ext cx="6408712" cy="649288"/>
          </a:xfrm>
        </p:spPr>
        <p:txBody>
          <a:bodyPr/>
          <a:lstStyle/>
          <a:p>
            <a:pPr eaLnBrk="1" hangingPunct="1"/>
            <a:r>
              <a:rPr lang="en-GB" sz="2800" dirty="0" err="1" smtClean="0"/>
              <a:t>Totale</a:t>
            </a:r>
            <a:r>
              <a:rPr lang="en-GB" sz="2800" dirty="0" smtClean="0"/>
              <a:t> </a:t>
            </a:r>
            <a:r>
              <a:rPr lang="en-GB" sz="2800" dirty="0" err="1" smtClean="0"/>
              <a:t>livsløpskostnader</a:t>
            </a:r>
            <a:r>
              <a:rPr lang="en-GB" sz="2800" dirty="0" smtClean="0"/>
              <a:t> over 25 </a:t>
            </a:r>
            <a:r>
              <a:rPr lang="en-GB" sz="2800" dirty="0" err="1" smtClean="0"/>
              <a:t>år</a:t>
            </a:r>
            <a:endParaRPr lang="en-GB" sz="2800" dirty="0" smtClean="0"/>
          </a:p>
        </p:txBody>
      </p:sp>
      <p:graphicFrame>
        <p:nvGraphicFramePr>
          <p:cNvPr id="3" name="Chart 2"/>
          <p:cNvGraphicFramePr/>
          <p:nvPr/>
        </p:nvGraphicFramePr>
        <p:xfrm>
          <a:off x="508000" y="1117600"/>
          <a:ext cx="8229599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8095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</p:txBody>
      </p:sp>
      <p:sp>
        <p:nvSpPr>
          <p:cNvPr id="175107" name="Title 3"/>
          <p:cNvSpPr>
            <a:spLocks noGrp="1"/>
          </p:cNvSpPr>
          <p:nvPr>
            <p:ph type="ctrTitle"/>
          </p:nvPr>
        </p:nvSpPr>
        <p:spPr>
          <a:xfrm>
            <a:off x="1230313" y="2168525"/>
            <a:ext cx="3125663" cy="763588"/>
          </a:xfrm>
        </p:spPr>
        <p:txBody>
          <a:bodyPr/>
          <a:lstStyle/>
          <a:p>
            <a:pPr eaLnBrk="1" hangingPunct="1"/>
            <a:r>
              <a:rPr lang="nb-NO" sz="3600" dirty="0" smtClean="0"/>
              <a:t>Miljø</a:t>
            </a:r>
          </a:p>
        </p:txBody>
      </p:sp>
    </p:spTree>
    <p:extLst>
      <p:ext uri="{BB962C8B-B14F-4D97-AF65-F5344CB8AC3E}">
        <p14:creationId xmlns:p14="http://schemas.microsoft.com/office/powerpoint/2010/main" val="4313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ittel 1"/>
          <p:cNvSpPr>
            <a:spLocks noGrp="1"/>
          </p:cNvSpPr>
          <p:nvPr>
            <p:ph type="title"/>
          </p:nvPr>
        </p:nvSpPr>
        <p:spPr>
          <a:xfrm>
            <a:off x="1547664" y="34454"/>
            <a:ext cx="5616624" cy="773113"/>
          </a:xfrm>
        </p:spPr>
        <p:txBody>
          <a:bodyPr/>
          <a:lstStyle/>
          <a:p>
            <a:pPr eaLnBrk="1" hangingPunct="1"/>
            <a:r>
              <a:rPr lang="en-GB" sz="2400" dirty="0" err="1" smtClean="0"/>
              <a:t>Energiforbruk</a:t>
            </a:r>
            <a:r>
              <a:rPr lang="en-GB" sz="2400" dirty="0" smtClean="0"/>
              <a:t> </a:t>
            </a:r>
            <a:r>
              <a:rPr lang="en-GB" sz="2400" dirty="0" err="1" smtClean="0"/>
              <a:t>i</a:t>
            </a:r>
            <a:r>
              <a:rPr lang="en-GB" sz="2400" dirty="0" smtClean="0"/>
              <a:t> </a:t>
            </a:r>
            <a:r>
              <a:rPr lang="en-GB" sz="2400" dirty="0" err="1" smtClean="0"/>
              <a:t>COe</a:t>
            </a:r>
            <a:r>
              <a:rPr lang="en-GB" sz="2400" dirty="0" smtClean="0"/>
              <a:t> over 60 </a:t>
            </a:r>
            <a:r>
              <a:rPr lang="en-GB" sz="2400" dirty="0" err="1" smtClean="0"/>
              <a:t>år</a:t>
            </a:r>
            <a:endParaRPr lang="en-GB" sz="2400" dirty="0" smtClean="0"/>
          </a:p>
        </p:txBody>
      </p:sp>
      <p:pic>
        <p:nvPicPr>
          <p:cNvPr id="185347" name="Plassholder for innhold 4" descr="el.bm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1556792"/>
            <a:ext cx="5508625" cy="4586287"/>
          </a:xfrm>
        </p:spPr>
      </p:pic>
      <p:sp>
        <p:nvSpPr>
          <p:cNvPr id="185348" name="Rektangel 1"/>
          <p:cNvSpPr>
            <a:spLocks noChangeArrowheads="1"/>
          </p:cNvSpPr>
          <p:nvPr/>
        </p:nvSpPr>
        <p:spPr bwMode="auto">
          <a:xfrm>
            <a:off x="539552" y="1119942"/>
            <a:ext cx="67687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 err="1"/>
              <a:t>Eksempel</a:t>
            </a:r>
            <a:r>
              <a:rPr lang="en-GB" dirty="0"/>
              <a:t> – </a:t>
            </a:r>
            <a:r>
              <a:rPr lang="en-GB" dirty="0" err="1"/>
              <a:t>Høyhastighetsbane</a:t>
            </a:r>
            <a:r>
              <a:rPr lang="en-GB" dirty="0"/>
              <a:t> Oslo – Trondheim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Østerdalen</a:t>
            </a:r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6012160" y="1556792"/>
            <a:ext cx="12339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12 </a:t>
            </a:r>
            <a:r>
              <a:rPr lang="nb-NO" dirty="0" err="1" smtClean="0"/>
              <a:t>mill</a:t>
            </a:r>
            <a:r>
              <a:rPr lang="nb-NO" dirty="0" smtClean="0"/>
              <a:t> tonn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6012160" y="3501008"/>
            <a:ext cx="111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6 </a:t>
            </a:r>
            <a:r>
              <a:rPr lang="nb-NO" dirty="0" err="1" smtClean="0"/>
              <a:t>mill</a:t>
            </a:r>
            <a:r>
              <a:rPr lang="nb-NO" dirty="0" smtClean="0"/>
              <a:t> tonn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6012160" y="4221088"/>
            <a:ext cx="111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4 </a:t>
            </a:r>
            <a:r>
              <a:rPr lang="nb-NO" dirty="0" err="1" smtClean="0"/>
              <a:t>mill</a:t>
            </a:r>
            <a:r>
              <a:rPr lang="nb-NO" dirty="0" smtClean="0"/>
              <a:t> tonn</a:t>
            </a:r>
            <a:endParaRPr lang="nb-NO" dirty="0"/>
          </a:p>
        </p:txBody>
      </p:sp>
      <p:sp>
        <p:nvSpPr>
          <p:cNvPr id="3" name="Rektangel 2"/>
          <p:cNvSpPr/>
          <p:nvPr/>
        </p:nvSpPr>
        <p:spPr>
          <a:xfrm>
            <a:off x="6300192" y="4941168"/>
            <a:ext cx="864096" cy="288032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6300192" y="5373216"/>
            <a:ext cx="864096" cy="2880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/>
          <p:cNvSpPr txBox="1"/>
          <p:nvPr/>
        </p:nvSpPr>
        <p:spPr>
          <a:xfrm>
            <a:off x="7308304" y="4941168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Byggefase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308304" y="5373216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Driftsfase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019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vrundet rektangel 9"/>
          <p:cNvSpPr/>
          <p:nvPr/>
        </p:nvSpPr>
        <p:spPr>
          <a:xfrm>
            <a:off x="0" y="2047875"/>
            <a:ext cx="5943600" cy="36576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181251" name="Tittel 1"/>
          <p:cNvSpPr>
            <a:spLocks noGrp="1"/>
          </p:cNvSpPr>
          <p:nvPr>
            <p:ph type="title"/>
          </p:nvPr>
        </p:nvSpPr>
        <p:spPr>
          <a:xfrm>
            <a:off x="140668" y="1196752"/>
            <a:ext cx="7344816" cy="648072"/>
          </a:xfrm>
        </p:spPr>
        <p:txBody>
          <a:bodyPr/>
          <a:lstStyle/>
          <a:p>
            <a:pPr eaLnBrk="1" hangingPunct="1"/>
            <a:r>
              <a:rPr lang="en-GB" sz="1800" dirty="0" err="1" smtClean="0"/>
              <a:t>Eksempel</a:t>
            </a:r>
            <a:r>
              <a:rPr lang="en-GB" sz="1800" dirty="0" smtClean="0"/>
              <a:t> – </a:t>
            </a:r>
            <a:r>
              <a:rPr lang="en-GB" sz="1800" dirty="0" err="1" smtClean="0"/>
              <a:t>Høyhastighetsbane</a:t>
            </a:r>
            <a:r>
              <a:rPr lang="en-GB" sz="1800" dirty="0" smtClean="0"/>
              <a:t> Oslo – Trondheim </a:t>
            </a:r>
            <a:r>
              <a:rPr lang="en-GB" sz="1800" dirty="0" err="1" smtClean="0"/>
              <a:t>gjennom</a:t>
            </a:r>
            <a:r>
              <a:rPr lang="en-GB" sz="1800" dirty="0" smtClean="0"/>
              <a:t> </a:t>
            </a:r>
            <a:r>
              <a:rPr lang="en-GB" sz="1800" dirty="0" err="1" smtClean="0"/>
              <a:t>Østerdalen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endParaRPr lang="en-GB" sz="1800" dirty="0" smtClean="0"/>
          </a:p>
        </p:txBody>
      </p:sp>
      <p:pic>
        <p:nvPicPr>
          <p:cNvPr id="181252" name="Plassholder for innhold 8" descr="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55838"/>
            <a:ext cx="5434013" cy="3259137"/>
          </a:xfrm>
        </p:spPr>
      </p:pic>
      <p:sp>
        <p:nvSpPr>
          <p:cNvPr id="181253" name="TekstSylinder 12"/>
          <p:cNvSpPr txBox="1">
            <a:spLocks noChangeArrowheads="1"/>
          </p:cNvSpPr>
          <p:nvPr/>
        </p:nvSpPr>
        <p:spPr bwMode="auto">
          <a:xfrm>
            <a:off x="6228184" y="2276872"/>
            <a:ext cx="2514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1800" dirty="0" err="1" smtClean="0">
                <a:solidFill>
                  <a:srgbClr val="042452"/>
                </a:solidFill>
              </a:rPr>
              <a:t>Antall</a:t>
            </a:r>
            <a:r>
              <a:rPr lang="en-GB" sz="1800" dirty="0" smtClean="0">
                <a:solidFill>
                  <a:srgbClr val="042452"/>
                </a:solidFill>
              </a:rPr>
              <a:t> km tunnel </a:t>
            </a:r>
            <a:r>
              <a:rPr lang="en-GB" sz="1800" dirty="0" err="1" smtClean="0">
                <a:solidFill>
                  <a:srgbClr val="042452"/>
                </a:solidFill>
              </a:rPr>
              <a:t>er</a:t>
            </a:r>
            <a:r>
              <a:rPr lang="en-GB" sz="1800" dirty="0" smtClean="0">
                <a:solidFill>
                  <a:srgbClr val="042452"/>
                </a:solidFill>
              </a:rPr>
              <a:t> den </a:t>
            </a:r>
            <a:r>
              <a:rPr lang="en-GB" sz="1800" dirty="0" err="1" smtClean="0">
                <a:solidFill>
                  <a:srgbClr val="042452"/>
                </a:solidFill>
              </a:rPr>
              <a:t>dominerende</a:t>
            </a:r>
            <a:r>
              <a:rPr lang="en-GB" sz="1800" dirty="0" smtClean="0">
                <a:solidFill>
                  <a:srgbClr val="042452"/>
                </a:solidFill>
              </a:rPr>
              <a:t> </a:t>
            </a:r>
            <a:r>
              <a:rPr lang="en-GB" sz="1800" dirty="0" err="1" smtClean="0">
                <a:solidFill>
                  <a:srgbClr val="042452"/>
                </a:solidFill>
              </a:rPr>
              <a:t>faktor</a:t>
            </a:r>
            <a:endParaRPr lang="en-GB" sz="1800" dirty="0">
              <a:solidFill>
                <a:srgbClr val="042452"/>
              </a:solidFill>
            </a:endParaRPr>
          </a:p>
        </p:txBody>
      </p:sp>
      <p:sp>
        <p:nvSpPr>
          <p:cNvPr id="7" name="Tittel 1"/>
          <p:cNvSpPr txBox="1">
            <a:spLocks/>
          </p:cNvSpPr>
          <p:nvPr/>
        </p:nvSpPr>
        <p:spPr>
          <a:xfrm>
            <a:off x="1475656" y="116632"/>
            <a:ext cx="8229600" cy="64438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2400" dirty="0" smtClean="0"/>
              <a:t>CO2e </a:t>
            </a:r>
            <a:r>
              <a:rPr lang="en-GB" sz="2400" dirty="0" err="1" smtClean="0"/>
              <a:t>Utslipp</a:t>
            </a:r>
            <a:r>
              <a:rPr lang="en-GB" sz="2400" dirty="0" smtClean="0"/>
              <a:t> i </a:t>
            </a:r>
            <a:r>
              <a:rPr lang="en-GB" sz="2400" dirty="0" err="1" smtClean="0"/>
              <a:t>byggefasen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4164054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vrundet rektangel 12"/>
          <p:cNvSpPr/>
          <p:nvPr/>
        </p:nvSpPr>
        <p:spPr>
          <a:xfrm>
            <a:off x="1115616" y="2276872"/>
            <a:ext cx="5943600" cy="36576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8229600" cy="1143000"/>
          </a:xfrm>
        </p:spPr>
        <p:txBody>
          <a:bodyPr/>
          <a:lstStyle/>
          <a:p>
            <a:r>
              <a:rPr lang="en-GB" sz="2400" dirty="0" err="1"/>
              <a:t>Konsekvens</a:t>
            </a:r>
            <a:r>
              <a:rPr lang="en-GB" sz="2400" dirty="0"/>
              <a:t> </a:t>
            </a:r>
            <a:r>
              <a:rPr lang="en-GB" sz="2400" dirty="0" err="1"/>
              <a:t>av</a:t>
            </a:r>
            <a:r>
              <a:rPr lang="en-GB" sz="2400" dirty="0"/>
              <a:t> å </a:t>
            </a:r>
            <a:r>
              <a:rPr lang="en-GB" sz="2400" dirty="0" err="1"/>
              <a:t>bygge</a:t>
            </a:r>
            <a:r>
              <a:rPr lang="en-GB" sz="2400" dirty="0"/>
              <a:t> </a:t>
            </a:r>
            <a:r>
              <a:rPr lang="en-GB" sz="2400" dirty="0" err="1"/>
              <a:t>Høyhastighetsbaner</a:t>
            </a:r>
            <a:r>
              <a:rPr lang="en-GB" sz="2400" dirty="0"/>
              <a:t> </a:t>
            </a:r>
            <a:r>
              <a:rPr lang="en-GB" sz="2400" dirty="0" smtClean="0"/>
              <a:t>i et</a:t>
            </a:r>
            <a:br>
              <a:rPr lang="en-GB" sz="2400" dirty="0" smtClean="0"/>
            </a:br>
            <a:r>
              <a:rPr lang="en-GB" sz="2400" dirty="0" smtClean="0"/>
              <a:t> 60 </a:t>
            </a:r>
            <a:r>
              <a:rPr lang="en-GB" sz="2400" dirty="0" err="1" smtClean="0"/>
              <a:t>års</a:t>
            </a:r>
            <a:r>
              <a:rPr lang="en-GB" sz="2400" dirty="0" smtClean="0"/>
              <a:t> </a:t>
            </a:r>
            <a:r>
              <a:rPr lang="en-GB" sz="2400" dirty="0" err="1"/>
              <a:t>perspektiv</a:t>
            </a:r>
            <a:endParaRPr lang="nb-NO" sz="2400" dirty="0"/>
          </a:p>
        </p:txBody>
      </p:sp>
      <p:pic>
        <p:nvPicPr>
          <p:cNvPr id="4" name="Bilde 3" descr="HSR_nonHSR_O2P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48" y="2425064"/>
            <a:ext cx="5400600" cy="3380200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1554138" y="3852490"/>
            <a:ext cx="85762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6 </a:t>
            </a:r>
            <a:r>
              <a:rPr lang="nb-NO" sz="1000" dirty="0" err="1" smtClean="0"/>
              <a:t>mill</a:t>
            </a:r>
            <a:r>
              <a:rPr lang="nb-NO" sz="1000" dirty="0" smtClean="0"/>
              <a:t> tonn   </a:t>
            </a:r>
            <a:endParaRPr lang="nb-NO" sz="10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554138" y="3420442"/>
            <a:ext cx="92963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000" dirty="0"/>
              <a:t>8</a:t>
            </a:r>
            <a:r>
              <a:rPr lang="nb-NO" sz="1000" dirty="0" smtClean="0"/>
              <a:t> </a:t>
            </a:r>
            <a:r>
              <a:rPr lang="nb-NO" sz="1000" dirty="0" err="1" smtClean="0"/>
              <a:t>mill</a:t>
            </a:r>
            <a:r>
              <a:rPr lang="nb-NO" sz="1000" dirty="0" smtClean="0"/>
              <a:t> tonn     </a:t>
            </a:r>
            <a:endParaRPr lang="nb-NO" sz="10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619672" y="4797152"/>
            <a:ext cx="76913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000" dirty="0"/>
              <a:t>2</a:t>
            </a:r>
            <a:r>
              <a:rPr lang="nb-NO" sz="1000" dirty="0" smtClean="0"/>
              <a:t> </a:t>
            </a:r>
            <a:r>
              <a:rPr lang="nb-NO" sz="1000" dirty="0" err="1" smtClean="0"/>
              <a:t>mill</a:t>
            </a:r>
            <a:r>
              <a:rPr lang="nb-NO" sz="1000" dirty="0" smtClean="0"/>
              <a:t> tonn</a:t>
            </a:r>
            <a:endParaRPr lang="nb-NO" sz="10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547664" y="4365105"/>
            <a:ext cx="86409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4 </a:t>
            </a:r>
            <a:r>
              <a:rPr lang="nb-NO" sz="1000" dirty="0" err="1" smtClean="0"/>
              <a:t>mill</a:t>
            </a:r>
            <a:r>
              <a:rPr lang="nb-NO" sz="1000" dirty="0" smtClean="0"/>
              <a:t> tonn    </a:t>
            </a:r>
            <a:endParaRPr lang="nb-NO" sz="1000" dirty="0"/>
          </a:p>
        </p:txBody>
      </p:sp>
      <p:sp>
        <p:nvSpPr>
          <p:cNvPr id="9" name="Rektangel 8"/>
          <p:cNvSpPr/>
          <p:nvPr/>
        </p:nvSpPr>
        <p:spPr>
          <a:xfrm>
            <a:off x="1338114" y="3636466"/>
            <a:ext cx="288032" cy="7200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/>
          <p:cNvSpPr txBox="1"/>
          <p:nvPr/>
        </p:nvSpPr>
        <p:spPr>
          <a:xfrm>
            <a:off x="1691680" y="2492896"/>
            <a:ext cx="7200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/>
              <a:t>CO2e</a:t>
            </a:r>
            <a:endParaRPr lang="nb-NO" b="1" dirty="0"/>
          </a:p>
        </p:txBody>
      </p:sp>
      <p:sp>
        <p:nvSpPr>
          <p:cNvPr id="11" name="Rektangel 10"/>
          <p:cNvSpPr/>
          <p:nvPr/>
        </p:nvSpPr>
        <p:spPr>
          <a:xfrm>
            <a:off x="1547664" y="371703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/>
        </p:nvSpPr>
        <p:spPr>
          <a:xfrm>
            <a:off x="1691680" y="2924944"/>
            <a:ext cx="72008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1547664" y="4077072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"/>
          <p:cNvSpPr>
            <a:spLocks noChangeArrowheads="1"/>
          </p:cNvSpPr>
          <p:nvPr/>
        </p:nvSpPr>
        <p:spPr bwMode="auto">
          <a:xfrm>
            <a:off x="611560" y="1141293"/>
            <a:ext cx="705678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dirty="0" err="1" smtClean="0"/>
              <a:t>Eksempel</a:t>
            </a:r>
            <a:r>
              <a:rPr lang="en-GB" dirty="0" smtClean="0"/>
              <a:t> </a:t>
            </a:r>
            <a:r>
              <a:rPr lang="en-GB" dirty="0"/>
              <a:t>– </a:t>
            </a:r>
            <a:r>
              <a:rPr lang="en-GB" dirty="0" err="1"/>
              <a:t>Høyhastighetsbane</a:t>
            </a:r>
            <a:r>
              <a:rPr lang="en-GB" dirty="0"/>
              <a:t> Oslo – Trondheim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 smtClean="0"/>
              <a:t>Østerdalen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1560" y="1556792"/>
            <a:ext cx="5738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GB" dirty="0" err="1">
                <a:solidFill>
                  <a:srgbClr val="042452"/>
                </a:solidFill>
              </a:rPr>
              <a:t>Scenarioer</a:t>
            </a:r>
            <a:r>
              <a:rPr lang="en-GB" dirty="0">
                <a:solidFill>
                  <a:srgbClr val="042452"/>
                </a:solidFill>
              </a:rPr>
              <a:t> for </a:t>
            </a:r>
            <a:r>
              <a:rPr lang="en-GB" dirty="0" err="1">
                <a:solidFill>
                  <a:srgbClr val="042452"/>
                </a:solidFill>
              </a:rPr>
              <a:t>teknologi</a:t>
            </a:r>
            <a:r>
              <a:rPr lang="en-GB" dirty="0">
                <a:solidFill>
                  <a:srgbClr val="042452"/>
                </a:solidFill>
              </a:rPr>
              <a:t> </a:t>
            </a:r>
            <a:r>
              <a:rPr lang="en-GB" dirty="0" err="1">
                <a:solidFill>
                  <a:srgbClr val="042452"/>
                </a:solidFill>
              </a:rPr>
              <a:t>utvikling</a:t>
            </a:r>
            <a:r>
              <a:rPr lang="en-GB" dirty="0">
                <a:solidFill>
                  <a:srgbClr val="042452"/>
                </a:solidFill>
              </a:rPr>
              <a:t> </a:t>
            </a:r>
            <a:r>
              <a:rPr lang="en-GB" dirty="0" err="1">
                <a:solidFill>
                  <a:srgbClr val="042452"/>
                </a:solidFill>
              </a:rPr>
              <a:t>er</a:t>
            </a:r>
            <a:r>
              <a:rPr lang="en-GB" dirty="0">
                <a:solidFill>
                  <a:srgbClr val="042452"/>
                </a:solidFill>
              </a:rPr>
              <a:t> </a:t>
            </a:r>
            <a:r>
              <a:rPr lang="en-GB" dirty="0" err="1">
                <a:solidFill>
                  <a:srgbClr val="042452"/>
                </a:solidFill>
              </a:rPr>
              <a:t>implementert</a:t>
            </a:r>
            <a:r>
              <a:rPr lang="en-GB" dirty="0">
                <a:solidFill>
                  <a:srgbClr val="042452"/>
                </a:solidFill>
              </a:rPr>
              <a:t> I </a:t>
            </a:r>
            <a:r>
              <a:rPr lang="en-GB" dirty="0" err="1">
                <a:solidFill>
                  <a:srgbClr val="042452"/>
                </a:solidFill>
              </a:rPr>
              <a:t>analysene</a:t>
            </a:r>
            <a:endParaRPr lang="en-GB" dirty="0">
              <a:solidFill>
                <a:srgbClr val="0424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4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ittel 1"/>
          <p:cNvSpPr>
            <a:spLocks noGrp="1"/>
          </p:cNvSpPr>
          <p:nvPr>
            <p:ph type="title"/>
          </p:nvPr>
        </p:nvSpPr>
        <p:spPr>
          <a:xfrm>
            <a:off x="1475656" y="44624"/>
            <a:ext cx="7344816" cy="792088"/>
          </a:xfrm>
        </p:spPr>
        <p:txBody>
          <a:bodyPr/>
          <a:lstStyle/>
          <a:p>
            <a:r>
              <a:rPr lang="en-GB" sz="2800" dirty="0" smtClean="0"/>
              <a:t>CO2e </a:t>
            </a:r>
            <a:r>
              <a:rPr lang="en-GB" sz="2800" u="sng" dirty="0" err="1" smtClean="0"/>
              <a:t>Driftsfase</a:t>
            </a:r>
            <a:r>
              <a:rPr lang="en-GB" sz="2800" dirty="0" smtClean="0"/>
              <a:t> </a:t>
            </a:r>
            <a:r>
              <a:rPr lang="en-GB" sz="2800" dirty="0" err="1" smtClean="0"/>
              <a:t>Utslipp</a:t>
            </a:r>
            <a:r>
              <a:rPr lang="en-GB" sz="2800" dirty="0" smtClean="0"/>
              <a:t> </a:t>
            </a:r>
            <a:r>
              <a:rPr lang="en-GB" sz="2800" dirty="0" err="1" smtClean="0"/>
              <a:t>pr</a:t>
            </a:r>
            <a:r>
              <a:rPr lang="en-GB" sz="2800" dirty="0" smtClean="0"/>
              <a:t> </a:t>
            </a:r>
            <a:r>
              <a:rPr lang="en-GB" sz="2800" dirty="0" err="1" smtClean="0"/>
              <a:t>år</a:t>
            </a:r>
            <a:r>
              <a:rPr lang="en-GB" sz="2800" dirty="0" smtClean="0"/>
              <a:t> </a:t>
            </a:r>
            <a:r>
              <a:rPr lang="en-GB" sz="2800" dirty="0" err="1" smtClean="0"/>
              <a:t>akkumulert</a:t>
            </a:r>
            <a:r>
              <a:rPr lang="en-GB" sz="2800" dirty="0" smtClean="0"/>
              <a:t> for</a:t>
            </a:r>
            <a:br>
              <a:rPr lang="en-GB" sz="2800" dirty="0" smtClean="0"/>
            </a:br>
            <a:r>
              <a:rPr lang="en-GB" sz="1800" dirty="0" smtClean="0"/>
              <a:t>Oslo – Bergen + Oslo – </a:t>
            </a:r>
            <a:r>
              <a:rPr lang="en-GB" sz="1800" dirty="0" err="1" smtClean="0"/>
              <a:t>Trheim</a:t>
            </a:r>
            <a:r>
              <a:rPr lang="en-GB" sz="1800" dirty="0" smtClean="0"/>
              <a:t> + Oslo - Stavanger</a:t>
            </a:r>
          </a:p>
        </p:txBody>
      </p:sp>
      <p:pic>
        <p:nvPicPr>
          <p:cNvPr id="194563" name="Plassholder for innhold 4" descr="Ha2P_S8Q_G3Y.bm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124744"/>
            <a:ext cx="8357368" cy="4815641"/>
          </a:xfrm>
        </p:spPr>
      </p:pic>
      <p:sp>
        <p:nvSpPr>
          <p:cNvPr id="4" name="TekstSylinder 3"/>
          <p:cNvSpPr txBox="1"/>
          <p:nvPr/>
        </p:nvSpPr>
        <p:spPr>
          <a:xfrm>
            <a:off x="539552" y="4221088"/>
            <a:ext cx="102977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Calibri"/>
                <a:cs typeface="+mn-cs"/>
              </a:rPr>
              <a:t>200.000 tonn</a:t>
            </a:r>
            <a:endParaRPr lang="nb-NO" sz="12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39552" y="2852936"/>
            <a:ext cx="102977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Calibri"/>
              </a:rPr>
              <a:t>4</a:t>
            </a:r>
            <a:r>
              <a:rPr lang="nb-NO" sz="1200" b="1" dirty="0" smtClean="0">
                <a:solidFill>
                  <a:prstClr val="black"/>
                </a:solidFill>
                <a:latin typeface="Calibri"/>
                <a:cs typeface="+mn-cs"/>
              </a:rPr>
              <a:t>00.000 tonn</a:t>
            </a:r>
            <a:endParaRPr lang="nb-NO" sz="12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2483768" y="4941168"/>
            <a:ext cx="3168352" cy="50405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GB" sz="1400" dirty="0" err="1" smtClean="0"/>
              <a:t>Årlig</a:t>
            </a:r>
            <a:r>
              <a:rPr lang="en-GB" sz="1400" dirty="0" smtClean="0"/>
              <a:t> </a:t>
            </a:r>
            <a:r>
              <a:rPr lang="en-GB" sz="1400" dirty="0" err="1" smtClean="0"/>
              <a:t>besparelse</a:t>
            </a:r>
            <a:r>
              <a:rPr lang="en-GB" sz="1400" dirty="0" smtClean="0"/>
              <a:t> I CO2 </a:t>
            </a:r>
            <a:r>
              <a:rPr lang="en-GB" sz="1400" dirty="0" err="1" smtClean="0"/>
              <a:t>Utslipp</a:t>
            </a:r>
            <a:r>
              <a:rPr lang="en-GB" sz="1400" dirty="0" smtClean="0"/>
              <a:t> 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39552" y="4869160"/>
            <a:ext cx="102977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Calibri"/>
              </a:rPr>
              <a:t>1</a:t>
            </a:r>
            <a:r>
              <a:rPr lang="nb-NO" sz="1200" b="1" dirty="0" smtClean="0">
                <a:solidFill>
                  <a:prstClr val="black"/>
                </a:solidFill>
                <a:latin typeface="Calibri"/>
                <a:cs typeface="+mn-cs"/>
              </a:rPr>
              <a:t>00.000 tonn</a:t>
            </a:r>
            <a:endParaRPr lang="nb-NO" sz="12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92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ittel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344816" cy="773112"/>
          </a:xfrm>
        </p:spPr>
        <p:txBody>
          <a:bodyPr/>
          <a:lstStyle/>
          <a:p>
            <a:pPr eaLnBrk="1" hangingPunct="1"/>
            <a:r>
              <a:rPr lang="en-GB" sz="2800" dirty="0" err="1" smtClean="0"/>
              <a:t>Antall</a:t>
            </a:r>
            <a:r>
              <a:rPr lang="en-GB" sz="2800" dirty="0" smtClean="0"/>
              <a:t> </a:t>
            </a:r>
            <a:r>
              <a:rPr lang="en-GB" sz="2800" dirty="0" err="1" smtClean="0"/>
              <a:t>år</a:t>
            </a:r>
            <a:r>
              <a:rPr lang="en-GB" sz="2800" dirty="0" smtClean="0"/>
              <a:t> </a:t>
            </a:r>
            <a:r>
              <a:rPr lang="en-GB" sz="2800" dirty="0" err="1" smtClean="0"/>
              <a:t>til</a:t>
            </a:r>
            <a:r>
              <a:rPr lang="en-GB" sz="2800" dirty="0" smtClean="0"/>
              <a:t> </a:t>
            </a:r>
            <a:r>
              <a:rPr lang="en-GB" sz="2800" dirty="0" err="1" smtClean="0"/>
              <a:t>klimanøytral</a:t>
            </a:r>
            <a:endParaRPr lang="en-GB" sz="2800" dirty="0" smtClean="0"/>
          </a:p>
        </p:txBody>
      </p:sp>
      <p:pic>
        <p:nvPicPr>
          <p:cNvPr id="187395" name="Plassholder for innhold 7" descr="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1484784"/>
            <a:ext cx="8660597" cy="4248472"/>
          </a:xfrm>
        </p:spPr>
      </p:pic>
      <p:sp>
        <p:nvSpPr>
          <p:cNvPr id="14" name="Rektangel 13"/>
          <p:cNvSpPr/>
          <p:nvPr/>
        </p:nvSpPr>
        <p:spPr>
          <a:xfrm>
            <a:off x="323528" y="1124744"/>
            <a:ext cx="388843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400" b="1" dirty="0" smtClean="0">
              <a:solidFill>
                <a:srgbClr val="06306D">
                  <a:lumMod val="75000"/>
                </a:srgbClr>
              </a:solidFill>
            </a:endParaRPr>
          </a:p>
          <a:p>
            <a:pPr algn="ctr">
              <a:defRPr/>
            </a:pPr>
            <a:r>
              <a:rPr lang="en-GB" sz="1400" b="1" dirty="0" smtClean="0">
                <a:solidFill>
                  <a:srgbClr val="06306D">
                    <a:lumMod val="75000"/>
                  </a:srgbClr>
                </a:solidFill>
              </a:rPr>
              <a:t>Oslo  - Trondheim </a:t>
            </a:r>
            <a:r>
              <a:rPr lang="en-GB" sz="1400" b="1" dirty="0">
                <a:solidFill>
                  <a:srgbClr val="06306D">
                    <a:lumMod val="75000"/>
                  </a:srgbClr>
                </a:solidFill>
              </a:rPr>
              <a:t>via </a:t>
            </a:r>
            <a:r>
              <a:rPr lang="en-GB" sz="1400" b="1" dirty="0" err="1" smtClean="0">
                <a:solidFill>
                  <a:srgbClr val="06306D">
                    <a:lumMod val="75000"/>
                  </a:srgbClr>
                </a:solidFill>
              </a:rPr>
              <a:t>Østerdalen</a:t>
            </a:r>
            <a:r>
              <a:rPr lang="en-GB" sz="1400" b="1" dirty="0" smtClean="0">
                <a:solidFill>
                  <a:srgbClr val="06306D">
                    <a:lumMod val="75000"/>
                  </a:srgbClr>
                </a:solidFill>
              </a:rPr>
              <a:t> – 37 </a:t>
            </a:r>
            <a:r>
              <a:rPr lang="en-GB" sz="1400" b="1" dirty="0" err="1" smtClean="0">
                <a:solidFill>
                  <a:srgbClr val="06306D">
                    <a:lumMod val="75000"/>
                  </a:srgbClr>
                </a:solidFill>
              </a:rPr>
              <a:t>år</a:t>
            </a:r>
            <a:endParaRPr lang="en-GB" sz="1400" b="1" dirty="0">
              <a:solidFill>
                <a:srgbClr val="06306D">
                  <a:lumMod val="75000"/>
                </a:srgbClr>
              </a:solidFill>
            </a:endParaRPr>
          </a:p>
          <a:p>
            <a:pPr algn="ctr">
              <a:defRPr/>
            </a:pPr>
            <a:endParaRPr lang="en-GB" sz="1400" b="1" dirty="0">
              <a:solidFill>
                <a:srgbClr val="06306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5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47664" y="116632"/>
            <a:ext cx="741682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GB" sz="2800" b="0" dirty="0" err="1" smtClean="0">
                <a:cs typeface="Arial"/>
              </a:rPr>
              <a:t>Risiko</a:t>
            </a:r>
            <a:r>
              <a:rPr lang="en-GB" sz="2800" b="0" dirty="0" smtClean="0">
                <a:cs typeface="Arial"/>
              </a:rPr>
              <a:t> </a:t>
            </a:r>
            <a:r>
              <a:rPr lang="en-GB" sz="2800" b="0" dirty="0" err="1" smtClean="0">
                <a:cs typeface="Arial"/>
              </a:rPr>
              <a:t>og</a:t>
            </a:r>
            <a:r>
              <a:rPr lang="en-GB" sz="2800" b="0" dirty="0" smtClean="0">
                <a:cs typeface="Arial"/>
              </a:rPr>
              <a:t> </a:t>
            </a:r>
            <a:r>
              <a:rPr lang="en-GB" sz="2800" b="0" dirty="0" err="1" smtClean="0">
                <a:cs typeface="Arial"/>
              </a:rPr>
              <a:t>sikkerhet</a:t>
            </a:r>
            <a:endParaRPr lang="en-GB" sz="2800" b="0" dirty="0" smtClean="0">
              <a:cs typeface="Arial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8891" y="1556792"/>
            <a:ext cx="813276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850E"/>
              </a:buClr>
              <a:buSzPct val="110000"/>
              <a:buFont typeface="Symbol" pitchFamily="18" charset="2"/>
              <a:buChar char="·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84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984250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3pPr>
            <a:lvl4pPr marL="1339850" indent="-1762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17018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5pPr>
            <a:lvl6pPr marL="215900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61620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07340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53060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nb-NO" sz="1800" dirty="0" smtClean="0"/>
          </a:p>
          <a:p>
            <a:pPr>
              <a:defRPr/>
            </a:pPr>
            <a:r>
              <a:rPr lang="nb-NO" sz="1800" dirty="0" smtClean="0"/>
              <a:t>Høyhastighetstog er sikrere enn konvensjonelle tog</a:t>
            </a:r>
            <a:br>
              <a:rPr lang="nb-NO" sz="1800" dirty="0" smtClean="0"/>
            </a:br>
            <a:endParaRPr lang="nb-NO" sz="1800" dirty="0" smtClean="0"/>
          </a:p>
          <a:p>
            <a:r>
              <a:rPr lang="nb-NO" sz="1800" dirty="0"/>
              <a:t>Forskjellen mellom dagens situasjon og etter at høyhastighetsbaner er bygget er meget liten, og en må kunne konkludere med at trafikksikkerheten totalt sett ikke blir påvirket i vesentlig grad av å ta i bruk </a:t>
            </a:r>
            <a:r>
              <a:rPr lang="nb-NO" sz="1800" dirty="0" smtClean="0"/>
              <a:t>høyhastighetsbaner. </a:t>
            </a:r>
            <a:endParaRPr lang="nb-NO" sz="1800" dirty="0"/>
          </a:p>
          <a:p>
            <a:pPr marL="446088" lvl="1" indent="0">
              <a:buNone/>
            </a:pPr>
            <a:r>
              <a:rPr lang="en-GB" dirty="0"/>
              <a:t> </a:t>
            </a:r>
            <a:endParaRPr lang="en-GB" dirty="0" smtClean="0"/>
          </a:p>
          <a:p>
            <a:pPr lvl="1">
              <a:buFont typeface="Wingdings" pitchFamily="2" charset="2"/>
              <a:buChar char="Ø"/>
              <a:defRPr/>
            </a:pPr>
            <a:r>
              <a:rPr lang="en-GB" sz="1800" dirty="0" err="1" smtClean="0"/>
              <a:t>Relativt</a:t>
            </a:r>
            <a:r>
              <a:rPr lang="en-GB" sz="1800" dirty="0" smtClean="0"/>
              <a:t> </a:t>
            </a:r>
            <a:r>
              <a:rPr lang="en-GB" sz="1800" dirty="0" err="1" smtClean="0"/>
              <a:t>små</a:t>
            </a:r>
            <a:r>
              <a:rPr lang="en-GB" sz="1800" dirty="0" smtClean="0"/>
              <a:t> </a:t>
            </a:r>
            <a:r>
              <a:rPr lang="en-GB" sz="1800" dirty="0" err="1" smtClean="0"/>
              <a:t>volumer</a:t>
            </a:r>
            <a:r>
              <a:rPr lang="en-GB" sz="1800" dirty="0" smtClean="0"/>
              <a:t> </a:t>
            </a:r>
            <a:r>
              <a:rPr lang="en-GB" sz="1800" dirty="0" err="1" smtClean="0"/>
              <a:t>av</a:t>
            </a:r>
            <a:r>
              <a:rPr lang="en-GB" sz="1800" dirty="0" smtClean="0"/>
              <a:t> gods </a:t>
            </a:r>
            <a:r>
              <a:rPr lang="en-GB" sz="1800" dirty="0" err="1" smtClean="0"/>
              <a:t>blir</a:t>
            </a:r>
            <a:r>
              <a:rPr lang="en-GB" sz="1800" dirty="0" smtClean="0"/>
              <a:t> </a:t>
            </a:r>
            <a:r>
              <a:rPr lang="en-GB" sz="1800" dirty="0" err="1" smtClean="0"/>
              <a:t>overført</a:t>
            </a:r>
            <a:r>
              <a:rPr lang="en-GB" sz="1800" dirty="0" smtClean="0"/>
              <a:t> </a:t>
            </a:r>
            <a:r>
              <a:rPr lang="en-GB" sz="1800" dirty="0" err="1" smtClean="0"/>
              <a:t>fra</a:t>
            </a:r>
            <a:r>
              <a:rPr lang="en-GB" sz="1800" dirty="0" smtClean="0"/>
              <a:t> </a:t>
            </a:r>
            <a:r>
              <a:rPr lang="en-GB" sz="1800" dirty="0" err="1" smtClean="0"/>
              <a:t>vei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bane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GB" sz="1800" dirty="0" err="1" smtClean="0"/>
              <a:t>Overføring</a:t>
            </a:r>
            <a:r>
              <a:rPr lang="en-GB" sz="1800" dirty="0" smtClean="0"/>
              <a:t> </a:t>
            </a:r>
            <a:r>
              <a:rPr lang="en-GB" sz="1800" dirty="0" err="1" smtClean="0"/>
              <a:t>av</a:t>
            </a:r>
            <a:r>
              <a:rPr lang="en-GB" sz="1800" dirty="0" smtClean="0"/>
              <a:t> </a:t>
            </a:r>
            <a:r>
              <a:rPr lang="en-GB" sz="1800" dirty="0" err="1" smtClean="0"/>
              <a:t>passasjerer</a:t>
            </a:r>
            <a:r>
              <a:rPr lang="en-GB" sz="1800" dirty="0" smtClean="0"/>
              <a:t> </a:t>
            </a:r>
            <a:r>
              <a:rPr lang="en-GB" sz="1800" dirty="0" err="1" smtClean="0"/>
              <a:t>fra</a:t>
            </a:r>
            <a:r>
              <a:rPr lang="en-GB" sz="1800" dirty="0" smtClean="0"/>
              <a:t> fly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høyhastighetstog</a:t>
            </a:r>
            <a:endParaRPr lang="en-GB" sz="1800" dirty="0" smtClean="0"/>
          </a:p>
          <a:p>
            <a:pPr lvl="1">
              <a:buFont typeface="Wingdings" pitchFamily="2" charset="2"/>
              <a:buChar char="Ø"/>
              <a:defRPr/>
            </a:pPr>
            <a:r>
              <a:rPr lang="en-GB" sz="1800" dirty="0" err="1" smtClean="0"/>
              <a:t>Økning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antall</a:t>
            </a:r>
            <a:r>
              <a:rPr lang="en-GB" sz="1800" dirty="0" smtClean="0"/>
              <a:t> </a:t>
            </a:r>
            <a:r>
              <a:rPr lang="en-GB" sz="1800" dirty="0" err="1" smtClean="0"/>
              <a:t>passasjerkilometer</a:t>
            </a:r>
            <a:endParaRPr lang="en-GB" sz="1800" dirty="0" smtClean="0"/>
          </a:p>
          <a:p>
            <a:pPr marL="0" indent="0">
              <a:buFont typeface="Symbol" pitchFamily="18" charset="2"/>
              <a:buNone/>
              <a:defRPr/>
            </a:pPr>
            <a:endParaRPr lang="en-GB" dirty="0" smtClean="0"/>
          </a:p>
          <a:p>
            <a:pPr>
              <a:buFont typeface="Symbol" pitchFamily="18" charset="2"/>
              <a:buNone/>
              <a:defRPr/>
            </a:pPr>
            <a:endParaRPr lang="en-GB" b="1" dirty="0" smtClean="0">
              <a:solidFill>
                <a:srgbClr val="FF85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97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175107" name="Title 3"/>
          <p:cNvSpPr>
            <a:spLocks noGrp="1"/>
          </p:cNvSpPr>
          <p:nvPr>
            <p:ph type="ctrTitle"/>
          </p:nvPr>
        </p:nvSpPr>
        <p:spPr>
          <a:xfrm>
            <a:off x="1230313" y="2168525"/>
            <a:ext cx="8564562" cy="763588"/>
          </a:xfrm>
        </p:spPr>
        <p:txBody>
          <a:bodyPr/>
          <a:lstStyle/>
          <a:p>
            <a:pPr eaLnBrk="1" hangingPunct="1"/>
            <a:r>
              <a:rPr lang="nb-NO" sz="3600" dirty="0" smtClean="0"/>
              <a:t>Økonomi</a:t>
            </a:r>
          </a:p>
        </p:txBody>
      </p:sp>
    </p:spTree>
    <p:extLst>
      <p:ext uri="{BB962C8B-B14F-4D97-AF65-F5344CB8AC3E}">
        <p14:creationId xmlns:p14="http://schemas.microsoft.com/office/powerpoint/2010/main" val="78991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>
            <a:off x="1547664" y="116632"/>
            <a:ext cx="8289925" cy="7254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nb-NO" sz="2800" dirty="0" smtClean="0"/>
              <a:t>Økonomi</a:t>
            </a:r>
            <a:endParaRPr lang="nb-NO" sz="2800" dirty="0"/>
          </a:p>
        </p:txBody>
      </p:sp>
      <p:sp>
        <p:nvSpPr>
          <p:cNvPr id="6" name="Plassholder for tekst 2"/>
          <p:cNvSpPr txBox="1">
            <a:spLocks/>
          </p:cNvSpPr>
          <p:nvPr/>
        </p:nvSpPr>
        <p:spPr>
          <a:xfrm>
            <a:off x="179512" y="1340768"/>
            <a:ext cx="3917796" cy="41298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sz="1800" dirty="0" smtClean="0"/>
              <a:t>Alle strekninger er analysert i h.h.t. </a:t>
            </a:r>
          </a:p>
          <a:p>
            <a:pPr marL="0" indent="0">
              <a:buNone/>
            </a:pPr>
            <a:endParaRPr lang="nb-NO" sz="1800" dirty="0" smtClean="0"/>
          </a:p>
          <a:p>
            <a:pPr lvl="1"/>
            <a:r>
              <a:rPr lang="nb-NO" sz="1800" dirty="0" smtClean="0"/>
              <a:t>Veiledning fra </a:t>
            </a:r>
            <a:r>
              <a:rPr lang="nb-NO" sz="1800" dirty="0" err="1" smtClean="0"/>
              <a:t>Finansdept</a:t>
            </a:r>
            <a:r>
              <a:rPr lang="nb-NO" sz="1800" dirty="0" smtClean="0"/>
              <a:t> </a:t>
            </a:r>
          </a:p>
          <a:p>
            <a:pPr lvl="1"/>
            <a:r>
              <a:rPr lang="nb-NO" sz="1800" dirty="0" smtClean="0"/>
              <a:t>Alternativ metode med </a:t>
            </a:r>
          </a:p>
          <a:p>
            <a:pPr lvl="2"/>
            <a:r>
              <a:rPr lang="nb-NO" sz="1800" dirty="0" smtClean="0"/>
              <a:t>lengre avskrivningstid  </a:t>
            </a:r>
          </a:p>
          <a:p>
            <a:pPr lvl="2"/>
            <a:r>
              <a:rPr lang="nb-NO" sz="1800" dirty="0" smtClean="0"/>
              <a:t>varierende diskonteringsrate 2 – 5,5%</a:t>
            </a:r>
          </a:p>
          <a:p>
            <a:pPr lvl="2"/>
            <a:r>
              <a:rPr lang="nb-NO" sz="1800" dirty="0" smtClean="0"/>
              <a:t>Følsomhets analyser for Mernytte (Regional utvikling)</a:t>
            </a:r>
          </a:p>
          <a:p>
            <a:endParaRPr lang="nb-NO" sz="1800" dirty="0"/>
          </a:p>
        </p:txBody>
      </p:sp>
      <p:sp>
        <p:nvSpPr>
          <p:cNvPr id="7" name="Plassholder for tekst 3"/>
          <p:cNvSpPr txBox="1">
            <a:spLocks/>
          </p:cNvSpPr>
          <p:nvPr/>
        </p:nvSpPr>
        <p:spPr>
          <a:xfrm>
            <a:off x="4499992" y="1340768"/>
            <a:ext cx="3917796" cy="216024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sz="1800" dirty="0" smtClean="0"/>
              <a:t>Alle analysealternativer har negativ netto </a:t>
            </a:r>
            <a:r>
              <a:rPr lang="nb-NO" sz="1800" dirty="0" err="1" smtClean="0"/>
              <a:t>samfunnsnytte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7170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87624" y="0"/>
            <a:ext cx="8289925" cy="7254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2800" kern="1200" dirty="0" err="1" smtClean="0">
                <a:latin typeface="+mj-lt"/>
                <a:ea typeface="+mj-ea"/>
                <a:cs typeface="+mj-cs"/>
              </a:rPr>
              <a:t>Samfunnsøkonomi</a:t>
            </a:r>
            <a:r>
              <a:rPr lang="en-GB" sz="2800" kern="1200" dirty="0" smtClean="0">
                <a:latin typeface="+mj-lt"/>
                <a:ea typeface="+mj-ea"/>
                <a:cs typeface="+mj-cs"/>
              </a:rPr>
              <a:t> </a:t>
            </a:r>
            <a:br>
              <a:rPr lang="en-GB" sz="2800" kern="1200" dirty="0" smtClean="0">
                <a:latin typeface="+mj-lt"/>
                <a:ea typeface="+mj-ea"/>
                <a:cs typeface="+mj-cs"/>
              </a:rPr>
            </a:br>
            <a:r>
              <a:rPr lang="en-GB" sz="2000" dirty="0" err="1" smtClean="0">
                <a:solidFill>
                  <a:srgbClr val="394A58"/>
                </a:solidFill>
                <a:latin typeface="+mj-lt"/>
                <a:cs typeface="Arial" pitchFamily="34" charset="0"/>
              </a:rPr>
              <a:t>Veiledning</a:t>
            </a:r>
            <a:r>
              <a:rPr lang="en-GB" sz="2000" dirty="0" smtClean="0">
                <a:solidFill>
                  <a:srgbClr val="394A58"/>
                </a:solidFill>
                <a:latin typeface="+mj-lt"/>
                <a:cs typeface="Arial" pitchFamily="34" charset="0"/>
              </a:rPr>
              <a:t> fra </a:t>
            </a:r>
            <a:r>
              <a:rPr lang="en-GB" sz="2000" dirty="0" err="1" smtClean="0">
                <a:solidFill>
                  <a:srgbClr val="394A58"/>
                </a:solidFill>
                <a:latin typeface="+mj-lt"/>
                <a:cs typeface="Arial" pitchFamily="34" charset="0"/>
              </a:rPr>
              <a:t>Finansdepartementet</a:t>
            </a:r>
            <a:r>
              <a:rPr lang="en-GB" sz="2000" dirty="0" smtClean="0">
                <a:solidFill>
                  <a:sysClr val="windowText" lastClr="000000"/>
                </a:solidFill>
              </a:rPr>
              <a:t/>
            </a:r>
            <a:br>
              <a:rPr lang="en-GB" sz="2000" dirty="0" smtClean="0">
                <a:solidFill>
                  <a:sysClr val="windowText" lastClr="000000"/>
                </a:solidFill>
              </a:rPr>
            </a:br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 bwMode="auto">
          <a:xfrm>
            <a:off x="7845425" y="6415088"/>
            <a:ext cx="10620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endParaRPr lang="en-GB" sz="800" dirty="0" smtClean="0">
              <a:solidFill>
                <a:srgbClr val="394A58"/>
              </a:solidFill>
            </a:endParaRPr>
          </a:p>
        </p:txBody>
      </p:sp>
      <p:sp>
        <p:nvSpPr>
          <p:cNvPr id="7" name="Text Placeholder 27"/>
          <p:cNvSpPr txBox="1">
            <a:spLocks/>
          </p:cNvSpPr>
          <p:nvPr/>
        </p:nvSpPr>
        <p:spPr>
          <a:xfrm>
            <a:off x="307975" y="5427663"/>
            <a:ext cx="8164513" cy="11382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754063" y="5602288"/>
            <a:ext cx="1249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GB" sz="1800">
              <a:solidFill>
                <a:srgbClr val="394A58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41168"/>
            <a:ext cx="8153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196752"/>
            <a:ext cx="7020505" cy="365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ktangel 10"/>
          <p:cNvSpPr/>
          <p:nvPr/>
        </p:nvSpPr>
        <p:spPr>
          <a:xfrm>
            <a:off x="683568" y="1412776"/>
            <a:ext cx="288032" cy="2952328"/>
          </a:xfrm>
          <a:prstGeom prst="rect">
            <a:avLst/>
          </a:prstGeom>
          <a:solidFill>
            <a:srgbClr val="FFFFFF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395536" y="908720"/>
            <a:ext cx="1339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Millioner kroner</a:t>
            </a:r>
            <a:endParaRPr lang="nb-NO" sz="1200" b="1" dirty="0"/>
          </a:p>
        </p:txBody>
      </p:sp>
    </p:spTree>
    <p:extLst>
      <p:ext uri="{BB962C8B-B14F-4D97-AF65-F5344CB8AC3E}">
        <p14:creationId xmlns:p14="http://schemas.microsoft.com/office/powerpoint/2010/main" val="80590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4"/>
          <p:cNvSpPr txBox="1">
            <a:spLocks/>
          </p:cNvSpPr>
          <p:nvPr/>
        </p:nvSpPr>
        <p:spPr>
          <a:xfrm>
            <a:off x="7845425" y="6415088"/>
            <a:ext cx="106203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dirty="0"/>
          </a:p>
        </p:txBody>
      </p:sp>
      <p:pic>
        <p:nvPicPr>
          <p:cNvPr id="10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756084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867156" y="908720"/>
            <a:ext cx="8289925" cy="7254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2400" dirty="0" smtClean="0">
                <a:solidFill>
                  <a:sysClr val="windowText" lastClr="000000"/>
                </a:solidFill>
              </a:rPr>
              <a:t/>
            </a:r>
            <a:br>
              <a:rPr lang="en-GB" sz="2400" dirty="0" smtClean="0">
                <a:solidFill>
                  <a:sysClr val="windowText" lastClr="000000"/>
                </a:solidFill>
              </a:rPr>
            </a:b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12" name="Tittel 2"/>
          <p:cNvSpPr txBox="1">
            <a:spLocks/>
          </p:cNvSpPr>
          <p:nvPr/>
        </p:nvSpPr>
        <p:spPr>
          <a:xfrm>
            <a:off x="1691680" y="0"/>
            <a:ext cx="8289925" cy="83671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GB" sz="2800" kern="1200" dirty="0" err="1" smtClean="0"/>
              <a:t>Samfunnsøkonomi</a:t>
            </a:r>
            <a:r>
              <a:rPr lang="en-GB" sz="2800" kern="1200" dirty="0" smtClean="0"/>
              <a:t> </a:t>
            </a:r>
            <a:r>
              <a:rPr lang="en-GB" kern="1200" dirty="0" smtClean="0"/>
              <a:t/>
            </a:r>
            <a:br>
              <a:rPr lang="en-GB" kern="1200" dirty="0" smtClean="0"/>
            </a:br>
            <a:r>
              <a:rPr lang="en-GB" sz="2400" dirty="0" err="1" smtClean="0">
                <a:solidFill>
                  <a:srgbClr val="394A58"/>
                </a:solidFill>
                <a:cs typeface="Arial" pitchFamily="34" charset="0"/>
              </a:rPr>
              <a:t>Følsomhetsanalyser</a:t>
            </a:r>
            <a:r>
              <a:rPr lang="en-GB" sz="2400" dirty="0" smtClean="0">
                <a:solidFill>
                  <a:srgbClr val="394A58"/>
                </a:solidFill>
                <a:cs typeface="Arial" pitchFamily="34" charset="0"/>
              </a:rPr>
              <a:t> </a:t>
            </a:r>
            <a:endParaRPr lang="nb-NO" sz="2400" dirty="0"/>
          </a:p>
        </p:txBody>
      </p:sp>
      <p:sp>
        <p:nvSpPr>
          <p:cNvPr id="13" name="Rektangel 12"/>
          <p:cNvSpPr/>
          <p:nvPr/>
        </p:nvSpPr>
        <p:spPr>
          <a:xfrm>
            <a:off x="539552" y="1412776"/>
            <a:ext cx="288032" cy="3312368"/>
          </a:xfrm>
          <a:prstGeom prst="rect">
            <a:avLst/>
          </a:prstGeom>
          <a:solidFill>
            <a:srgbClr val="FFFFFF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395536" y="908720"/>
            <a:ext cx="1339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Millioner kroner</a:t>
            </a:r>
            <a:endParaRPr lang="nb-NO" sz="1200" b="1" dirty="0"/>
          </a:p>
        </p:txBody>
      </p:sp>
    </p:spTree>
    <p:extLst>
      <p:ext uri="{BB962C8B-B14F-4D97-AF65-F5344CB8AC3E}">
        <p14:creationId xmlns:p14="http://schemas.microsoft.com/office/powerpoint/2010/main" val="362653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>
            <a:off x="1547664" y="116632"/>
            <a:ext cx="8289925" cy="7254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nb-NO" sz="2800" dirty="0" smtClean="0"/>
              <a:t>Bedriftsøkonomi</a:t>
            </a:r>
            <a:endParaRPr lang="nb-NO" sz="2800" dirty="0"/>
          </a:p>
        </p:txBody>
      </p:sp>
      <p:sp>
        <p:nvSpPr>
          <p:cNvPr id="6" name="Plassholder for tekst 2"/>
          <p:cNvSpPr txBox="1">
            <a:spLocks/>
          </p:cNvSpPr>
          <p:nvPr/>
        </p:nvSpPr>
        <p:spPr>
          <a:xfrm>
            <a:off x="179512" y="1340768"/>
            <a:ext cx="3917796" cy="41298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nb-NO" sz="1800" dirty="0" smtClean="0"/>
              <a:t>Alle strekninger er analysert i h.h.t. </a:t>
            </a:r>
          </a:p>
          <a:p>
            <a:pPr marL="0" indent="0">
              <a:buFontTx/>
              <a:buNone/>
            </a:pPr>
            <a:endParaRPr lang="nb-NO" sz="1800" dirty="0" smtClean="0"/>
          </a:p>
          <a:p>
            <a:r>
              <a:rPr lang="nb-NO" sz="1600" dirty="0" smtClean="0"/>
              <a:t>Bedriftsøkonomisk modell</a:t>
            </a:r>
          </a:p>
          <a:p>
            <a:pPr lvl="1"/>
            <a:r>
              <a:rPr lang="nb-NO" sz="1600" dirty="0" smtClean="0"/>
              <a:t>Billettpris 60% av dagens </a:t>
            </a:r>
            <a:r>
              <a:rPr lang="nb-NO" sz="1600" dirty="0" err="1" smtClean="0"/>
              <a:t>gj.snitt</a:t>
            </a:r>
            <a:r>
              <a:rPr lang="nb-NO" sz="1600" dirty="0" smtClean="0"/>
              <a:t>. flybillettpris (</a:t>
            </a:r>
            <a:r>
              <a:rPr lang="nb-NO" sz="1600" dirty="0" err="1" smtClean="0"/>
              <a:t>ca</a:t>
            </a:r>
            <a:r>
              <a:rPr lang="nb-NO" sz="1600" dirty="0" smtClean="0"/>
              <a:t> NSB nivå)</a:t>
            </a:r>
          </a:p>
          <a:p>
            <a:pPr lvl="1"/>
            <a:r>
              <a:rPr lang="nb-NO" sz="1600" dirty="0" smtClean="0"/>
              <a:t>Alle løpende kostnader </a:t>
            </a:r>
            <a:r>
              <a:rPr lang="nb-NO" sz="1600" dirty="0" err="1" smtClean="0"/>
              <a:t>inkl</a:t>
            </a:r>
            <a:r>
              <a:rPr lang="nb-NO" sz="1600" dirty="0" smtClean="0"/>
              <a:t> </a:t>
            </a:r>
          </a:p>
          <a:p>
            <a:pPr marL="457200" lvl="1" indent="0">
              <a:buNone/>
            </a:pPr>
            <a:endParaRPr lang="nb-NO" sz="1600" dirty="0" smtClean="0"/>
          </a:p>
          <a:p>
            <a:pPr lvl="2"/>
            <a:r>
              <a:rPr lang="nb-NO" sz="1600" dirty="0" smtClean="0"/>
              <a:t>Drift &amp; Vedlikehold av togsett og infrastruktur</a:t>
            </a:r>
          </a:p>
          <a:p>
            <a:pPr lvl="2"/>
            <a:r>
              <a:rPr lang="nb-NO" sz="1600" dirty="0" smtClean="0"/>
              <a:t>Leasing kostnader for togsett</a:t>
            </a:r>
          </a:p>
          <a:p>
            <a:endParaRPr lang="nb-NO" sz="1600" dirty="0"/>
          </a:p>
        </p:txBody>
      </p:sp>
      <p:sp>
        <p:nvSpPr>
          <p:cNvPr id="7" name="Plassholder for tekst 3"/>
          <p:cNvSpPr txBox="1">
            <a:spLocks/>
          </p:cNvSpPr>
          <p:nvPr/>
        </p:nvSpPr>
        <p:spPr>
          <a:xfrm>
            <a:off x="4499992" y="1340768"/>
            <a:ext cx="3917796" cy="216024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sz="1600" dirty="0" smtClean="0"/>
              <a:t>Alle analysealternativer bortsett fra Stavanger – Haugesund – Stord – Bergen viser et </a:t>
            </a:r>
            <a:r>
              <a:rPr lang="nb-NO" sz="1600" u="sng" dirty="0" smtClean="0"/>
              <a:t>positivt</a:t>
            </a:r>
            <a:r>
              <a:rPr lang="nb-NO" sz="1600" dirty="0" smtClean="0"/>
              <a:t> driftsresultat</a:t>
            </a:r>
          </a:p>
          <a:p>
            <a:pPr marL="0" indent="0">
              <a:buNone/>
            </a:pPr>
            <a:endParaRPr lang="nb-NO" sz="1600" dirty="0" smtClean="0"/>
          </a:p>
          <a:p>
            <a:r>
              <a:rPr lang="nb-NO" sz="1600" dirty="0" smtClean="0"/>
              <a:t>Det er rom for å øke inntektene ved at billettprisene øker fra 60% til 100% av dagens </a:t>
            </a:r>
            <a:r>
              <a:rPr lang="nb-NO" sz="1600" dirty="0" err="1" smtClean="0"/>
              <a:t>gj.snitt</a:t>
            </a:r>
            <a:r>
              <a:rPr lang="nb-NO" sz="1600" dirty="0" smtClean="0"/>
              <a:t> flybillettpris</a:t>
            </a:r>
          </a:p>
          <a:p>
            <a:pPr lvl="1"/>
            <a:r>
              <a:rPr lang="nb-NO" sz="1600" dirty="0" smtClean="0"/>
              <a:t>Inntekter vil øke</a:t>
            </a:r>
          </a:p>
          <a:p>
            <a:pPr lvl="1"/>
            <a:r>
              <a:rPr lang="nb-NO" sz="1600" dirty="0" smtClean="0"/>
              <a:t>Selv om Antall passasjerer vil minke</a:t>
            </a:r>
          </a:p>
          <a:p>
            <a:pPr marL="457200" lvl="1" indent="0">
              <a:buNone/>
            </a:pPr>
            <a:endParaRPr lang="nb-NO" sz="1600" dirty="0" smtClean="0"/>
          </a:p>
          <a:p>
            <a:r>
              <a:rPr lang="nb-NO" sz="1600" dirty="0" smtClean="0"/>
              <a:t>Robust estimat</a:t>
            </a:r>
          </a:p>
          <a:p>
            <a:endParaRPr lang="nb-NO" sz="1600" dirty="0" smtClean="0"/>
          </a:p>
          <a:p>
            <a:r>
              <a:rPr lang="nb-NO" sz="1600" dirty="0" smtClean="0"/>
              <a:t>Kostnader i </a:t>
            </a:r>
            <a:r>
              <a:rPr lang="nb-NO" sz="1600" dirty="0" err="1" smtClean="0"/>
              <a:t>f.b.m</a:t>
            </a:r>
            <a:r>
              <a:rPr lang="nb-NO" sz="1600" dirty="0" smtClean="0"/>
              <a:t>. større periodiske utskiftninger vil kunne bæres for noen av strekningene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29317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8302" y="3707954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619673" y="116632"/>
            <a:ext cx="6912768" cy="7254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GB" sz="2800" kern="1200" smtClean="0"/>
              <a:t>Driftsøkonom</a:t>
            </a:r>
            <a:r>
              <a:rPr lang="en-GB" sz="2800" smtClean="0"/>
              <a:t>i</a:t>
            </a:r>
            <a:r>
              <a:rPr lang="en-GB" sz="2800" dirty="0" smtClean="0"/>
              <a:t> – 25 </a:t>
            </a:r>
            <a:r>
              <a:rPr lang="en-GB" sz="2800" dirty="0" err="1" smtClean="0"/>
              <a:t>år</a:t>
            </a:r>
            <a:r>
              <a:rPr lang="en-GB" sz="1800" dirty="0" smtClean="0">
                <a:solidFill>
                  <a:sysClr val="windowText" lastClr="000000"/>
                </a:solidFill>
              </a:rPr>
              <a:t/>
            </a:r>
            <a:br>
              <a:rPr lang="en-GB" sz="1800" dirty="0" smtClean="0">
                <a:solidFill>
                  <a:sysClr val="windowText" lastClr="000000"/>
                </a:solidFill>
              </a:rPr>
            </a:br>
            <a:endParaRPr lang="en-GB" sz="180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 bwMode="auto">
          <a:xfrm>
            <a:off x="7845425" y="6415088"/>
            <a:ext cx="10620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endParaRPr lang="en-GB" sz="800" dirty="0" smtClean="0">
              <a:solidFill>
                <a:srgbClr val="394A58"/>
              </a:solidFill>
            </a:endParaRPr>
          </a:p>
        </p:txBody>
      </p:sp>
      <p:sp>
        <p:nvSpPr>
          <p:cNvPr id="5" name="Text Placeholder 27"/>
          <p:cNvSpPr txBox="1">
            <a:spLocks/>
          </p:cNvSpPr>
          <p:nvPr/>
        </p:nvSpPr>
        <p:spPr>
          <a:xfrm>
            <a:off x="307975" y="5427663"/>
            <a:ext cx="8164513" cy="11382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  <a:p>
            <a:pPr marL="0" indent="0" eaLnBrk="1" hangingPunct="1"/>
            <a:endParaRPr lang="en-GB" sz="220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5672138"/>
            <a:ext cx="69484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6" y="1196752"/>
            <a:ext cx="856895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ktangel 7"/>
          <p:cNvSpPr/>
          <p:nvPr/>
        </p:nvSpPr>
        <p:spPr>
          <a:xfrm>
            <a:off x="33421" y="1700808"/>
            <a:ext cx="288032" cy="3240360"/>
          </a:xfrm>
          <a:prstGeom prst="rect">
            <a:avLst/>
          </a:prstGeom>
          <a:solidFill>
            <a:srgbClr val="FFFFFF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395536" y="908720"/>
            <a:ext cx="1339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smtClean="0"/>
              <a:t>Millioner kroner</a:t>
            </a:r>
            <a:endParaRPr lang="nb-NO" sz="1200" b="1" dirty="0"/>
          </a:p>
        </p:txBody>
      </p:sp>
    </p:spTree>
    <p:extLst>
      <p:ext uri="{BB962C8B-B14F-4D97-AF65-F5344CB8AC3E}">
        <p14:creationId xmlns:p14="http://schemas.microsoft.com/office/powerpoint/2010/main" val="17883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>
            <a:off x="1475656" y="116632"/>
            <a:ext cx="7344815" cy="7254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nb-NO" sz="2800" dirty="0" smtClean="0"/>
              <a:t>Oversikt - Høyhastighetsbaner</a:t>
            </a:r>
            <a:endParaRPr lang="nb-NO" sz="28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551995"/>
              </p:ext>
            </p:extLst>
          </p:nvPr>
        </p:nvGraphicFramePr>
        <p:xfrm>
          <a:off x="395536" y="908720"/>
          <a:ext cx="8442647" cy="5080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4646" name="Regneark" r:id="rId4" imgW="10210800" imgH="6273800" progId="Excel.Sheet.12">
                  <p:embed/>
                </p:oleObj>
              </mc:Choice>
              <mc:Fallback>
                <p:oleObj name="Regneark" r:id="rId4" imgW="10210800" imgH="627380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908720"/>
                        <a:ext cx="8442647" cy="50803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839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619672" y="44624"/>
            <a:ext cx="7524327" cy="725487"/>
          </a:xfrm>
        </p:spPr>
        <p:txBody>
          <a:bodyPr/>
          <a:lstStyle/>
          <a:p>
            <a:r>
              <a:rPr lang="nb-NO" sz="2400" dirty="0" smtClean="0"/>
              <a:t>Alternativ B – Oversikt oppgradering av dagens linjer </a:t>
            </a:r>
            <a:r>
              <a:rPr lang="nb-NO" sz="2000" dirty="0" smtClean="0"/>
              <a:t>– </a:t>
            </a:r>
            <a:r>
              <a:rPr lang="nb-NO" sz="1800" dirty="0" smtClean="0"/>
              <a:t>20% reisetidsreduksjon, 2 timers frekvens – samme stoppmønster</a:t>
            </a:r>
            <a:endParaRPr lang="nb-NO" sz="18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10" name="Tittel 1"/>
          <p:cNvSpPr txBox="1">
            <a:spLocks/>
          </p:cNvSpPr>
          <p:nvPr/>
        </p:nvSpPr>
        <p:spPr>
          <a:xfrm>
            <a:off x="539552" y="3861048"/>
            <a:ext cx="6912768" cy="7254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nb-NO" sz="1800" dirty="0" smtClean="0"/>
              <a:t>Oppgradering av Bergensbanen gir den beste nytten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nb-NO" sz="1400" dirty="0" smtClean="0"/>
          </a:p>
          <a:p>
            <a:pPr marL="742950" lvl="1" indent="-285750">
              <a:buFont typeface="Wingdings" pitchFamily="2" charset="2"/>
              <a:buChar char="Ø"/>
            </a:pPr>
            <a:r>
              <a:rPr lang="nb-NO" sz="1400" dirty="0" smtClean="0"/>
              <a:t>Investering på 35 </a:t>
            </a:r>
            <a:r>
              <a:rPr lang="nb-NO" sz="1400" dirty="0" err="1" smtClean="0"/>
              <a:t>mrd</a:t>
            </a:r>
            <a:r>
              <a:rPr lang="nb-NO" sz="1400" dirty="0" smtClean="0"/>
              <a:t> kroner vest for Hønefoss gir en reisetidsbesparelse på 1:20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nb-NO" sz="1400" dirty="0" smtClean="0"/>
          </a:p>
          <a:p>
            <a:pPr marL="742950" lvl="1" indent="-285750">
              <a:buFont typeface="Wingdings" pitchFamily="2" charset="2"/>
              <a:buChar char="Ø"/>
            </a:pPr>
            <a:r>
              <a:rPr lang="nb-NO" sz="1400" dirty="0" smtClean="0"/>
              <a:t>Investering mellom Sandvika – Hønefoss på </a:t>
            </a:r>
            <a:r>
              <a:rPr lang="nb-NO" sz="1400" dirty="0" smtClean="0">
                <a:solidFill>
                  <a:schemeClr val="tx1"/>
                </a:solidFill>
              </a:rPr>
              <a:t>ca 15 </a:t>
            </a:r>
            <a:r>
              <a:rPr lang="nb-NO" sz="1400" dirty="0" err="1" smtClean="0">
                <a:solidFill>
                  <a:schemeClr val="tx1"/>
                </a:solidFill>
              </a:rPr>
              <a:t>mrd</a:t>
            </a:r>
            <a:r>
              <a:rPr lang="nb-NO" sz="1400" dirty="0" smtClean="0">
                <a:solidFill>
                  <a:schemeClr val="tx1"/>
                </a:solidFill>
              </a:rPr>
              <a:t> kroner gir </a:t>
            </a:r>
            <a:r>
              <a:rPr lang="nb-NO" sz="1400" dirty="0" smtClean="0"/>
              <a:t>ytterligere 55 min reisetidsbesparelse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nb-NO" sz="1400" dirty="0" smtClean="0"/>
          </a:p>
          <a:p>
            <a:pPr marL="742950" lvl="1" indent="-285750">
              <a:buFont typeface="Wingdings" pitchFamily="2" charset="2"/>
              <a:buChar char="Ø"/>
            </a:pPr>
            <a:r>
              <a:rPr lang="nb-NO" sz="1400" dirty="0" smtClean="0"/>
              <a:t>Reisetid Oslo – Bergen blir da 4:15 eller bedre avhengig av stoppmønster med en investering på ca </a:t>
            </a:r>
            <a:r>
              <a:rPr lang="nb-NO" sz="1400" dirty="0" smtClean="0">
                <a:solidFill>
                  <a:srgbClr val="000000"/>
                </a:solidFill>
              </a:rPr>
              <a:t>50 </a:t>
            </a:r>
            <a:r>
              <a:rPr lang="nb-NO" sz="1400" dirty="0" err="1" smtClean="0">
                <a:solidFill>
                  <a:srgbClr val="000000"/>
                </a:solidFill>
              </a:rPr>
              <a:t>mrd</a:t>
            </a:r>
            <a:r>
              <a:rPr lang="nb-NO" sz="1400" dirty="0" smtClean="0">
                <a:solidFill>
                  <a:srgbClr val="000000"/>
                </a:solidFill>
              </a:rPr>
              <a:t> kroner</a:t>
            </a:r>
            <a:endParaRPr lang="nb-NO" sz="1400" dirty="0">
              <a:solidFill>
                <a:srgbClr val="000000"/>
              </a:solidFill>
            </a:endParaRPr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433408"/>
              </p:ext>
            </p:extLst>
          </p:nvPr>
        </p:nvGraphicFramePr>
        <p:xfrm>
          <a:off x="251520" y="1340768"/>
          <a:ext cx="8432800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5669" name="Regneark" r:id="rId3" imgW="8432800" imgH="2171700" progId="Excel.Sheet.12">
                  <p:embed/>
                </p:oleObj>
              </mc:Choice>
              <mc:Fallback>
                <p:oleObj name="Regneark" r:id="rId3" imgW="8432800" imgH="2171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340768"/>
                        <a:ext cx="8432800" cy="217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844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Undertittel 2"/>
          <p:cNvSpPr>
            <a:spLocks noGrp="1"/>
          </p:cNvSpPr>
          <p:nvPr>
            <p:ph type="subTitle" idx="1"/>
          </p:nvPr>
        </p:nvSpPr>
        <p:spPr>
          <a:xfrm>
            <a:off x="1295400" y="3563938"/>
            <a:ext cx="6400800" cy="1752600"/>
          </a:xfrm>
        </p:spPr>
        <p:txBody>
          <a:bodyPr/>
          <a:lstStyle/>
          <a:p>
            <a:pPr eaLnBrk="1" hangingPunct="1"/>
            <a:endParaRPr lang="en-GB" sz="1800" dirty="0" smtClean="0"/>
          </a:p>
          <a:p>
            <a:pPr eaLnBrk="1" hangingPunct="1"/>
            <a:endParaRPr lang="en-GB" sz="1800" dirty="0" smtClean="0"/>
          </a:p>
        </p:txBody>
      </p:sp>
      <p:sp>
        <p:nvSpPr>
          <p:cNvPr id="175107" name="Title 3"/>
          <p:cNvSpPr>
            <a:spLocks noGrp="1"/>
          </p:cNvSpPr>
          <p:nvPr>
            <p:ph type="ctrTitle"/>
          </p:nvPr>
        </p:nvSpPr>
        <p:spPr>
          <a:xfrm>
            <a:off x="1230313" y="2168525"/>
            <a:ext cx="3341687" cy="763588"/>
          </a:xfrm>
        </p:spPr>
        <p:txBody>
          <a:bodyPr/>
          <a:lstStyle/>
          <a:p>
            <a:pPr eaLnBrk="1" hangingPunct="1"/>
            <a:r>
              <a:rPr lang="nb-NO" sz="3600" dirty="0" smtClean="0"/>
              <a:t>Konklusjoner</a:t>
            </a:r>
          </a:p>
        </p:txBody>
      </p:sp>
    </p:spTree>
    <p:extLst>
      <p:ext uri="{BB962C8B-B14F-4D97-AF65-F5344CB8AC3E}">
        <p14:creationId xmlns:p14="http://schemas.microsoft.com/office/powerpoint/2010/main" val="240601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8229600" cy="648072"/>
          </a:xfrm>
        </p:spPr>
        <p:txBody>
          <a:bodyPr/>
          <a:lstStyle/>
          <a:p>
            <a:r>
              <a:rPr lang="nb-NO" sz="2800" dirty="0" smtClean="0"/>
              <a:t>Konklusjoner (1)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Basert på de analyser som har blitt gjennomført i prosjektet kan man konkludere følgende </a:t>
            </a:r>
            <a:r>
              <a:rPr lang="nb-NO" sz="1600" dirty="0" smtClean="0"/>
              <a:t>:</a:t>
            </a:r>
          </a:p>
          <a:p>
            <a:pPr marL="0" indent="0">
              <a:buNone/>
            </a:pPr>
            <a:endParaRPr lang="nb-NO" sz="1600" dirty="0"/>
          </a:p>
          <a:p>
            <a:pPr lvl="0"/>
            <a:r>
              <a:rPr lang="nb-NO" sz="1400" dirty="0"/>
              <a:t>Det er fullt mulig å bygge ut og drifte høyhastighetsbaner i </a:t>
            </a:r>
            <a:r>
              <a:rPr lang="nb-NO" sz="1400" dirty="0" smtClean="0"/>
              <a:t>Norge</a:t>
            </a:r>
          </a:p>
          <a:p>
            <a:pPr marL="0" lvl="0" indent="0">
              <a:buNone/>
            </a:pPr>
            <a:endParaRPr lang="nb-NO" sz="1400" dirty="0"/>
          </a:p>
          <a:p>
            <a:pPr lvl="0"/>
            <a:r>
              <a:rPr lang="nb-NO" sz="1400" dirty="0"/>
              <a:t>Det er et stort endepunkt- og </a:t>
            </a:r>
            <a:r>
              <a:rPr lang="nb-NO" sz="1400" dirty="0" err="1"/>
              <a:t>underveismarked</a:t>
            </a:r>
            <a:r>
              <a:rPr lang="nb-NO" sz="1400" dirty="0"/>
              <a:t> </a:t>
            </a:r>
            <a:endParaRPr lang="nb-NO" sz="1400" dirty="0" smtClean="0"/>
          </a:p>
          <a:p>
            <a:pPr marL="0" lvl="0" indent="0">
              <a:buNone/>
            </a:pPr>
            <a:endParaRPr lang="nb-NO" sz="1400" dirty="0"/>
          </a:p>
          <a:p>
            <a:pPr lvl="0"/>
            <a:r>
              <a:rPr lang="nb-NO" sz="1400" dirty="0"/>
              <a:t>Utbyggingskostnadene er betydelige for alle alternativer og varierer i stor grad med tunnelandelen på de forskjellige </a:t>
            </a:r>
            <a:r>
              <a:rPr lang="nb-NO" sz="1400" dirty="0" smtClean="0"/>
              <a:t>strekningene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 smtClean="0"/>
              <a:t>Driftsøkonomien </a:t>
            </a:r>
            <a:r>
              <a:rPr lang="nb-NO" sz="1400" dirty="0"/>
              <a:t>er positiv for de fleste strekningene hvis kostnader forbundet med investeringer holdes </a:t>
            </a:r>
            <a:r>
              <a:rPr lang="nb-NO" sz="1400" dirty="0" smtClean="0"/>
              <a:t>utenfor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 smtClean="0"/>
              <a:t>Det vil bli et totalt redusert </a:t>
            </a:r>
            <a:r>
              <a:rPr lang="nb-NO" sz="1400" dirty="0"/>
              <a:t>utslipp av CO2 etter at banene er satt i drift. Antall år før man oppnår CO2- utslippsbalanse varierer i stor grad med tunnelandelen på de forskjellige </a:t>
            </a:r>
            <a:r>
              <a:rPr lang="nb-NO" sz="1400" dirty="0" smtClean="0"/>
              <a:t>strekningene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Høyhastighetsbaner kan bygges ut i forlengelsen av IC nettet i Østlandsområdet. Det er ingen konflikter mellom en eventuell utbygging av IC nettet med dobbeltspor og designhastighet 250 km/t og en eventuell videreføring med 250 km/t eller 330 km/t i et </a:t>
            </a:r>
            <a:r>
              <a:rPr lang="nb-NO" sz="1400" dirty="0" smtClean="0"/>
              <a:t>høyhastighetsnett</a:t>
            </a:r>
          </a:p>
          <a:p>
            <a:pPr marL="0" lvl="0" indent="0">
              <a:buNone/>
            </a:pPr>
            <a:endParaRPr lang="nb-NO" sz="1400" dirty="0"/>
          </a:p>
          <a:p>
            <a:pPr lvl="0"/>
            <a:r>
              <a:rPr lang="nb-NO" sz="1400" dirty="0"/>
              <a:t>Samfunnsøkonomisk </a:t>
            </a:r>
            <a:r>
              <a:rPr lang="nb-NO" sz="1400" dirty="0" smtClean="0"/>
              <a:t>nettonytte </a:t>
            </a:r>
            <a:r>
              <a:rPr lang="nb-NO" sz="1400" dirty="0"/>
              <a:t>er negativ</a:t>
            </a: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11297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8229600" cy="792088"/>
          </a:xfrm>
        </p:spPr>
        <p:txBody>
          <a:bodyPr/>
          <a:lstStyle/>
          <a:p>
            <a:r>
              <a:rPr lang="nb-NO" sz="2800" dirty="0"/>
              <a:t>Konklusjoner </a:t>
            </a:r>
            <a:r>
              <a:rPr lang="nb-NO" sz="2800" dirty="0" smtClean="0"/>
              <a:t>(2)</a:t>
            </a:r>
            <a:endParaRPr lang="nb-NO" sz="2800" dirty="0"/>
          </a:p>
        </p:txBody>
      </p:sp>
      <p:sp>
        <p:nvSpPr>
          <p:cNvPr id="4" name="Plassholder for tekst 3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81128"/>
          </a:xfrm>
        </p:spPr>
        <p:txBody>
          <a:bodyPr/>
          <a:lstStyle/>
          <a:p>
            <a:r>
              <a:rPr lang="nb-NO" sz="1600" b="0" dirty="0"/>
              <a:t>Hvilke parametere som kommer best ut varierer på tvers av </a:t>
            </a:r>
            <a:r>
              <a:rPr lang="nb-NO" sz="1600" b="0" dirty="0" smtClean="0"/>
              <a:t>korridorene</a:t>
            </a:r>
          </a:p>
          <a:p>
            <a:pPr marL="0" indent="0">
              <a:buNone/>
            </a:pPr>
            <a:r>
              <a:rPr lang="nb-NO" sz="1600" b="0" dirty="0" smtClean="0"/>
              <a:t> </a:t>
            </a:r>
          </a:p>
          <a:p>
            <a:r>
              <a:rPr lang="nb-NO" sz="1600" b="0" dirty="0" smtClean="0"/>
              <a:t>Det </a:t>
            </a:r>
            <a:r>
              <a:rPr lang="nb-NO" sz="1600" b="0" dirty="0"/>
              <a:t>foreligger derfor ikke noe </a:t>
            </a:r>
            <a:r>
              <a:rPr lang="nb-NO" sz="1600" b="0" u="sng" dirty="0"/>
              <a:t>entydig</a:t>
            </a:r>
            <a:r>
              <a:rPr lang="nb-NO" sz="1600" b="0" dirty="0"/>
              <a:t> faglig grunnlag for å kunne foreslå i hvilken rekkefølge de forskjellige korridorer eventuelt skal utbygges. Dette vil være avhengig av hvilke parametere en vektlegger </a:t>
            </a:r>
            <a:r>
              <a:rPr lang="nb-NO" sz="1600" b="0" dirty="0" smtClean="0"/>
              <a:t>mest</a:t>
            </a:r>
          </a:p>
          <a:p>
            <a:endParaRPr lang="nb-NO" sz="1600" b="0" dirty="0" smtClean="0"/>
          </a:p>
          <a:p>
            <a:r>
              <a:rPr lang="nb-NO" sz="1600" b="0" dirty="0"/>
              <a:t>Det er et stort potensiale for høyhastighetsjernbane mellom de store byene i Sør-Norge i forhold til </a:t>
            </a:r>
            <a:r>
              <a:rPr lang="nb-NO" sz="1600" b="0" dirty="0" smtClean="0"/>
              <a:t>befolkningsmengde</a:t>
            </a:r>
          </a:p>
          <a:p>
            <a:endParaRPr lang="nb-NO" sz="1600" b="0" dirty="0" smtClean="0"/>
          </a:p>
          <a:p>
            <a:r>
              <a:rPr lang="nb-NO" sz="1600" b="0" dirty="0" smtClean="0"/>
              <a:t>Utredningen </a:t>
            </a:r>
            <a:r>
              <a:rPr lang="nb-NO" sz="1600" b="0" dirty="0"/>
              <a:t>har vist at 30-40% av trafikken på strekningene er såkalt </a:t>
            </a:r>
            <a:r>
              <a:rPr lang="nb-NO" sz="1600" b="0" dirty="0" err="1"/>
              <a:t>underveistrafikk</a:t>
            </a:r>
            <a:r>
              <a:rPr lang="nb-NO" sz="1600" b="0" dirty="0"/>
              <a:t>, </a:t>
            </a:r>
            <a:r>
              <a:rPr lang="nb-NO" sz="1600" b="0" dirty="0" err="1"/>
              <a:t>d.v.s</a:t>
            </a:r>
            <a:r>
              <a:rPr lang="nb-NO" sz="1600" b="0" dirty="0"/>
              <a:t>. passasjerer som går av og på stasjoner mellom </a:t>
            </a:r>
            <a:r>
              <a:rPr lang="nb-NO" sz="1600" b="0" dirty="0" smtClean="0"/>
              <a:t>endepunktene</a:t>
            </a:r>
            <a:endParaRPr lang="nb-NO" sz="1600" dirty="0"/>
          </a:p>
          <a:p>
            <a:endParaRPr lang="nb-NO" sz="1600" b="0" dirty="0" smtClean="0"/>
          </a:p>
          <a:p>
            <a:r>
              <a:rPr lang="nb-NO" sz="1600" b="0" dirty="0" smtClean="0"/>
              <a:t>En </a:t>
            </a:r>
            <a:r>
              <a:rPr lang="nb-NO" sz="1600" b="0" dirty="0"/>
              <a:t>eventuell realisering av høyhastighetsjernbaner vil forkorte reisetiden for befolkningen i regioner og distrikter mellom de store byene i en betydelig </a:t>
            </a:r>
            <a:r>
              <a:rPr lang="nb-NO" sz="1600" b="0" dirty="0" smtClean="0"/>
              <a:t>grad</a:t>
            </a:r>
          </a:p>
          <a:p>
            <a:pPr marL="0" indent="0">
              <a:buNone/>
            </a:pPr>
            <a:endParaRPr lang="nb-NO" sz="1600" b="0" dirty="0" smtClean="0"/>
          </a:p>
          <a:p>
            <a:r>
              <a:rPr lang="nb-NO" sz="1600" dirty="0" smtClean="0"/>
              <a:t>Ve</a:t>
            </a:r>
            <a:r>
              <a:rPr lang="nb-NO" sz="1600" b="0" dirty="0" smtClean="0"/>
              <a:t>d </a:t>
            </a:r>
            <a:r>
              <a:rPr lang="nb-NO" sz="1600" b="0" dirty="0"/>
              <a:t>en eventuell realisering av høyhastighetsbaner i Norge bør disse framføres slik at de vil betjene befolkningen underveis mellom de store </a:t>
            </a:r>
            <a:r>
              <a:rPr lang="nb-NO" sz="1600" b="0" dirty="0" smtClean="0"/>
              <a:t>byene</a:t>
            </a:r>
            <a:endParaRPr lang="nb-NO" sz="1800" b="0" dirty="0"/>
          </a:p>
          <a:p>
            <a:endParaRPr lang="nb-NO" sz="1800" b="0" dirty="0"/>
          </a:p>
        </p:txBody>
      </p:sp>
    </p:spTree>
    <p:extLst>
      <p:ext uri="{BB962C8B-B14F-4D97-AF65-F5344CB8AC3E}">
        <p14:creationId xmlns:p14="http://schemas.microsoft.com/office/powerpoint/2010/main" val="310792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5616624" cy="648072"/>
          </a:xfrm>
        </p:spPr>
        <p:txBody>
          <a:bodyPr/>
          <a:lstStyle/>
          <a:p>
            <a:r>
              <a:rPr lang="nb-NO" sz="2800" dirty="0"/>
              <a:t>Konklusjoner </a:t>
            </a:r>
            <a:r>
              <a:rPr lang="nb-NO" sz="2800" dirty="0" smtClean="0"/>
              <a:t>(3)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En vil da kunne oppnå følgende effekter </a:t>
            </a:r>
            <a:r>
              <a:rPr lang="nb-NO" sz="1800" dirty="0" smtClean="0"/>
              <a:t>:</a:t>
            </a:r>
          </a:p>
          <a:p>
            <a:pPr marL="0" indent="0">
              <a:buNone/>
            </a:pPr>
            <a:endParaRPr lang="nb-NO" sz="1800" dirty="0"/>
          </a:p>
          <a:p>
            <a:pPr lvl="0"/>
            <a:r>
              <a:rPr lang="nb-NO" sz="1800" dirty="0"/>
              <a:t>Kombinere IC trafikk og høyhastighetsfjerntog </a:t>
            </a:r>
            <a:endParaRPr lang="nb-NO" sz="1800" dirty="0" smtClean="0"/>
          </a:p>
          <a:p>
            <a:pPr marL="0" lvl="0" indent="0">
              <a:buNone/>
            </a:pPr>
            <a:endParaRPr lang="nb-NO" sz="1800" dirty="0" smtClean="0"/>
          </a:p>
          <a:p>
            <a:pPr lvl="0"/>
            <a:r>
              <a:rPr lang="nb-NO" sz="1800" dirty="0" smtClean="0"/>
              <a:t>Gi </a:t>
            </a:r>
            <a:r>
              <a:rPr lang="nb-NO" sz="1800" dirty="0"/>
              <a:t>regionene og distriktene mellom de store byene et bedre </a:t>
            </a:r>
            <a:r>
              <a:rPr lang="nb-NO" sz="1800" dirty="0" smtClean="0"/>
              <a:t>reisetilbud</a:t>
            </a:r>
          </a:p>
          <a:p>
            <a:pPr marL="0" lvl="0" indent="0">
              <a:buNone/>
            </a:pPr>
            <a:endParaRPr lang="nb-NO" sz="1800" dirty="0"/>
          </a:p>
          <a:p>
            <a:pPr lvl="0"/>
            <a:r>
              <a:rPr lang="nb-NO" sz="1800" dirty="0"/>
              <a:t>Legge til rette for økt bosetting og næringsutvikling i regioner og </a:t>
            </a:r>
            <a:r>
              <a:rPr lang="nb-NO" sz="1800" dirty="0" smtClean="0"/>
              <a:t>distrikter</a:t>
            </a:r>
          </a:p>
          <a:p>
            <a:pPr marL="0" lvl="0" indent="0">
              <a:buNone/>
            </a:pPr>
            <a:endParaRPr lang="nb-NO" sz="1800" dirty="0"/>
          </a:p>
          <a:p>
            <a:pPr lvl="0"/>
            <a:r>
              <a:rPr lang="nb-NO" sz="1800" dirty="0"/>
              <a:t>Redusere presset på de store </a:t>
            </a:r>
            <a:r>
              <a:rPr lang="nb-NO" sz="1800" dirty="0" smtClean="0"/>
              <a:t>byene</a:t>
            </a:r>
          </a:p>
          <a:p>
            <a:pPr marL="0" lvl="0" indent="0">
              <a:buNone/>
            </a:pPr>
            <a:endParaRPr lang="nb-NO" sz="1800" dirty="0"/>
          </a:p>
          <a:p>
            <a:r>
              <a:rPr lang="nb-NO" sz="1800" dirty="0"/>
              <a:t>Den parameteren som etter prosjektets vurdering best representerer hvor stor del av befolkningen som ville ha fått størst nytte av en høyhastighetsjernbane er etterspørselen </a:t>
            </a:r>
            <a:r>
              <a:rPr lang="nb-NO" sz="1800" dirty="0" err="1"/>
              <a:t>d.v.s</a:t>
            </a:r>
            <a:r>
              <a:rPr lang="nb-NO" sz="1800" dirty="0"/>
              <a:t>. </a:t>
            </a:r>
            <a:r>
              <a:rPr lang="nb-NO" sz="1800" b="1" u="sng" dirty="0"/>
              <a:t>antall </a:t>
            </a:r>
            <a:r>
              <a:rPr lang="nb-NO" sz="1800" b="1" u="sng" dirty="0" smtClean="0"/>
              <a:t>reisende</a:t>
            </a:r>
            <a:endParaRPr lang="nb-NO" sz="1800" dirty="0"/>
          </a:p>
          <a:p>
            <a:endParaRPr lang="nb-NO" sz="1800" dirty="0" smtClean="0"/>
          </a:p>
          <a:p>
            <a:r>
              <a:rPr lang="nb-NO" sz="1800" dirty="0" smtClean="0"/>
              <a:t>Dette </a:t>
            </a:r>
            <a:r>
              <a:rPr lang="nb-NO" sz="1800" dirty="0"/>
              <a:t>samsvarer ikke nødvendigvis med resultatene fra den samfunnsøkonomiske </a:t>
            </a:r>
            <a:r>
              <a:rPr lang="nb-NO" sz="1800" dirty="0" smtClean="0"/>
              <a:t>analysen</a:t>
            </a:r>
            <a:endParaRPr lang="nb-NO" sz="18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99338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6552728" cy="792088"/>
          </a:xfrm>
        </p:spPr>
        <p:txBody>
          <a:bodyPr/>
          <a:lstStyle/>
          <a:p>
            <a:r>
              <a:rPr lang="nb-NO" sz="2800" dirty="0"/>
              <a:t>Konklusjoner </a:t>
            </a:r>
            <a:r>
              <a:rPr lang="nb-NO" sz="2800" dirty="0" smtClean="0"/>
              <a:t>(4)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Den strekningen som vil få flest antall passasjerer </a:t>
            </a:r>
            <a:r>
              <a:rPr lang="nb-NO" sz="1800" dirty="0" smtClean="0"/>
              <a:t>er:</a:t>
            </a: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b="1" u="sng" dirty="0" smtClean="0"/>
              <a:t>Oslo </a:t>
            </a:r>
            <a:r>
              <a:rPr lang="nb-NO" sz="1800" b="1" u="sng" dirty="0"/>
              <a:t>– Kristiansand - Stavanger </a:t>
            </a:r>
            <a:r>
              <a:rPr lang="nb-NO" sz="1800" dirty="0"/>
              <a:t>med 5,0 – 5,5 mill. reisende pr </a:t>
            </a:r>
            <a:r>
              <a:rPr lang="nb-NO" sz="1800" dirty="0" smtClean="0"/>
              <a:t>år. </a:t>
            </a:r>
            <a:r>
              <a:rPr lang="nb-NO" sz="1800" dirty="0"/>
              <a:t>Strekningen Oslo-Stavanger er beregnet å få ca 1 mill. flere passasjerer pr år enn noen av de andre </a:t>
            </a:r>
            <a:r>
              <a:rPr lang="nb-NO" sz="1800" dirty="0" smtClean="0"/>
              <a:t>strekningene  </a:t>
            </a:r>
            <a:endParaRPr lang="nb-NO" sz="1800" dirty="0"/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 smtClean="0"/>
              <a:t>Hvis </a:t>
            </a:r>
            <a:r>
              <a:rPr lang="nb-NO" sz="1800" dirty="0"/>
              <a:t>høyhastighetsbaner skal bygges i Norge ser </a:t>
            </a:r>
            <a:r>
              <a:rPr lang="nb-NO" sz="1800" dirty="0" smtClean="0"/>
              <a:t>høyhastighetsprosjektet </a:t>
            </a:r>
          </a:p>
          <a:p>
            <a:pPr marL="0" indent="0">
              <a:buNone/>
            </a:pPr>
            <a:r>
              <a:rPr lang="nb-NO" sz="1800" b="1" dirty="0" smtClean="0"/>
              <a:t>Drammen </a:t>
            </a:r>
            <a:r>
              <a:rPr lang="nb-NO" sz="1800" b="1" dirty="0"/>
              <a:t>– Tønsberg – Porsgrunn – Kristiansand – Egersund – Stavanger </a:t>
            </a:r>
            <a:endParaRPr lang="nb-NO" sz="1800" b="1" dirty="0" smtClean="0"/>
          </a:p>
          <a:p>
            <a:pPr marL="0" indent="0">
              <a:buNone/>
            </a:pPr>
            <a:r>
              <a:rPr lang="nb-NO" sz="1800" dirty="0" smtClean="0"/>
              <a:t>som </a:t>
            </a:r>
            <a:r>
              <a:rPr lang="nb-NO" sz="1800" dirty="0"/>
              <a:t>en interessant strekning for å realiseres </a:t>
            </a:r>
            <a:r>
              <a:rPr lang="nb-NO" sz="1800" dirty="0" smtClean="0"/>
              <a:t>først</a:t>
            </a: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 smtClean="0"/>
              <a:t>Fjerntogtrafikk </a:t>
            </a:r>
            <a:r>
              <a:rPr lang="nb-NO" sz="1800" dirty="0"/>
              <a:t>til Kristiansand, Stavanger og byer, regioner og distrikter imellom kan kombineres med IC trafikk på strekningen Porsgrunn – Drammen – Oslo og strekningen Stavanger – Sandnes - </a:t>
            </a:r>
            <a:r>
              <a:rPr lang="nb-NO" sz="1800" dirty="0" smtClean="0"/>
              <a:t>Egersund</a:t>
            </a:r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9902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5112568" cy="648072"/>
          </a:xfrm>
        </p:spPr>
        <p:txBody>
          <a:bodyPr/>
          <a:lstStyle/>
          <a:p>
            <a:r>
              <a:rPr lang="nb-NO" sz="2800" dirty="0"/>
              <a:t>Konklusjoner </a:t>
            </a:r>
            <a:r>
              <a:rPr lang="nb-NO" sz="2800" dirty="0" smtClean="0"/>
              <a:t>(5)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dirty="0"/>
              <a:t>Et slikt prosjekt bør realiseres i en rekkefølge der parseller/strekninger som gir størst nytte blir bygget først. Etter </a:t>
            </a:r>
            <a:r>
              <a:rPr lang="nb-NO" sz="1800" dirty="0" smtClean="0"/>
              <a:t>høyhastighetsprosjektets </a:t>
            </a:r>
            <a:r>
              <a:rPr lang="nb-NO" sz="1800" dirty="0"/>
              <a:t>oppfatning vil dette være</a:t>
            </a:r>
            <a:r>
              <a:rPr lang="nb-NO" sz="1800" dirty="0" smtClean="0"/>
              <a:t>:</a:t>
            </a:r>
          </a:p>
          <a:p>
            <a:endParaRPr lang="nb-NO" sz="1800" dirty="0"/>
          </a:p>
          <a:p>
            <a:pPr lvl="0">
              <a:buFont typeface="+mj-lt"/>
              <a:buAutoNum type="arabicPeriod"/>
            </a:pPr>
            <a:r>
              <a:rPr lang="nb-NO" sz="1800" dirty="0"/>
              <a:t>Drammen –Tønsberg – Porsgrunn designhastighet 250 km/t  </a:t>
            </a:r>
          </a:p>
          <a:p>
            <a:pPr lvl="0">
              <a:buFont typeface="+mj-lt"/>
              <a:buAutoNum type="arabicPeriod"/>
            </a:pPr>
            <a:r>
              <a:rPr lang="nb-NO" sz="1800" dirty="0"/>
              <a:t>Sandnes – Egersund – Designhastighet 250 km/t</a:t>
            </a:r>
          </a:p>
          <a:p>
            <a:pPr lvl="0">
              <a:buFont typeface="+mj-lt"/>
              <a:buAutoNum type="arabicPeriod"/>
            </a:pPr>
            <a:r>
              <a:rPr lang="nb-NO" sz="1800" dirty="0"/>
              <a:t>Porsgrunn – Kristiansand – Designhastighet 250 eller 330 km/t</a:t>
            </a:r>
          </a:p>
          <a:p>
            <a:pPr lvl="0">
              <a:buFont typeface="+mj-lt"/>
              <a:buAutoNum type="arabicPeriod"/>
            </a:pPr>
            <a:r>
              <a:rPr lang="nb-NO" sz="1800" dirty="0"/>
              <a:t>Egersund – Kristiansand – Designhastighet 250 eller 330 km/t</a:t>
            </a:r>
          </a:p>
          <a:p>
            <a:endParaRPr lang="nb-NO" sz="1800" dirty="0" smtClean="0"/>
          </a:p>
          <a:p>
            <a:r>
              <a:rPr lang="nb-NO" sz="1800" dirty="0" smtClean="0"/>
              <a:t>Reisetiden </a:t>
            </a:r>
            <a:r>
              <a:rPr lang="nb-NO" sz="1800" dirty="0"/>
              <a:t>Oslo – Stavanger vil da bli ca 3:20 – 3.30   avhengig av hvilken designhastighet som velges mellom Porsgrunn – </a:t>
            </a:r>
            <a:r>
              <a:rPr lang="nb-NO" sz="1800" dirty="0" smtClean="0"/>
              <a:t>Sandnes  </a:t>
            </a:r>
            <a:endParaRPr lang="nb-NO" sz="1800" dirty="0"/>
          </a:p>
          <a:p>
            <a:endParaRPr lang="nb-NO" sz="1800" dirty="0" smtClean="0"/>
          </a:p>
          <a:p>
            <a:r>
              <a:rPr lang="nb-NO" sz="1800" dirty="0" smtClean="0"/>
              <a:t>Den </a:t>
            </a:r>
            <a:r>
              <a:rPr lang="nb-NO" sz="1800" dirty="0"/>
              <a:t>eksisterende Sørlandsbane mellom Brokelandsheia og Sandnes kan da gradvis legges ned etter hvert som delstrekningene blir bygd </a:t>
            </a:r>
            <a:r>
              <a:rPr lang="nb-NO" sz="1800" dirty="0" smtClean="0"/>
              <a:t>ut 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09495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6408712" cy="648072"/>
          </a:xfrm>
        </p:spPr>
        <p:txBody>
          <a:bodyPr/>
          <a:lstStyle/>
          <a:p>
            <a:r>
              <a:rPr lang="nb-NO" sz="2800" dirty="0"/>
              <a:t>Konklusjoner </a:t>
            </a:r>
            <a:r>
              <a:rPr lang="nb-NO" sz="2800" dirty="0" smtClean="0"/>
              <a:t>(6)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I et alternativ der en </a:t>
            </a:r>
            <a:r>
              <a:rPr lang="nb-NO" sz="1800" u="sng" dirty="0"/>
              <a:t>ikke</a:t>
            </a:r>
            <a:r>
              <a:rPr lang="nb-NO" sz="1800" dirty="0"/>
              <a:t> velger å bygge nye høyhastighetsbaner, men bruker </a:t>
            </a:r>
            <a:r>
              <a:rPr lang="nb-NO" sz="1800" u="sng" dirty="0"/>
              <a:t>mer</a:t>
            </a:r>
            <a:r>
              <a:rPr lang="nb-NO" sz="1800" dirty="0"/>
              <a:t> midler på </a:t>
            </a:r>
            <a:r>
              <a:rPr lang="nb-NO" sz="1800" u="sng" dirty="0"/>
              <a:t>eksisterende jernbanenett </a:t>
            </a:r>
            <a:r>
              <a:rPr lang="nb-NO" sz="1800" dirty="0"/>
              <a:t>enn dagens nivå, </a:t>
            </a:r>
            <a:r>
              <a:rPr lang="nb-NO" sz="1800" dirty="0" smtClean="0"/>
              <a:t>vil:</a:t>
            </a:r>
          </a:p>
          <a:p>
            <a:pPr marL="0" indent="0">
              <a:buNone/>
            </a:pPr>
            <a:endParaRPr lang="nb-NO" sz="1800" dirty="0" smtClean="0"/>
          </a:p>
          <a:p>
            <a:r>
              <a:rPr lang="nb-NO" sz="1800" b="1" u="sng" dirty="0" smtClean="0"/>
              <a:t>Bergensbanen</a:t>
            </a:r>
            <a:r>
              <a:rPr lang="nb-NO" sz="1800" dirty="0" smtClean="0"/>
              <a:t> </a:t>
            </a:r>
            <a:r>
              <a:rPr lang="nb-NO" sz="1800" dirty="0"/>
              <a:t>være den strekningen der man vil få den største nytten ved minst bruk av </a:t>
            </a:r>
            <a:r>
              <a:rPr lang="nb-NO" sz="1800" dirty="0" smtClean="0"/>
              <a:t>investeringsmidler</a:t>
            </a:r>
            <a:endParaRPr lang="nb-NO" sz="1800" dirty="0"/>
          </a:p>
          <a:p>
            <a:pPr marL="0" indent="0">
              <a:buNone/>
            </a:pPr>
            <a:endParaRPr lang="nb-NO" sz="1800" dirty="0" smtClean="0"/>
          </a:p>
          <a:p>
            <a:r>
              <a:rPr lang="nb-NO" sz="1800" dirty="0" smtClean="0"/>
              <a:t>Med </a:t>
            </a:r>
            <a:r>
              <a:rPr lang="nb-NO" sz="1800" dirty="0"/>
              <a:t>en investering på 35 </a:t>
            </a:r>
            <a:r>
              <a:rPr lang="nb-NO" sz="1800" dirty="0" err="1"/>
              <a:t>mrd</a:t>
            </a:r>
            <a:r>
              <a:rPr lang="nb-NO" sz="1800" dirty="0"/>
              <a:t> kroner vil reisetiden Oslo – Bergen gå ned fra dagens nivå på 6:30 til </a:t>
            </a:r>
            <a:r>
              <a:rPr lang="nb-NO" sz="1800" dirty="0" smtClean="0"/>
              <a:t>5:10</a:t>
            </a:r>
          </a:p>
          <a:p>
            <a:pPr marL="0" indent="0">
              <a:buNone/>
            </a:pPr>
            <a:endParaRPr lang="nb-NO" sz="1800" dirty="0" smtClean="0"/>
          </a:p>
          <a:p>
            <a:r>
              <a:rPr lang="nb-NO" sz="1800" dirty="0" smtClean="0"/>
              <a:t>Strekningen </a:t>
            </a:r>
            <a:r>
              <a:rPr lang="nb-NO" sz="1800" dirty="0"/>
              <a:t>blir </a:t>
            </a:r>
            <a:r>
              <a:rPr lang="nb-NO" sz="1800" dirty="0" smtClean="0"/>
              <a:t>driftsøkonomisk nøytral og </a:t>
            </a:r>
            <a:r>
              <a:rPr lang="nb-NO" sz="1800" dirty="0"/>
              <a:t>gir et stort nok overskudd til å dekke løpende normalt drift og vedlikehold </a:t>
            </a:r>
            <a:endParaRPr lang="nb-NO" sz="1800" dirty="0" smtClean="0"/>
          </a:p>
          <a:p>
            <a:endParaRPr lang="nb-NO" sz="1800" dirty="0"/>
          </a:p>
          <a:p>
            <a:r>
              <a:rPr lang="nb-NO" sz="1800" dirty="0"/>
              <a:t>Ved en ytterligere investering på 15-20 </a:t>
            </a:r>
            <a:r>
              <a:rPr lang="nb-NO" sz="1800" dirty="0" err="1"/>
              <a:t>mrd</a:t>
            </a:r>
            <a:r>
              <a:rPr lang="nb-NO" sz="1800" dirty="0"/>
              <a:t> kroner kan strekningen Hønefoss – Sandvika realiseres med en ytterligere reisetidsbesparelse på om lag 55 </a:t>
            </a:r>
            <a:r>
              <a:rPr lang="nb-NO" sz="1800" dirty="0" smtClean="0"/>
              <a:t>minutter</a:t>
            </a:r>
          </a:p>
          <a:p>
            <a:pPr marL="0" indent="0">
              <a:buNone/>
            </a:pPr>
            <a:endParaRPr lang="nb-NO" sz="1800" dirty="0" smtClean="0"/>
          </a:p>
          <a:p>
            <a:r>
              <a:rPr lang="nb-NO" sz="1800" dirty="0" smtClean="0"/>
              <a:t>Reisetiden </a:t>
            </a:r>
            <a:r>
              <a:rPr lang="nb-NO" sz="1800" dirty="0"/>
              <a:t>Oslo – Bergen vil da bli </a:t>
            </a:r>
            <a:r>
              <a:rPr lang="nb-NO" sz="1800" dirty="0" smtClean="0"/>
              <a:t>4:15</a:t>
            </a:r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3009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Til PP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6775" cy="731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5" descr="JBVsideFa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6330950"/>
            <a:ext cx="15970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1331913" y="1484313"/>
            <a:ext cx="67691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3200"/>
              <a:t>Høyhastighetsutredningen</a:t>
            </a:r>
          </a:p>
          <a:p>
            <a:pPr algn="ctr"/>
            <a:r>
              <a:rPr lang="nb-NO" sz="3200"/>
              <a:t>2010 – 2012</a:t>
            </a:r>
          </a:p>
        </p:txBody>
      </p: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3276600" y="4437063"/>
            <a:ext cx="2879725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800" dirty="0"/>
              <a:t>Tom </a:t>
            </a:r>
            <a:r>
              <a:rPr lang="nb-NO" sz="1800" dirty="0" err="1"/>
              <a:t>Stillesby</a:t>
            </a:r>
            <a:endParaRPr lang="nb-NO" sz="1800" dirty="0"/>
          </a:p>
          <a:p>
            <a:pPr algn="ctr"/>
            <a:r>
              <a:rPr lang="nb-NO" dirty="0"/>
              <a:t>Prosjektleder</a:t>
            </a:r>
          </a:p>
          <a:p>
            <a:pPr algn="ctr"/>
            <a:endParaRPr lang="nb-NO" dirty="0"/>
          </a:p>
          <a:p>
            <a:pPr algn="ctr"/>
            <a:r>
              <a:rPr lang="nb-NO" sz="1800" dirty="0"/>
              <a:t>Porsgrunn</a:t>
            </a:r>
          </a:p>
          <a:p>
            <a:pPr algn="ctr"/>
            <a:r>
              <a:rPr lang="nb-NO" sz="1800" dirty="0"/>
              <a:t>18. Februar 2012</a:t>
            </a:r>
          </a:p>
        </p:txBody>
      </p:sp>
    </p:spTree>
    <p:extLst>
      <p:ext uri="{BB962C8B-B14F-4D97-AF65-F5344CB8AC3E}">
        <p14:creationId xmlns:p14="http://schemas.microsoft.com/office/powerpoint/2010/main" val="301419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 utforming">
  <a:themeElements>
    <a:clrScheme name="2_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5_Custom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5_Custom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6_Custom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6_Custom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F+G_PowerPoint_Master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F+G_PowerPoint_Master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F+G_PowerPoint_Master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F+G_PowerPoint_Master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7153</TotalTime>
  <Words>1951</Words>
  <Application>Microsoft Office PowerPoint</Application>
  <PresentationFormat>On-screen Show (4:3)</PresentationFormat>
  <Paragraphs>566</Paragraphs>
  <Slides>56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2_Standard utforming</vt:lpstr>
      <vt:lpstr>Dokument</vt:lpstr>
      <vt:lpstr>Regneark</vt:lpstr>
      <vt:lpstr>PowerPoint Presentation</vt:lpstr>
      <vt:lpstr> Innhold</vt:lpstr>
      <vt:lpstr>Hovedmål med utredningen</vt:lpstr>
      <vt:lpstr>Analyseforutsetninger</vt:lpstr>
      <vt:lpstr>Teknisk gjennomførbarhet</vt:lpstr>
      <vt:lpstr>PowerPoint Presentation</vt:lpstr>
      <vt:lpstr>PowerPoint Presentation</vt:lpstr>
      <vt:lpstr>PowerPoint Presentation</vt:lpstr>
      <vt:lpstr>Kristiansand – Brokelandsheia</vt:lpstr>
      <vt:lpstr>Kristiansand – Brokelandsheia</vt:lpstr>
      <vt:lpstr>Brokelandsheia – Drammen</vt:lpstr>
      <vt:lpstr>Brokelandsheia – Drammen</vt:lpstr>
      <vt:lpstr>Over Haukeli</vt:lpstr>
      <vt:lpstr>Hønefoss</vt:lpstr>
      <vt:lpstr>Bro ved Geilo</vt:lpstr>
      <vt:lpstr>Marked</vt:lpstr>
      <vt:lpstr>Oslo – Bergen via Numedal</vt:lpstr>
      <vt:lpstr>Oslo – Bergen via Hallingdal</vt:lpstr>
      <vt:lpstr>Oslo – Bergen/Stavanger</vt:lpstr>
      <vt:lpstr>Bergen – Stavanger via Stord</vt:lpstr>
      <vt:lpstr>Oslo – Trondheim via Østerdalen </vt:lpstr>
      <vt:lpstr>Oslo – Trondheim via Gudbrandsdalen</vt:lpstr>
      <vt:lpstr>Oslo – Stockholm</vt:lpstr>
      <vt:lpstr>Oslo – Stockholm via Ski</vt:lpstr>
      <vt:lpstr>Oslo – Göteborg via Fredrikstad </vt:lpstr>
      <vt:lpstr>Oslo – Göteborg via Sarpsborg  </vt:lpstr>
      <vt:lpstr>Oslo – Stavanger via Tønsberg</vt:lpstr>
      <vt:lpstr>Oslo – Stavanger</vt:lpstr>
      <vt:lpstr>Investeringskostnader</vt:lpstr>
      <vt:lpstr>Investeringskostnader – Eksempel Østerdalen</vt:lpstr>
      <vt:lpstr>Byggekostnader pr km</vt:lpstr>
      <vt:lpstr>Totale kostnader pr strekning</vt:lpstr>
      <vt:lpstr>Totale livsløpskostnader over 25 år</vt:lpstr>
      <vt:lpstr>Miljø</vt:lpstr>
      <vt:lpstr>Energiforbruk i COe over 60 år</vt:lpstr>
      <vt:lpstr>Eksempel – Høyhastighetsbane Oslo – Trondheim gjennom Østerdalen  </vt:lpstr>
      <vt:lpstr>Konsekvens av å bygge Høyhastighetsbaner i et  60 års perspektiv</vt:lpstr>
      <vt:lpstr>CO2e Driftsfase Utslipp pr år akkumulert for Oslo – Bergen + Oslo – Trheim + Oslo - Stavanger</vt:lpstr>
      <vt:lpstr>Antall år til klimanøytral</vt:lpstr>
      <vt:lpstr>PowerPoint Presentation</vt:lpstr>
      <vt:lpstr>Økonomi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Alternativ B – Oversikt oppgradering av dagens linjer – 20% reisetidsreduksjon, 2 timers frekvens – samme stoppmønster</vt:lpstr>
      <vt:lpstr>Konklusjoner</vt:lpstr>
      <vt:lpstr>Konklusjoner (1)</vt:lpstr>
      <vt:lpstr>Konklusjoner (2)</vt:lpstr>
      <vt:lpstr>Konklusjoner (3)</vt:lpstr>
      <vt:lpstr>Konklusjoner (4)</vt:lpstr>
      <vt:lpstr>Konklusjoner (5)</vt:lpstr>
      <vt:lpstr>Konklusjoner (6)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Cecilie</dc:creator>
  <cp:lastModifiedBy>Lars Egeland</cp:lastModifiedBy>
  <cp:revision>357</cp:revision>
  <cp:lastPrinted>2012-01-23T13:21:01Z</cp:lastPrinted>
  <dcterms:created xsi:type="dcterms:W3CDTF">2010-09-23T08:27:33Z</dcterms:created>
  <dcterms:modified xsi:type="dcterms:W3CDTF">2012-02-18T09:29:26Z</dcterms:modified>
</cp:coreProperties>
</file>