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5" r:id="rId2"/>
    <p:sldId id="295" r:id="rId3"/>
    <p:sldId id="296" r:id="rId4"/>
    <p:sldId id="325" r:id="rId5"/>
    <p:sldId id="298" r:id="rId6"/>
    <p:sldId id="324" r:id="rId7"/>
    <p:sldId id="297" r:id="rId8"/>
    <p:sldId id="327" r:id="rId9"/>
    <p:sldId id="301" r:id="rId10"/>
    <p:sldId id="292" r:id="rId11"/>
    <p:sldId id="313" r:id="rId12"/>
    <p:sldId id="299" r:id="rId13"/>
    <p:sldId id="266" r:id="rId14"/>
    <p:sldId id="319" r:id="rId15"/>
    <p:sldId id="321" r:id="rId16"/>
    <p:sldId id="320" r:id="rId17"/>
    <p:sldId id="322" r:id="rId18"/>
    <p:sldId id="281" r:id="rId19"/>
    <p:sldId id="315" r:id="rId20"/>
    <p:sldId id="329" r:id="rId21"/>
    <p:sldId id="271" r:id="rId22"/>
    <p:sldId id="318" r:id="rId23"/>
    <p:sldId id="328" r:id="rId24"/>
    <p:sldId id="331" r:id="rId25"/>
    <p:sldId id="330" r:id="rId26"/>
    <p:sldId id="309" r:id="rId27"/>
    <p:sldId id="316" r:id="rId28"/>
  </p:sldIdLst>
  <p:sldSz cx="9144000" cy="6858000" type="screen4x3"/>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ddels stil 2 - aks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706" autoAdjust="0"/>
  </p:normalViewPr>
  <p:slideViewPr>
    <p:cSldViewPr>
      <p:cViewPr>
        <p:scale>
          <a:sx n="77" d="100"/>
          <a:sy n="77" d="100"/>
        </p:scale>
        <p:origin x="-31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4CAFE6EE-779D-4A28-99C9-D6173AF395E1}" type="datetimeFigureOut">
              <a:rPr lang="nb-NO" smtClean="0"/>
              <a:pPr/>
              <a:t>18.02.2012</a:t>
            </a:fld>
            <a:endParaRPr lang="nb-NO"/>
          </a:p>
        </p:txBody>
      </p:sp>
      <p:sp>
        <p:nvSpPr>
          <p:cNvPr id="4" name="Plassholder for lysbilde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7D72888-1496-4B6F-9205-C3E0A02F1531}" type="slidenum">
              <a:rPr lang="nb-NO" smtClean="0"/>
              <a:pPr/>
              <a:t>‹#›</a:t>
            </a:fld>
            <a:endParaRPr lang="nb-NO"/>
          </a:p>
        </p:txBody>
      </p:sp>
    </p:spTree>
    <p:extLst>
      <p:ext uri="{BB962C8B-B14F-4D97-AF65-F5344CB8AC3E}">
        <p14:creationId xmlns:p14="http://schemas.microsoft.com/office/powerpoint/2010/main" val="129234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Presentasjon: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1</a:t>
            </a:fld>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Norsk jernbane har vært forsømt</a:t>
            </a:r>
            <a:r>
              <a:rPr lang="nb-NO" baseline="0" dirty="0" smtClean="0"/>
              <a:t> de siste 40 årene.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2</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Investeringene med</a:t>
            </a:r>
            <a:r>
              <a:rPr lang="nb-NO" baseline="0" dirty="0" smtClean="0"/>
              <a:t> borgerlig regjering var på vel 1,4 mrd NOK i 2005, målt i 2011-verdi. </a:t>
            </a:r>
          </a:p>
          <a:p>
            <a:r>
              <a:rPr lang="nb-NO" baseline="0" dirty="0" smtClean="0"/>
              <a:t>De nye linjene som bygges eller skal bygges for 250 km timen + er to strekninger mellom Oslo og Kristiansand; Holm – Nykirke og Larvik – Porsgrunn. </a:t>
            </a:r>
          </a:p>
          <a:p>
            <a:endParaRPr lang="nb-NO" baseline="0" dirty="0" smtClean="0"/>
          </a:p>
          <a:p>
            <a:endParaRPr lang="nb-NO" baseline="0" dirty="0" smtClean="0"/>
          </a:p>
          <a:p>
            <a:r>
              <a:rPr lang="nb-NO" baseline="0" dirty="0" smtClean="0"/>
              <a:t>Og det nye dobbeltsporet mellom Oslo S og Ski (24 km) som skal inngå i en </a:t>
            </a:r>
            <a:r>
              <a:rPr lang="nb-NO" baseline="0" dirty="0" err="1" smtClean="0"/>
              <a:t>høyhastigighetslinje</a:t>
            </a:r>
            <a:r>
              <a:rPr lang="nb-NO" baseline="0" dirty="0" smtClean="0"/>
              <a:t> mot </a:t>
            </a:r>
            <a:r>
              <a:rPr lang="nb-NO" baseline="0" dirty="0" err="1" smtClean="0"/>
              <a:t>Gøteborg</a:t>
            </a:r>
            <a:r>
              <a:rPr lang="nb-NO" baseline="0" dirty="0" smtClean="0"/>
              <a:t>.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3</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Til</a:t>
            </a:r>
            <a:r>
              <a:rPr lang="nb-NO" baseline="0" dirty="0" smtClean="0"/>
              <a:t> dette og neste bilde</a:t>
            </a:r>
          </a:p>
          <a:p>
            <a:r>
              <a:rPr lang="nb-NO" baseline="0" dirty="0" smtClean="0"/>
              <a:t>Enighet mellom alle partier unntatt Fremskrittspartiet om å utrede høyhastighetsbaner med sikte på bygging. </a:t>
            </a:r>
          </a:p>
          <a:p>
            <a:r>
              <a:rPr lang="nb-NO" baseline="0" dirty="0" smtClean="0"/>
              <a:t>Den enigheten er ny. En lang kamp. Startet i 1993. osv Hallgeirs korte fortelling om hvordan lyntog ble en viktig sak i Norge</a:t>
            </a:r>
            <a:endParaRPr lang="nb-NO" dirty="0" smtClean="0"/>
          </a:p>
          <a:p>
            <a:endParaRPr lang="nb-NO" dirty="0" smtClean="0"/>
          </a:p>
          <a:p>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5</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Utredningene</a:t>
            </a:r>
            <a:r>
              <a:rPr lang="nb-NO" baseline="0" dirty="0" smtClean="0"/>
              <a:t> skjer i tre faser: 1) kort kunnskapsfase 2) Generelle analyser av marked, standardiserte krav, konseptanalyser, miljø, norske byggeutfordringer 3) Strekningsvise utredninger og anbefalinger. Vi er nå i fase tre som skal avsluttes i februar 2012 . Internasjonale konsulentfirma som </a:t>
            </a:r>
            <a:r>
              <a:rPr lang="nb-NO" baseline="0" dirty="0" err="1" smtClean="0"/>
              <a:t>Atkins</a:t>
            </a:r>
            <a:r>
              <a:rPr lang="nb-NO" baseline="0" dirty="0" smtClean="0"/>
              <a:t>, </a:t>
            </a:r>
            <a:r>
              <a:rPr lang="nb-NO" baseline="0" dirty="0" err="1" smtClean="0"/>
              <a:t>Sweco</a:t>
            </a:r>
            <a:r>
              <a:rPr lang="nb-NO" baseline="0" dirty="0" smtClean="0"/>
              <a:t> og Rambøll har store oppdrag.   Utredningene skjer i en åpen prosess. Ledelsen av </a:t>
            </a:r>
            <a:r>
              <a:rPr lang="nb-NO" baseline="0" dirty="0" err="1" smtClean="0"/>
              <a:t>HH-utredningen</a:t>
            </a:r>
            <a:r>
              <a:rPr lang="nb-NO" baseline="0" dirty="0" smtClean="0"/>
              <a:t> utreder spesielt et høyhastighetskonsept med dobbeltspor, en del blandet trafikk, en del stasjoner underveis og varierte fartsstandarder tilpasset topografien.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8</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I Norge kaller vi</a:t>
            </a:r>
            <a:r>
              <a:rPr lang="nb-NO" baseline="0" dirty="0" smtClean="0"/>
              <a:t> høyhastighetstog for ”lyntog”, på svensk ”</a:t>
            </a:r>
            <a:r>
              <a:rPr lang="nb-NO" baseline="0" dirty="0" err="1" smtClean="0"/>
              <a:t>blixttåg</a:t>
            </a:r>
            <a:r>
              <a:rPr lang="nb-NO" baseline="0" dirty="0" smtClean="0"/>
              <a:t>”, en variant av japanske </a:t>
            </a:r>
            <a:r>
              <a:rPr lang="nb-NO" baseline="0" dirty="0" err="1" smtClean="0"/>
              <a:t>Shinkansen</a:t>
            </a:r>
            <a:r>
              <a:rPr lang="nb-NO" baseline="0" dirty="0" smtClean="0"/>
              <a:t> (</a:t>
            </a:r>
            <a:r>
              <a:rPr lang="nb-NO" baseline="0" dirty="0" err="1" smtClean="0"/>
              <a:t>kuletog</a:t>
            </a:r>
            <a:r>
              <a:rPr lang="nb-NO" baseline="0" dirty="0" smtClean="0"/>
              <a:t>/ </a:t>
            </a:r>
            <a:r>
              <a:rPr lang="nb-NO" baseline="0" dirty="0" err="1" smtClean="0"/>
              <a:t>bulettrain</a:t>
            </a:r>
            <a:r>
              <a:rPr lang="nb-NO" baseline="0" dirty="0" smtClean="0"/>
              <a:t>).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10</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Kommer tilbake til svarene på motforestillingene.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12</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Dette er svaret på motforestillingene. De</a:t>
            </a:r>
            <a:r>
              <a:rPr lang="nb-NO" baseline="0" dirty="0" smtClean="0"/>
              <a:t> største byene i ideell avstand fra hovedstaden. Stort marked både for endepunktstrafikk og </a:t>
            </a:r>
            <a:r>
              <a:rPr lang="nb-NO" baseline="0" dirty="0" err="1" smtClean="0"/>
              <a:t>underveistrafikk</a:t>
            </a:r>
            <a:r>
              <a:rPr lang="nb-NO" baseline="0" dirty="0" smtClean="0"/>
              <a:t>.</a:t>
            </a:r>
          </a:p>
          <a:p>
            <a:r>
              <a:rPr lang="nb-NO" baseline="0" dirty="0" smtClean="0"/>
              <a:t>Det er lang reisetid med både tog og bil mellom de største byene. Lyntog vil gi desto større tidsgevinster for folk og næringsliv. Norge er på topp i flytrafikk i Europa. Vi flyr tre ganger mer enn svenskene innenlands og ti ganger så ofte som tyskerne . </a:t>
            </a:r>
          </a:p>
          <a:p>
            <a:r>
              <a:rPr lang="nb-NO" baseline="0" dirty="0" smtClean="0"/>
              <a:t>Byggekostnader: Nye lyntoglinjer vil forkorte toglinjene med typisk 10 mil, og i tillegg frigjøre arealer.  Det er et mål å ikke få for høye tunnelandeler, men det koster mer å bygge i tettbygde områder enn å drive tunneler.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13</a:t>
            </a:fld>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err="1" smtClean="0"/>
              <a:t>Ignacio</a:t>
            </a:r>
            <a:r>
              <a:rPr lang="nb-NO" dirty="0" smtClean="0"/>
              <a:t> </a:t>
            </a:r>
            <a:r>
              <a:rPr lang="nb-NO" dirty="0" err="1" smtClean="0"/>
              <a:t>Barron</a:t>
            </a:r>
            <a:r>
              <a:rPr lang="nb-NO" dirty="0" smtClean="0"/>
              <a:t>, direktør for persontrafikk i den internasjonale jernbaneunionen (UIC) og medlem av ekspertpanelet i Norge:</a:t>
            </a:r>
          </a:p>
          <a:p>
            <a:r>
              <a:rPr lang="nb-NO" dirty="0" smtClean="0"/>
              <a:t>”Høyhastighetsbaner er et system som må tilpasses hvert enkelt land. Dere må definere om dere vil prioritere pris, service, hurtighet, hyppige avganger eller andre elementer, og dermed finne deres egen modell” Jernbanemagasinet 2010. </a:t>
            </a:r>
          </a:p>
          <a:p>
            <a:r>
              <a:rPr lang="nb-NO" dirty="0" smtClean="0"/>
              <a:t>Hensikten</a:t>
            </a:r>
            <a:r>
              <a:rPr lang="nb-NO" baseline="0" dirty="0" smtClean="0"/>
              <a:t> med å variere hastighetsstandard er å fange </a:t>
            </a:r>
            <a:r>
              <a:rPr lang="nb-NO" baseline="0" dirty="0" err="1" smtClean="0"/>
              <a:t>underveistrafikk</a:t>
            </a:r>
            <a:r>
              <a:rPr lang="nb-NO" baseline="0" dirty="0" smtClean="0"/>
              <a:t> og redusere byggekostnader og tunnelandel. </a:t>
            </a:r>
          </a:p>
          <a:p>
            <a:r>
              <a:rPr lang="nb-NO" baseline="0" dirty="0" err="1" smtClean="0"/>
              <a:t>Getingmidja</a:t>
            </a:r>
            <a:r>
              <a:rPr lang="nb-NO" baseline="0" dirty="0" smtClean="0"/>
              <a:t> (den smale midten på en veps) er det svenske ordet som brukes for flaskehals, særlig i Stockholm. </a:t>
            </a:r>
            <a:endParaRPr lang="nb-NO" baseline="0" smtClean="0"/>
          </a:p>
          <a:p>
            <a:r>
              <a:rPr lang="nb-NO" baseline="0" smtClean="0"/>
              <a:t>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19</a:t>
            </a:fld>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I Norge skjer en god del av godstransporten</a:t>
            </a:r>
            <a:r>
              <a:rPr lang="nb-NO" baseline="0" dirty="0" smtClean="0"/>
              <a:t> med skip som i Sverige og spesielt Sveits skjer på bane. Sveits er også et transittland særlig for varetransport. Men likevel imponerer Sveits. Sveits har også i sin konstitusjon nedfelt en prioritering av jernbanen!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22</a:t>
            </a:fld>
            <a:endParaRPr 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Obs. Foto</a:t>
            </a:r>
            <a:r>
              <a:rPr lang="nb-NO" baseline="0" dirty="0" smtClean="0"/>
              <a:t> 1 viser de svenske og norske forhandlerne i Karlstad i 1905. Bilde 2 er fritt etter Oscar Wergelands maleri av det første stortinget i 1814. </a:t>
            </a:r>
            <a:endParaRPr lang="nb-NO" dirty="0"/>
          </a:p>
        </p:txBody>
      </p:sp>
      <p:sp>
        <p:nvSpPr>
          <p:cNvPr id="4" name="Plassholder for lysbildenummer 3"/>
          <p:cNvSpPr>
            <a:spLocks noGrp="1"/>
          </p:cNvSpPr>
          <p:nvPr>
            <p:ph type="sldNum" sz="quarter" idx="10"/>
          </p:nvPr>
        </p:nvSpPr>
        <p:spPr/>
        <p:txBody>
          <a:bodyPr/>
          <a:lstStyle/>
          <a:p>
            <a:fld id="{F7D72888-1496-4B6F-9205-C3E0A02F1531}" type="slidenum">
              <a:rPr lang="nb-NO" smtClean="0"/>
              <a:pPr/>
              <a:t>26</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53B174C-9430-4C8E-ADC9-29A353BA04E2}"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412491-9808-4660-A7B0-C5DEE575358F}" type="datetimeFigureOut">
              <a:rPr lang="nb-NO" smtClean="0"/>
              <a:pPr/>
              <a:t>18.02.2012</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3B174C-9430-4C8E-ADC9-29A353BA04E2}"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nsb.no/forsi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www.jernbaneverket.no/no/Prosjekter/Hoyhastighetsutredningen/"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www.norskbane.no/" TargetMode="External"/><Relationship Id="rId2" Type="http://schemas.openxmlformats.org/officeDocument/2006/relationships/hyperlink" Target="http://www.coinconorth.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upload.wikimedia.org/wikipedia/commons/6/6c/Flamsbana.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naturvernforbundet.no/nyheter/ny-rapport-tog-opptil-ti-ganger-bedre-for-klimaet-article8714-796.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smtClean="0"/>
              <a:t>Lyntog for by og land</a:t>
            </a:r>
            <a:endParaRPr lang="nb-NO" dirty="0"/>
          </a:p>
        </p:txBody>
      </p:sp>
      <p:pic>
        <p:nvPicPr>
          <p:cNvPr id="4" name="Picture 21" descr="Lyntog og fjell"/>
          <p:cNvPicPr>
            <a:picLocks noGrp="1" noChangeAspect="1" noChangeArrowheads="1"/>
          </p:cNvPicPr>
          <p:nvPr>
            <p:ph idx="1"/>
          </p:nvPr>
        </p:nvPicPr>
        <p:blipFill>
          <a:blip r:embed="rId3" cstate="print"/>
          <a:srcRect/>
          <a:stretch>
            <a:fillRect/>
          </a:stretch>
        </p:blipFill>
        <p:spPr bwMode="auto">
          <a:xfrm>
            <a:off x="1475656" y="1340768"/>
            <a:ext cx="6023120" cy="4523803"/>
          </a:xfrm>
          <a:prstGeom prst="rect">
            <a:avLst/>
          </a:prstGeom>
          <a:noFill/>
          <a:ln w="9525">
            <a:noFill/>
            <a:miter lim="800000"/>
            <a:headEnd/>
            <a:tailEnd/>
          </a:ln>
        </p:spPr>
      </p:pic>
      <p:pic>
        <p:nvPicPr>
          <p:cNvPr id="5" name="Picture 7" descr="NSB logo">
            <a:hlinkClick r:id="rId4"/>
          </p:cNvPr>
          <p:cNvPicPr>
            <a:picLocks noChangeAspect="1" noChangeArrowheads="1"/>
          </p:cNvPicPr>
          <p:nvPr/>
        </p:nvPicPr>
        <p:blipFill>
          <a:blip r:embed="rId5" cstate="print"/>
          <a:srcRect/>
          <a:stretch>
            <a:fillRect/>
          </a:stretch>
        </p:blipFill>
        <p:spPr bwMode="auto">
          <a:xfrm rot="21021728">
            <a:off x="4804303" y="4109345"/>
            <a:ext cx="404813" cy="228600"/>
          </a:xfrm>
          <a:prstGeom prst="rect">
            <a:avLst/>
          </a:prstGeom>
          <a:noFill/>
          <a:ln w="9525">
            <a:noFill/>
            <a:miter lim="800000"/>
            <a:headEnd/>
            <a:tailEnd/>
          </a:ln>
        </p:spPr>
      </p:pic>
      <p:sp>
        <p:nvSpPr>
          <p:cNvPr id="6" name="TekstSylinder 5"/>
          <p:cNvSpPr txBox="1"/>
          <p:nvPr/>
        </p:nvSpPr>
        <p:spPr>
          <a:xfrm>
            <a:off x="1691680" y="6093296"/>
            <a:ext cx="5400600" cy="830997"/>
          </a:xfrm>
          <a:prstGeom prst="rect">
            <a:avLst/>
          </a:prstGeom>
          <a:noFill/>
        </p:spPr>
        <p:txBody>
          <a:bodyPr wrap="square" rtlCol="0">
            <a:spAutoFit/>
          </a:bodyPr>
          <a:lstStyle/>
          <a:p>
            <a:pPr algn="ctr"/>
            <a:r>
              <a:rPr lang="nb-NO" sz="1600" dirty="0" smtClean="0"/>
              <a:t>SVs jernbanekonferanse 18.02.12</a:t>
            </a:r>
          </a:p>
          <a:p>
            <a:pPr algn="ctr"/>
            <a:r>
              <a:rPr lang="nb-NO" sz="1600" dirty="0" smtClean="0"/>
              <a:t>Hallgeir H. Langeland, SVs transportpolitiske </a:t>
            </a:r>
            <a:r>
              <a:rPr lang="nb-NO" sz="1600" dirty="0" err="1" smtClean="0"/>
              <a:t>talsperson</a:t>
            </a:r>
            <a:r>
              <a:rPr lang="nb-NO" sz="1600" dirty="0" smtClean="0"/>
              <a:t> </a:t>
            </a:r>
          </a:p>
          <a:p>
            <a:pPr algn="ctr"/>
            <a:endParaRPr lang="nb-NO" sz="1600" dirty="0"/>
          </a:p>
        </p:txBody>
      </p:sp>
      <p:pic>
        <p:nvPicPr>
          <p:cNvPr id="8" name="Bilde 7" descr="http://sv.no/var/sv/storage/images/media/images/logo2/526880-1-nor-NO/Logo_large.png"/>
          <p:cNvPicPr/>
          <p:nvPr/>
        </p:nvPicPr>
        <p:blipFill>
          <a:blip r:embed="rId6" cstate="print"/>
          <a:srcRect/>
          <a:stretch>
            <a:fillRect/>
          </a:stretch>
        </p:blipFill>
        <p:spPr bwMode="auto">
          <a:xfrm>
            <a:off x="539552" y="6093296"/>
            <a:ext cx="720080" cy="764704"/>
          </a:xfrm>
          <a:prstGeom prst="rect">
            <a:avLst/>
          </a:prstGeom>
          <a:noFill/>
          <a:ln w="9525">
            <a:noFill/>
            <a:miter lim="800000"/>
            <a:headEnd/>
            <a:tailEnd/>
          </a:ln>
        </p:spPr>
      </p:pic>
      <p:pic>
        <p:nvPicPr>
          <p:cNvPr id="7" name="Bilde 6" descr="http://sv.no/var/sv/storage/images/media/images/logo2/526880-1-nor-NO/Logo_large.png"/>
          <p:cNvPicPr/>
          <p:nvPr/>
        </p:nvPicPr>
        <p:blipFill>
          <a:blip r:embed="rId6" cstate="print"/>
          <a:srcRect/>
          <a:stretch>
            <a:fillRect/>
          </a:stretch>
        </p:blipFill>
        <p:spPr bwMode="auto">
          <a:xfrm>
            <a:off x="7668344" y="6093296"/>
            <a:ext cx="720080" cy="7647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4900" b="1" dirty="0" smtClean="0"/>
              <a:t>Status norsk jernbane:</a:t>
            </a:r>
            <a:r>
              <a:rPr lang="nb-NO" dirty="0" smtClean="0"/>
              <a:t/>
            </a:r>
            <a:br>
              <a:rPr lang="nb-NO" dirty="0" smtClean="0"/>
            </a:br>
            <a:endParaRPr lang="nb-NO" dirty="0"/>
          </a:p>
        </p:txBody>
      </p:sp>
      <p:sp>
        <p:nvSpPr>
          <p:cNvPr id="5" name="Plassholder for innhold 4"/>
          <p:cNvSpPr>
            <a:spLocks noGrp="1"/>
          </p:cNvSpPr>
          <p:nvPr>
            <p:ph idx="1"/>
          </p:nvPr>
        </p:nvSpPr>
        <p:spPr>
          <a:xfrm>
            <a:off x="457200" y="1600200"/>
            <a:ext cx="5194920" cy="4525963"/>
          </a:xfrm>
        </p:spPr>
        <p:txBody>
          <a:bodyPr/>
          <a:lstStyle/>
          <a:p>
            <a:r>
              <a:rPr lang="nb-NO" dirty="0" smtClean="0"/>
              <a:t>95 pst enkeltspor, gamle og svingete linjer</a:t>
            </a:r>
          </a:p>
          <a:p>
            <a:r>
              <a:rPr lang="nb-NO" dirty="0" smtClean="0"/>
              <a:t>Bare 30 pst av linjene skiltet for 100 km/t eller mer</a:t>
            </a:r>
          </a:p>
          <a:p>
            <a:r>
              <a:rPr lang="nb-NO" dirty="0" smtClean="0"/>
              <a:t>Kapasiteten er sprengt</a:t>
            </a:r>
          </a:p>
          <a:p>
            <a:r>
              <a:rPr lang="nb-NO" dirty="0" smtClean="0"/>
              <a:t>Enorme investeringsbehov</a:t>
            </a:r>
          </a:p>
          <a:p>
            <a:endParaRPr lang="nb-NO" dirty="0" smtClean="0"/>
          </a:p>
          <a:p>
            <a:pPr>
              <a:buNone/>
            </a:pPr>
            <a:r>
              <a:rPr lang="nb-NO" b="1" dirty="0" smtClean="0"/>
              <a:t>Tid for å tenke i nye baner!</a:t>
            </a:r>
          </a:p>
        </p:txBody>
      </p:sp>
      <p:pic>
        <p:nvPicPr>
          <p:cNvPr id="6" name="Plassholder for innhold 3" descr="http://www.jernbaneverket.no/PageFiles/336/Strekningskart_neg_red_des2010.jpg?epslanguage=no"/>
          <p:cNvPicPr>
            <a:picLocks/>
          </p:cNvPicPr>
          <p:nvPr/>
        </p:nvPicPr>
        <p:blipFill>
          <a:blip r:embed="rId3" cstate="print"/>
          <a:srcRect/>
          <a:stretch>
            <a:fillRect/>
          </a:stretch>
        </p:blipFill>
        <p:spPr bwMode="auto">
          <a:xfrm>
            <a:off x="5652120" y="1124744"/>
            <a:ext cx="3312368" cy="4869160"/>
          </a:xfrm>
          <a:prstGeom prst="rect">
            <a:avLst/>
          </a:prstGeom>
          <a:noFill/>
          <a:ln w="9525">
            <a:noFill/>
            <a:miter lim="800000"/>
            <a:headEnd/>
            <a:tailEnd/>
          </a:ln>
        </p:spPr>
      </p:pic>
      <p:sp>
        <p:nvSpPr>
          <p:cNvPr id="7" name="Tittel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nb-NO"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Rødgrønn regjering og jernbane:</a:t>
            </a:r>
            <a:endParaRPr lang="nb-NO" b="1" dirty="0"/>
          </a:p>
        </p:txBody>
      </p:sp>
      <p:sp>
        <p:nvSpPr>
          <p:cNvPr id="3" name="Plassholder for innhold 2"/>
          <p:cNvSpPr>
            <a:spLocks noGrp="1"/>
          </p:cNvSpPr>
          <p:nvPr>
            <p:ph idx="1"/>
          </p:nvPr>
        </p:nvSpPr>
        <p:spPr>
          <a:xfrm>
            <a:off x="251520" y="1484784"/>
            <a:ext cx="8712968" cy="4525963"/>
          </a:xfrm>
        </p:spPr>
        <p:txBody>
          <a:bodyPr>
            <a:normAutofit/>
          </a:bodyPr>
          <a:lstStyle/>
          <a:p>
            <a:r>
              <a:rPr lang="nb-NO" dirty="0" smtClean="0"/>
              <a:t>Mer enn doblet bevilgningene til infrastrukturen, fra 5 til 10 mrd kroner i 2012</a:t>
            </a:r>
          </a:p>
          <a:p>
            <a:r>
              <a:rPr lang="nb-NO" dirty="0" smtClean="0"/>
              <a:t>Mer enn tredoblet investeringene, fra 1,35 til 4,9 mrd kroner i 2012 –  (og vi kjemper for mer)</a:t>
            </a:r>
          </a:p>
          <a:p>
            <a:r>
              <a:rPr lang="nb-NO" dirty="0" smtClean="0"/>
              <a:t>Et stort løft til vedlikehold og fornyelse, særlig på Østlandsområdet </a:t>
            </a:r>
          </a:p>
          <a:p>
            <a:r>
              <a:rPr lang="nb-NO" dirty="0" smtClean="0"/>
              <a:t>Ruteplan 2012 ikke helt i rute. NSB setter 50 nye tog i drift.  Gradvis tilbudsforbedring. </a:t>
            </a:r>
          </a:p>
          <a:p>
            <a:pPr>
              <a:buNone/>
            </a:pPr>
            <a:endParaRPr lang="nb-NO"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smtClean="0"/>
              <a:t>Vestfoldbanen høyt prioritert  </a:t>
            </a:r>
            <a:endParaRPr lang="nb-NO" b="1" dirty="0"/>
          </a:p>
        </p:txBody>
      </p:sp>
      <p:sp>
        <p:nvSpPr>
          <p:cNvPr id="3" name="Plassholder for innhold 2"/>
          <p:cNvSpPr>
            <a:spLocks noGrp="1"/>
          </p:cNvSpPr>
          <p:nvPr>
            <p:ph idx="1"/>
          </p:nvPr>
        </p:nvSpPr>
        <p:spPr>
          <a:xfrm>
            <a:off x="323528" y="1600200"/>
            <a:ext cx="8363272" cy="4525963"/>
          </a:xfrm>
        </p:spPr>
        <p:txBody>
          <a:bodyPr/>
          <a:lstStyle/>
          <a:p>
            <a:pPr>
              <a:buNone/>
            </a:pPr>
            <a:endParaRPr lang="nb-NO" dirty="0" smtClean="0"/>
          </a:p>
          <a:p>
            <a:endParaRPr lang="nb-NO" dirty="0" smtClean="0"/>
          </a:p>
          <a:p>
            <a:endParaRPr lang="nb-NO" dirty="0"/>
          </a:p>
        </p:txBody>
      </p:sp>
      <p:pic>
        <p:nvPicPr>
          <p:cNvPr id="6" name="Picture 2"/>
          <p:cNvPicPr>
            <a:picLocks noChangeAspect="1" noChangeArrowheads="1"/>
          </p:cNvPicPr>
          <p:nvPr/>
        </p:nvPicPr>
        <p:blipFill>
          <a:blip r:embed="rId2" cstate="print"/>
          <a:srcRect/>
          <a:stretch>
            <a:fillRect/>
          </a:stretch>
        </p:blipFill>
        <p:spPr bwMode="auto">
          <a:xfrm>
            <a:off x="0" y="4857750"/>
            <a:ext cx="9144000" cy="2000250"/>
          </a:xfrm>
          <a:prstGeom prst="rect">
            <a:avLst/>
          </a:prstGeom>
          <a:noFill/>
          <a:ln w="9525">
            <a:noFill/>
            <a:miter lim="800000"/>
            <a:headEnd/>
            <a:tailEnd/>
          </a:ln>
        </p:spPr>
      </p:pic>
      <p:sp>
        <p:nvSpPr>
          <p:cNvPr id="7" name="Plassholder for innhold 2"/>
          <p:cNvSpPr txBox="1">
            <a:spLocks/>
          </p:cNvSpPr>
          <p:nvPr/>
        </p:nvSpPr>
        <p:spPr>
          <a:xfrm>
            <a:off x="251520" y="1600200"/>
            <a:ext cx="8712968" cy="4525963"/>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tabLst/>
              <a:defRPr/>
            </a:pPr>
            <a:r>
              <a:rPr lang="nb-NO" sz="3200" dirty="0" smtClean="0"/>
              <a:t>13- 14 mrd. kroner til  44 km dobbeltspor:</a:t>
            </a:r>
            <a:endParaRPr kumimoji="0" lang="nb-NO"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nb-NO" sz="3200" b="0" i="0" u="none" strike="noStrike" kern="1200" cap="none" spc="0" normalizeH="0" baseline="0" noProof="0" dirty="0" smtClean="0">
                <a:ln>
                  <a:noFill/>
                </a:ln>
                <a:solidFill>
                  <a:schemeClr val="tx1"/>
                </a:solidFill>
                <a:effectLst/>
                <a:uLnTx/>
                <a:uFillTx/>
                <a:latin typeface="+mn-lt"/>
                <a:ea typeface="+mn-ea"/>
                <a:cs typeface="+mn-cs"/>
              </a:rPr>
              <a:t>Barkåker – Tønsberg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nb-NO" sz="3200" dirty="0" smtClean="0"/>
              <a:t>Holm - Nykirke</a:t>
            </a:r>
            <a:r>
              <a:rPr kumimoji="0" lang="nb-NO" sz="3200" b="0" i="0" u="none" strike="noStrike" kern="1200" cap="none" spc="0" normalizeH="0" noProof="0" dirty="0" smtClean="0">
                <a:ln>
                  <a:noFill/>
                </a:ln>
                <a:solidFill>
                  <a:schemeClr val="tx1"/>
                </a:solidFill>
                <a:effectLst/>
                <a:uLnTx/>
                <a:uFillTx/>
                <a:latin typeface="+mn-lt"/>
                <a:ea typeface="+mn-ea"/>
                <a:cs typeface="+mn-cs"/>
              </a:rPr>
              <a:t> (250 km/t)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nb-NO" sz="3200" baseline="0" dirty="0" smtClean="0"/>
              <a:t>Larvik</a:t>
            </a:r>
            <a:r>
              <a:rPr lang="nb-NO" sz="3200" dirty="0" smtClean="0"/>
              <a:t> – Porsgrunn (250 km/t)</a:t>
            </a:r>
          </a:p>
          <a:p>
            <a:pPr marL="342900" marR="0" lvl="0" indent="-342900" defTabSz="914400" rtl="0" eaLnBrk="1" fontAlgn="auto" latinLnBrk="0" hangingPunct="1">
              <a:lnSpc>
                <a:spcPct val="100000"/>
              </a:lnSpc>
              <a:spcBef>
                <a:spcPct val="20000"/>
              </a:spcBef>
              <a:spcAft>
                <a:spcPts val="0"/>
              </a:spcAft>
              <a:buClrTx/>
              <a:buSzTx/>
              <a:tabLst/>
              <a:defRPr/>
            </a:pPr>
            <a:endParaRPr lang="nb-NO" sz="32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nb-NO" sz="32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b-NO"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                  </a:t>
            </a:r>
            <a:r>
              <a:rPr lang="nb-NO" b="1" dirty="0" smtClean="0"/>
              <a:t>Regjeringsplattformen:</a:t>
            </a:r>
            <a:endParaRPr lang="nb-NO" b="1" dirty="0"/>
          </a:p>
        </p:txBody>
      </p:sp>
      <p:sp>
        <p:nvSpPr>
          <p:cNvPr id="3" name="Plassholder for innhold 2"/>
          <p:cNvSpPr>
            <a:spLocks noGrp="1"/>
          </p:cNvSpPr>
          <p:nvPr>
            <p:ph idx="1"/>
          </p:nvPr>
        </p:nvSpPr>
        <p:spPr>
          <a:xfrm>
            <a:off x="251520" y="1600200"/>
            <a:ext cx="8712968" cy="4525963"/>
          </a:xfrm>
        </p:spPr>
        <p:txBody>
          <a:bodyPr>
            <a:normAutofit/>
          </a:bodyPr>
          <a:lstStyle/>
          <a:p>
            <a:pPr algn="ctr">
              <a:buNone/>
            </a:pPr>
            <a:r>
              <a:rPr lang="nb-NO" sz="3600" i="1" dirty="0" smtClean="0"/>
              <a:t>” Regjeringen vil legge fram et beslutningsgrunnlag om høyhastighetsbane </a:t>
            </a:r>
          </a:p>
          <a:p>
            <a:pPr algn="ctr">
              <a:buNone/>
            </a:pPr>
            <a:r>
              <a:rPr lang="nb-NO" sz="3600" i="1" dirty="0" smtClean="0"/>
              <a:t>som har </a:t>
            </a:r>
            <a:r>
              <a:rPr lang="nb-NO" sz="3600" i="1" u="sng" dirty="0" smtClean="0"/>
              <a:t>bygging som mål</a:t>
            </a:r>
            <a:r>
              <a:rPr lang="nb-NO" sz="3600" i="1" dirty="0" smtClean="0"/>
              <a:t>.”</a:t>
            </a:r>
          </a:p>
          <a:p>
            <a:pPr>
              <a:buNone/>
            </a:pPr>
            <a:endParaRPr lang="nb-NO" sz="3600" dirty="0" smtClean="0"/>
          </a:p>
          <a:p>
            <a:pPr>
              <a:buNone/>
            </a:pPr>
            <a:r>
              <a:rPr lang="nb-NO" dirty="0" smtClean="0"/>
              <a:t>Regjeringen skal beslutte </a:t>
            </a:r>
            <a:r>
              <a:rPr lang="nb-NO" smtClean="0"/>
              <a:t>neste vår i Nasjonal </a:t>
            </a:r>
          </a:p>
          <a:p>
            <a:pPr>
              <a:buNone/>
            </a:pPr>
            <a:r>
              <a:rPr lang="nb-NO" dirty="0" smtClean="0"/>
              <a:t>transportplan 2014 – 2023</a:t>
            </a:r>
          </a:p>
          <a:p>
            <a:pPr>
              <a:buNone/>
            </a:pPr>
            <a:endParaRPr lang="nb-NO" dirty="0"/>
          </a:p>
        </p:txBody>
      </p:sp>
      <p:pic>
        <p:nvPicPr>
          <p:cNvPr id="4" name="Bilde 3" descr="C:\Users\bruker\Desktop\lyntog\ap_logo_cmyk_txt.gif"/>
          <p:cNvPicPr/>
          <p:nvPr/>
        </p:nvPicPr>
        <p:blipFill>
          <a:blip r:embed="rId3" cstate="print"/>
          <a:srcRect/>
          <a:stretch>
            <a:fillRect/>
          </a:stretch>
        </p:blipFill>
        <p:spPr bwMode="auto">
          <a:xfrm>
            <a:off x="827584" y="692696"/>
            <a:ext cx="576064" cy="504056"/>
          </a:xfrm>
          <a:prstGeom prst="rect">
            <a:avLst/>
          </a:prstGeom>
          <a:noFill/>
          <a:ln w="9525">
            <a:noFill/>
            <a:miter lim="800000"/>
            <a:headEnd/>
            <a:tailEnd/>
          </a:ln>
        </p:spPr>
      </p:pic>
      <p:pic>
        <p:nvPicPr>
          <p:cNvPr id="5" name="Bilde 4" descr="http://www.senterpartiet.no/getfile.php/Bildegalleri/Fylkesfiler/02-Akershus/Aurskog-H%C3%B8land/sp-logo.jpg"/>
          <p:cNvPicPr/>
          <p:nvPr/>
        </p:nvPicPr>
        <p:blipFill>
          <a:blip r:embed="rId4" cstate="print"/>
          <a:srcRect/>
          <a:stretch>
            <a:fillRect/>
          </a:stretch>
        </p:blipFill>
        <p:spPr bwMode="auto">
          <a:xfrm>
            <a:off x="1547664" y="692696"/>
            <a:ext cx="720080" cy="504056"/>
          </a:xfrm>
          <a:prstGeom prst="rect">
            <a:avLst/>
          </a:prstGeom>
          <a:noFill/>
          <a:ln w="9525">
            <a:noFill/>
            <a:miter lim="800000"/>
            <a:headEnd/>
            <a:tailEnd/>
          </a:ln>
        </p:spPr>
      </p:pic>
      <p:pic>
        <p:nvPicPr>
          <p:cNvPr id="6" name="Bilde 5" descr="http://sv.no/var/sv/storage/images/media/images/logo2/526880-1-nor-NO/Logo_large.png"/>
          <p:cNvPicPr/>
          <p:nvPr/>
        </p:nvPicPr>
        <p:blipFill>
          <a:blip r:embed="rId5" cstate="print"/>
          <a:srcRect/>
          <a:stretch>
            <a:fillRect/>
          </a:stretch>
        </p:blipFill>
        <p:spPr bwMode="auto">
          <a:xfrm>
            <a:off x="2339752" y="620688"/>
            <a:ext cx="720080" cy="6480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Vi bygger lyntog</a:t>
            </a:r>
            <a:endParaRPr lang="nb-NO" b="1" dirty="0"/>
          </a:p>
        </p:txBody>
      </p:sp>
      <p:sp>
        <p:nvSpPr>
          <p:cNvPr id="3" name="Plassholder for innhold 2"/>
          <p:cNvSpPr>
            <a:spLocks noGrp="1"/>
          </p:cNvSpPr>
          <p:nvPr>
            <p:ph idx="1"/>
          </p:nvPr>
        </p:nvSpPr>
        <p:spPr/>
        <p:txBody>
          <a:bodyPr/>
          <a:lstStyle/>
          <a:p>
            <a:pPr>
              <a:buNone/>
            </a:pPr>
            <a:r>
              <a:rPr lang="nb-NO" dirty="0" smtClean="0"/>
              <a:t>Alle nye linjer som kan inngå i en framtidig</a:t>
            </a:r>
          </a:p>
          <a:p>
            <a:pPr>
              <a:buNone/>
            </a:pPr>
            <a:r>
              <a:rPr lang="nb-NO" dirty="0" smtClean="0"/>
              <a:t>lyntogstrekning skal bygges for 250 km/ t +</a:t>
            </a:r>
          </a:p>
          <a:p>
            <a:r>
              <a:rPr lang="nb-NO" dirty="0" smtClean="0"/>
              <a:t>Larvik – Porsgrunn</a:t>
            </a:r>
          </a:p>
          <a:p>
            <a:r>
              <a:rPr lang="nb-NO" dirty="0" smtClean="0"/>
              <a:t>Holm – Nykirke </a:t>
            </a:r>
          </a:p>
          <a:p>
            <a:r>
              <a:rPr lang="nb-NO" dirty="0" smtClean="0"/>
              <a:t>Oslo - Ski</a:t>
            </a:r>
            <a:endParaRPr lang="nb-NO" dirty="0"/>
          </a:p>
        </p:txBody>
      </p:sp>
      <p:pic>
        <p:nvPicPr>
          <p:cNvPr id="6" name="Bilde 5" descr="2011-0~1.JPG"/>
          <p:cNvPicPr>
            <a:picLocks noChangeAspect="1"/>
          </p:cNvPicPr>
          <p:nvPr/>
        </p:nvPicPr>
        <p:blipFill>
          <a:blip r:embed="rId2"/>
          <a:stretch>
            <a:fillRect/>
          </a:stretch>
        </p:blipFill>
        <p:spPr>
          <a:xfrm>
            <a:off x="3563888" y="3429000"/>
            <a:ext cx="5341402" cy="309634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pic>
        <p:nvPicPr>
          <p:cNvPr id="4" name="Bilde 2" descr="image002"/>
          <p:cNvPicPr>
            <a:picLocks noGrp="1" noChangeAspect="1" noChangeArrowheads="1"/>
          </p:cNvPicPr>
          <p:nvPr>
            <p:ph idx="1"/>
          </p:nvPr>
        </p:nvPicPr>
        <p:blipFill>
          <a:blip r:embed="rId2" cstate="print"/>
          <a:srcRect/>
          <a:stretch>
            <a:fillRect/>
          </a:stretch>
        </p:blipFill>
        <p:spPr bwMode="auto">
          <a:xfrm>
            <a:off x="1691680" y="0"/>
            <a:ext cx="5112568" cy="68643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il PPT"/>
          <p:cNvPicPr>
            <a:picLocks noChangeAspect="1" noChangeArrowheads="1"/>
          </p:cNvPicPr>
          <p:nvPr/>
        </p:nvPicPr>
        <p:blipFill>
          <a:blip r:embed="rId3" cstate="print"/>
          <a:srcRect/>
          <a:stretch>
            <a:fillRect/>
          </a:stretch>
        </p:blipFill>
        <p:spPr bwMode="auto">
          <a:xfrm>
            <a:off x="0" y="-26988"/>
            <a:ext cx="9144000" cy="6859588"/>
          </a:xfrm>
          <a:prstGeom prst="rect">
            <a:avLst/>
          </a:prstGeom>
          <a:noFill/>
        </p:spPr>
      </p:pic>
      <p:pic>
        <p:nvPicPr>
          <p:cNvPr id="2053" name="Picture 5" descr="JBVsideFarge"/>
          <p:cNvPicPr>
            <a:picLocks noChangeAspect="1" noChangeArrowheads="1"/>
          </p:cNvPicPr>
          <p:nvPr/>
        </p:nvPicPr>
        <p:blipFill>
          <a:blip r:embed="rId4" cstate="print"/>
          <a:srcRect/>
          <a:stretch>
            <a:fillRect/>
          </a:stretch>
        </p:blipFill>
        <p:spPr bwMode="auto">
          <a:xfrm>
            <a:off x="7380288" y="6330950"/>
            <a:ext cx="1597025" cy="374650"/>
          </a:xfrm>
          <a:prstGeom prst="rect">
            <a:avLst/>
          </a:prstGeom>
          <a:noFill/>
        </p:spPr>
      </p:pic>
      <p:sp>
        <p:nvSpPr>
          <p:cNvPr id="2055" name="Text Box 7"/>
          <p:cNvSpPr txBox="1">
            <a:spLocks noChangeArrowheads="1"/>
          </p:cNvSpPr>
          <p:nvPr/>
        </p:nvSpPr>
        <p:spPr bwMode="auto">
          <a:xfrm>
            <a:off x="1331640" y="548680"/>
            <a:ext cx="6769100" cy="1066800"/>
          </a:xfrm>
          <a:prstGeom prst="rect">
            <a:avLst/>
          </a:prstGeom>
          <a:noFill/>
          <a:ln w="9525">
            <a:noFill/>
            <a:miter lim="800000"/>
            <a:headEnd/>
            <a:tailEnd/>
          </a:ln>
          <a:effectLst/>
        </p:spPr>
        <p:txBody>
          <a:bodyPr>
            <a:spAutoFit/>
          </a:bodyPr>
          <a:lstStyle/>
          <a:p>
            <a:pPr algn="ctr"/>
            <a:r>
              <a:rPr lang="nb-NO" sz="3200" dirty="0"/>
              <a:t>Høyhastighetsutredningen</a:t>
            </a:r>
          </a:p>
          <a:p>
            <a:pPr algn="ctr"/>
            <a:r>
              <a:rPr lang="nb-NO" sz="3200" dirty="0"/>
              <a:t>2010 – 2012</a:t>
            </a:r>
          </a:p>
        </p:txBody>
      </p:sp>
      <p:sp>
        <p:nvSpPr>
          <p:cNvPr id="6" name="TekstSylinder 5"/>
          <p:cNvSpPr txBox="1"/>
          <p:nvPr/>
        </p:nvSpPr>
        <p:spPr>
          <a:xfrm>
            <a:off x="755576" y="4797152"/>
            <a:ext cx="7957392" cy="1200329"/>
          </a:xfrm>
          <a:prstGeom prst="rect">
            <a:avLst/>
          </a:prstGeom>
          <a:noFill/>
          <a:ln>
            <a:solidFill>
              <a:schemeClr val="bg1"/>
            </a:solidFill>
          </a:ln>
        </p:spPr>
        <p:txBody>
          <a:bodyPr wrap="square" rtlCol="0">
            <a:spAutoFit/>
          </a:bodyPr>
          <a:lstStyle/>
          <a:p>
            <a:pPr>
              <a:buFont typeface="Arial" pitchFamily="34" charset="0"/>
              <a:buChar char="•"/>
            </a:pPr>
            <a:endParaRPr lang="nb-NO" dirty="0" smtClean="0"/>
          </a:p>
          <a:p>
            <a:r>
              <a:rPr lang="nb-NO" dirty="0" smtClean="0">
                <a:hlinkClick r:id="rId5"/>
              </a:rPr>
              <a:t>http://www.jernbaneverket.no/no/Prosjekter/Hoyhastighetsutredningen/</a:t>
            </a:r>
            <a:endParaRPr lang="nb-NO" dirty="0" smtClean="0"/>
          </a:p>
          <a:p>
            <a:endParaRPr lang="nb-NO" dirty="0" smtClean="0"/>
          </a:p>
          <a:p>
            <a:endParaRPr lang="nb-N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Andre utredninger</a:t>
            </a:r>
            <a:endParaRPr lang="nb-NO" b="1" dirty="0"/>
          </a:p>
        </p:txBody>
      </p:sp>
      <p:sp>
        <p:nvSpPr>
          <p:cNvPr id="3" name="Plassholder for innhold 2"/>
          <p:cNvSpPr>
            <a:spLocks noGrp="1"/>
          </p:cNvSpPr>
          <p:nvPr>
            <p:ph idx="1"/>
          </p:nvPr>
        </p:nvSpPr>
        <p:spPr/>
        <p:txBody>
          <a:bodyPr>
            <a:normAutofit fontScale="92500" lnSpcReduction="20000"/>
          </a:bodyPr>
          <a:lstStyle/>
          <a:p>
            <a:r>
              <a:rPr lang="nb-NO" b="1" dirty="0" smtClean="0"/>
              <a:t>Høyhastighetsringen  </a:t>
            </a:r>
          </a:p>
          <a:p>
            <a:pPr>
              <a:buNone/>
            </a:pPr>
            <a:r>
              <a:rPr lang="nb-NO" dirty="0" smtClean="0"/>
              <a:t>	</a:t>
            </a:r>
            <a:r>
              <a:rPr lang="nb-NO" dirty="0" err="1" smtClean="0"/>
              <a:t>HH-ring</a:t>
            </a:r>
            <a:r>
              <a:rPr lang="nb-NO" dirty="0" smtClean="0"/>
              <a:t> Oslo – Bergen – Stavanger – Kristiansand – Oslo. </a:t>
            </a:r>
          </a:p>
          <a:p>
            <a:r>
              <a:rPr lang="nb-NO" b="1" dirty="0" smtClean="0"/>
              <a:t>COINCO North </a:t>
            </a:r>
          </a:p>
          <a:p>
            <a:pPr>
              <a:buNone/>
            </a:pPr>
            <a:r>
              <a:rPr lang="nb-NO" dirty="0" smtClean="0"/>
              <a:t>	lyntoglinje Oslo – </a:t>
            </a:r>
            <a:r>
              <a:rPr lang="nb-NO" dirty="0" err="1" smtClean="0"/>
              <a:t>Gøteborg</a:t>
            </a:r>
            <a:r>
              <a:rPr lang="nb-NO" dirty="0" smtClean="0"/>
              <a:t> - København – kontinentet. </a:t>
            </a:r>
            <a:r>
              <a:rPr lang="nb-NO" sz="2200" dirty="0" smtClean="0">
                <a:hlinkClick r:id="rId2"/>
              </a:rPr>
              <a:t>http://www.coinconorth.com</a:t>
            </a:r>
            <a:endParaRPr lang="nb-NO" sz="2200" dirty="0" smtClean="0"/>
          </a:p>
          <a:p>
            <a:r>
              <a:rPr lang="nb-NO" b="1" dirty="0" smtClean="0"/>
              <a:t>Norsk Bane/ Deutsche Bahn: </a:t>
            </a:r>
          </a:p>
          <a:p>
            <a:pPr>
              <a:buNone/>
            </a:pPr>
            <a:r>
              <a:rPr lang="nb-NO" dirty="0" smtClean="0"/>
              <a:t>	Detaljert planlegging av </a:t>
            </a:r>
            <a:r>
              <a:rPr lang="nb-NO" dirty="0" err="1" smtClean="0"/>
              <a:t>HH-nett</a:t>
            </a:r>
            <a:r>
              <a:rPr lang="nb-NO" dirty="0" smtClean="0"/>
              <a:t> i Sør- Norge  for blandet trafikk (</a:t>
            </a:r>
            <a:r>
              <a:rPr lang="nb-NO" dirty="0" err="1" smtClean="0"/>
              <a:t>HH-tog</a:t>
            </a:r>
            <a:r>
              <a:rPr lang="nb-NO" dirty="0" smtClean="0"/>
              <a:t>, </a:t>
            </a:r>
            <a:r>
              <a:rPr lang="nb-NO" dirty="0" err="1" smtClean="0"/>
              <a:t>regiontog</a:t>
            </a:r>
            <a:r>
              <a:rPr lang="nb-NO" dirty="0" smtClean="0"/>
              <a:t>, godstog)</a:t>
            </a:r>
          </a:p>
          <a:p>
            <a:pPr>
              <a:buNone/>
            </a:pPr>
            <a:r>
              <a:rPr lang="nb-NO" dirty="0" smtClean="0"/>
              <a:t>	</a:t>
            </a:r>
            <a:r>
              <a:rPr lang="nb-NO" sz="2200" dirty="0" smtClean="0">
                <a:hlinkClick r:id="rId3"/>
              </a:rPr>
              <a:t>http://www.norskbane.no/</a:t>
            </a:r>
            <a:endParaRPr lang="nb-NO" sz="2200" dirty="0" smtClean="0"/>
          </a:p>
          <a:p>
            <a:pPr>
              <a:buNone/>
            </a:pPr>
            <a:endParaRPr lang="nb-NO"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Hvorfor lyntog i Norge?</a:t>
            </a:r>
            <a:endParaRPr lang="nb-NO" b="1" dirty="0"/>
          </a:p>
        </p:txBody>
      </p:sp>
      <p:sp>
        <p:nvSpPr>
          <p:cNvPr id="3" name="Plassholder for innhold 2"/>
          <p:cNvSpPr>
            <a:spLocks noGrp="1"/>
          </p:cNvSpPr>
          <p:nvPr>
            <p:ph idx="1"/>
          </p:nvPr>
        </p:nvSpPr>
        <p:spPr/>
        <p:txBody>
          <a:bodyPr/>
          <a:lstStyle/>
          <a:p>
            <a:pPr marL="514350" indent="-514350">
              <a:buFont typeface="+mj-lt"/>
              <a:buAutoNum type="arabicPeriod"/>
            </a:pPr>
            <a:r>
              <a:rPr lang="nb-NO" dirty="0" smtClean="0"/>
              <a:t>Et nytt  transportsystem for det 21. århundre – på skinner </a:t>
            </a:r>
          </a:p>
          <a:p>
            <a:pPr marL="514350" indent="-514350">
              <a:buFont typeface="+mj-lt"/>
              <a:buAutoNum type="arabicPeriod"/>
            </a:pPr>
            <a:r>
              <a:rPr lang="nb-NO" dirty="0" smtClean="0"/>
              <a:t>Binde landet sammen. Gjøre Norge mindre og regionene større – spre jobber, bosetting og makt</a:t>
            </a:r>
          </a:p>
          <a:p>
            <a:pPr marL="514350" indent="-514350">
              <a:buFont typeface="+mj-lt"/>
              <a:buAutoNum type="arabicPeriod"/>
            </a:pPr>
            <a:r>
              <a:rPr lang="nb-NO" dirty="0" smtClean="0"/>
              <a:t>Grønn visjon: Redusere klima- og miljøutslipp og trafikkulykker samtidig som folk kan bevege seg effektivt og komfortabelt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Nordmenn flyr mest i Europa</a:t>
            </a:r>
            <a:endParaRPr lang="nb-NO" b="1" dirty="0"/>
          </a:p>
        </p:txBody>
      </p:sp>
      <p:sp>
        <p:nvSpPr>
          <p:cNvPr id="3" name="Plassholder for innhold 2"/>
          <p:cNvSpPr>
            <a:spLocks noGrp="1"/>
          </p:cNvSpPr>
          <p:nvPr>
            <p:ph idx="1"/>
          </p:nvPr>
        </p:nvSpPr>
        <p:spPr/>
        <p:txBody>
          <a:bodyPr>
            <a:normAutofit/>
          </a:bodyPr>
          <a:lstStyle/>
          <a:p>
            <a:endParaRPr lang="nb-NO" dirty="0" smtClean="0"/>
          </a:p>
          <a:p>
            <a:r>
              <a:rPr lang="nb-NO" dirty="0" smtClean="0"/>
              <a:t>Samlet er Oslo – Bergen/ Haugesund/ Stavanger den mest trafikkerte ”flyrute” i  Europa med ca 3,5 millioner  passasjerer pr år</a:t>
            </a:r>
          </a:p>
          <a:p>
            <a:r>
              <a:rPr lang="nb-NO" dirty="0" smtClean="0"/>
              <a:t>Oslo–Trondheim på 10. plass (1,7 mill)</a:t>
            </a:r>
          </a:p>
          <a:p>
            <a:r>
              <a:rPr lang="nb-NO" dirty="0" smtClean="0"/>
              <a:t>Oslo – København på 21. plass (1,4 mill)</a:t>
            </a:r>
          </a:p>
          <a:p>
            <a:r>
              <a:rPr lang="nb-NO" dirty="0" smtClean="0"/>
              <a:t>Oslo – Stockholm på 24. plass (1,1 mill)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l"/>
            <a:r>
              <a:rPr lang="nb-NO" b="1" dirty="0" smtClean="0"/>
              <a:t>	Motforestillingene</a:t>
            </a:r>
            <a:endParaRPr lang="nb-NO" b="1" dirty="0"/>
          </a:p>
        </p:txBody>
      </p:sp>
      <p:sp>
        <p:nvSpPr>
          <p:cNvPr id="3" name="Plassholder for innhold 2"/>
          <p:cNvSpPr>
            <a:spLocks noGrp="1"/>
          </p:cNvSpPr>
          <p:nvPr>
            <p:ph idx="1"/>
          </p:nvPr>
        </p:nvSpPr>
        <p:spPr>
          <a:xfrm>
            <a:off x="457200" y="1600200"/>
            <a:ext cx="5482952" cy="4525963"/>
          </a:xfrm>
        </p:spPr>
        <p:txBody>
          <a:bodyPr/>
          <a:lstStyle/>
          <a:p>
            <a:endParaRPr lang="nb-NO" dirty="0" smtClean="0"/>
          </a:p>
          <a:p>
            <a:r>
              <a:rPr lang="nb-NO" dirty="0" smtClean="0"/>
              <a:t>For lite marked: </a:t>
            </a:r>
          </a:p>
          <a:p>
            <a:pPr>
              <a:buNone/>
            </a:pPr>
            <a:r>
              <a:rPr lang="nb-NO" dirty="0" smtClean="0"/>
              <a:t>	”Norge har knapt fem millioner innbyggere spredt over store avstander”</a:t>
            </a:r>
          </a:p>
          <a:p>
            <a:r>
              <a:rPr lang="nb-NO" dirty="0" smtClean="0"/>
              <a:t>For høye byggekostnader: </a:t>
            </a:r>
          </a:p>
          <a:p>
            <a:pPr>
              <a:buNone/>
            </a:pPr>
            <a:r>
              <a:rPr lang="nb-NO" dirty="0" smtClean="0"/>
              <a:t>   ”Ekstremt kostbart på grunn av høye fjell og dype fjorder”</a:t>
            </a:r>
          </a:p>
          <a:p>
            <a:pPr>
              <a:buNone/>
            </a:pPr>
            <a:endParaRPr lang="nb-NO" dirty="0"/>
          </a:p>
        </p:txBody>
      </p:sp>
      <p:pic>
        <p:nvPicPr>
          <p:cNvPr id="1026" name="Picture 2" descr="Fil:Flamsbana.jpg">
            <a:hlinkClick r:id="rId3"/>
          </p:cNvPr>
          <p:cNvPicPr>
            <a:picLocks noChangeAspect="1" noChangeArrowheads="1"/>
          </p:cNvPicPr>
          <p:nvPr/>
        </p:nvPicPr>
        <p:blipFill>
          <a:blip r:embed="rId4"/>
          <a:srcRect/>
          <a:stretch>
            <a:fillRect/>
          </a:stretch>
        </p:blipFill>
        <p:spPr bwMode="auto">
          <a:xfrm>
            <a:off x="6084168" y="1844824"/>
            <a:ext cx="3059832" cy="4079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p:cNvSpPr>
            <a:spLocks noGrp="1"/>
          </p:cNvSpPr>
          <p:nvPr>
            <p:ph type="title"/>
          </p:nvPr>
        </p:nvSpPr>
        <p:spPr/>
        <p:txBody>
          <a:bodyPr/>
          <a:lstStyle/>
          <a:p>
            <a:r>
              <a:rPr lang="nb-NO" dirty="0" smtClean="0"/>
              <a:t>Deutsche Bahn om lyntog i Norge:</a:t>
            </a:r>
          </a:p>
        </p:txBody>
      </p:sp>
      <p:sp>
        <p:nvSpPr>
          <p:cNvPr id="18435" name="Plassholder for innhold 2"/>
          <p:cNvSpPr>
            <a:spLocks noGrp="1"/>
          </p:cNvSpPr>
          <p:nvPr>
            <p:ph idx="1"/>
          </p:nvPr>
        </p:nvSpPr>
        <p:spPr>
          <a:xfrm>
            <a:off x="500063" y="1071563"/>
            <a:ext cx="8229600" cy="3446462"/>
          </a:xfrm>
        </p:spPr>
        <p:txBody>
          <a:bodyPr>
            <a:normAutofit fontScale="70000" lnSpcReduction="20000"/>
          </a:bodyPr>
          <a:lstStyle/>
          <a:p>
            <a:pPr>
              <a:buFontTx/>
              <a:buNone/>
            </a:pPr>
            <a:endParaRPr lang="nb-NO" dirty="0" smtClean="0"/>
          </a:p>
          <a:p>
            <a:pPr>
              <a:buFontTx/>
              <a:buNone/>
            </a:pPr>
            <a:r>
              <a:rPr lang="nb-NO" i="1" dirty="0" smtClean="0">
                <a:solidFill>
                  <a:schemeClr val="tx1"/>
                </a:solidFill>
              </a:rPr>
              <a:t>”Forholdene for høyhastighetsbaner er veldig gode i Norge fordi</a:t>
            </a:r>
          </a:p>
          <a:p>
            <a:pPr>
              <a:buFontTx/>
              <a:buNone/>
            </a:pPr>
            <a:r>
              <a:rPr lang="nb-NO" i="1" dirty="0" smtClean="0">
                <a:solidFill>
                  <a:schemeClr val="tx1"/>
                </a:solidFill>
              </a:rPr>
              <a:t>dere ikke har noe gjennomgående nett av motorveier. Derfor blir </a:t>
            </a:r>
          </a:p>
          <a:p>
            <a:pPr>
              <a:buFontTx/>
              <a:buNone/>
            </a:pPr>
            <a:r>
              <a:rPr lang="nb-NO" i="1" dirty="0" smtClean="0">
                <a:solidFill>
                  <a:schemeClr val="tx1"/>
                </a:solidFill>
              </a:rPr>
              <a:t>lønnsomheten i et slikt prosjekt større. </a:t>
            </a:r>
          </a:p>
          <a:p>
            <a:pPr>
              <a:buFontTx/>
              <a:buNone/>
            </a:pPr>
            <a:r>
              <a:rPr lang="nb-NO" i="1" dirty="0" smtClean="0">
                <a:solidFill>
                  <a:schemeClr val="tx1"/>
                </a:solidFill>
              </a:rPr>
              <a:t>En annen årsak er de gunstige avstandene mellom de store byene</a:t>
            </a:r>
          </a:p>
          <a:p>
            <a:pPr>
              <a:buFontTx/>
              <a:buNone/>
            </a:pPr>
            <a:r>
              <a:rPr lang="nb-NO" i="1" dirty="0" smtClean="0">
                <a:solidFill>
                  <a:schemeClr val="tx1"/>
                </a:solidFill>
              </a:rPr>
              <a:t>som  gjør at lyntog gir  kortere reisetid enn med fly, mens det er for </a:t>
            </a:r>
          </a:p>
          <a:p>
            <a:pPr>
              <a:buFontTx/>
              <a:buNone/>
            </a:pPr>
            <a:r>
              <a:rPr lang="nb-NO" i="1" dirty="0" smtClean="0">
                <a:solidFill>
                  <a:schemeClr val="tx1"/>
                </a:solidFill>
              </a:rPr>
              <a:t>langt å kjøre bil.”</a:t>
            </a:r>
          </a:p>
          <a:p>
            <a:pPr>
              <a:buFontTx/>
              <a:buNone/>
            </a:pPr>
            <a:endParaRPr lang="nb-NO" i="1" dirty="0" smtClean="0">
              <a:solidFill>
                <a:schemeClr val="tx1"/>
              </a:solidFill>
            </a:endParaRPr>
          </a:p>
          <a:p>
            <a:pPr>
              <a:buFontTx/>
              <a:buNone/>
            </a:pPr>
            <a:r>
              <a:rPr lang="nb-NO" sz="1600" dirty="0" err="1" smtClean="0">
                <a:solidFill>
                  <a:schemeClr val="tx1"/>
                </a:solidFill>
              </a:rPr>
              <a:t>Ottmar</a:t>
            </a:r>
            <a:r>
              <a:rPr lang="nb-NO" sz="1600" dirty="0" smtClean="0">
                <a:solidFill>
                  <a:schemeClr val="tx1"/>
                </a:solidFill>
              </a:rPr>
              <a:t> Grein, Deutsche Bahn International (Jernbanemagasinet nr 6. 2009) </a:t>
            </a:r>
          </a:p>
          <a:p>
            <a:pPr>
              <a:buFontTx/>
              <a:buNone/>
            </a:pPr>
            <a:endParaRPr lang="nb-NO" dirty="0" smtClean="0"/>
          </a:p>
        </p:txBody>
      </p:sp>
      <p:pic>
        <p:nvPicPr>
          <p:cNvPr id="18436" name="Picture 3"/>
          <p:cNvPicPr>
            <a:picLocks noChangeAspect="1" noChangeArrowheads="1"/>
          </p:cNvPicPr>
          <p:nvPr/>
        </p:nvPicPr>
        <p:blipFill>
          <a:blip r:embed="rId3" cstate="print"/>
          <a:srcRect/>
          <a:stretch>
            <a:fillRect/>
          </a:stretch>
        </p:blipFill>
        <p:spPr bwMode="auto">
          <a:xfrm>
            <a:off x="0" y="4581128"/>
            <a:ext cx="6272213" cy="2428875"/>
          </a:xfrm>
          <a:prstGeom prst="rect">
            <a:avLst/>
          </a:prstGeom>
          <a:noFill/>
          <a:ln w="9525">
            <a:noFill/>
            <a:miter lim="800000"/>
            <a:headEnd/>
            <a:tailEnd/>
          </a:ln>
        </p:spPr>
      </p:pic>
      <p:pic>
        <p:nvPicPr>
          <p:cNvPr id="18437" name="Picture 4"/>
          <p:cNvPicPr>
            <a:picLocks noChangeAspect="1" noChangeArrowheads="1"/>
          </p:cNvPicPr>
          <p:nvPr/>
        </p:nvPicPr>
        <p:blipFill>
          <a:blip r:embed="rId4" cstate="print"/>
          <a:srcRect/>
          <a:stretch>
            <a:fillRect/>
          </a:stretch>
        </p:blipFill>
        <p:spPr bwMode="auto">
          <a:xfrm>
            <a:off x="6372200" y="4581128"/>
            <a:ext cx="2647848" cy="15218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Høyhastighetsutredningen</a:t>
            </a:r>
            <a:endParaRPr lang="nb-NO" b="1" dirty="0"/>
          </a:p>
        </p:txBody>
      </p:sp>
      <p:sp>
        <p:nvSpPr>
          <p:cNvPr id="3" name="Plassholder for innhold 2"/>
          <p:cNvSpPr>
            <a:spLocks noGrp="1"/>
          </p:cNvSpPr>
          <p:nvPr>
            <p:ph idx="1"/>
          </p:nvPr>
        </p:nvSpPr>
        <p:spPr/>
        <p:txBody>
          <a:bodyPr/>
          <a:lstStyle/>
          <a:p>
            <a:endParaRPr lang="nb-NO" dirty="0" smtClean="0"/>
          </a:p>
          <a:p>
            <a:r>
              <a:rPr lang="nb-NO" dirty="0" smtClean="0"/>
              <a:t>Stort trafikkgrunnlag: Like høyt som en del lyntogstrekninger i utlandet.</a:t>
            </a:r>
          </a:p>
          <a:p>
            <a:r>
              <a:rPr lang="nb-NO" dirty="0" smtClean="0"/>
              <a:t>30 – 40 prosent </a:t>
            </a:r>
            <a:r>
              <a:rPr lang="nb-NO" dirty="0" err="1" smtClean="0"/>
              <a:t>underveistrafikk</a:t>
            </a:r>
            <a:r>
              <a:rPr lang="nb-NO" dirty="0" smtClean="0"/>
              <a:t> – binde sammen regioner og distriktsutvikling.</a:t>
            </a:r>
          </a:p>
          <a:p>
            <a:r>
              <a:rPr lang="nb-NO" dirty="0" smtClean="0"/>
              <a:t>Oppgradering av gamle linjer ikke noe alternativ. Koster også mye og gir få nye passasjerer.  Eks: utbedring av Bergensbanen. </a:t>
            </a:r>
          </a:p>
          <a:p>
            <a:endParaRPr lang="nb-NO"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smtClean="0"/>
              <a:t>Norge vil ta toget!</a:t>
            </a:r>
            <a:endParaRPr lang="nb-NO" b="1" dirty="0"/>
          </a:p>
        </p:txBody>
      </p:sp>
      <p:sp>
        <p:nvSpPr>
          <p:cNvPr id="3" name="Plassholder for innhold 2"/>
          <p:cNvSpPr>
            <a:spLocks noGrp="1"/>
          </p:cNvSpPr>
          <p:nvPr>
            <p:ph idx="1"/>
          </p:nvPr>
        </p:nvSpPr>
        <p:spPr/>
        <p:txBody>
          <a:bodyPr/>
          <a:lstStyle/>
          <a:p>
            <a:r>
              <a:rPr lang="nb-NO" dirty="0" smtClean="0"/>
              <a:t>Oslo – Stavanger flere passasjerer i 2024 og enn Madrid – Barcelona i dag</a:t>
            </a:r>
          </a:p>
          <a:p>
            <a:r>
              <a:rPr lang="nb-NO" dirty="0" smtClean="0"/>
              <a:t>Oslo – Trondheim flere passasjerer i 2024 enn Madrid – Sevilla i dag</a:t>
            </a:r>
          </a:p>
          <a:p>
            <a:r>
              <a:rPr lang="nb-NO" dirty="0" smtClean="0"/>
              <a:t>Oslo - Bergen/ Stavanger minst like mange passasjerer som Köln – Frankfurt i dag</a:t>
            </a:r>
          </a:p>
          <a:p>
            <a:r>
              <a:rPr lang="nb-NO" dirty="0" smtClean="0"/>
              <a:t>Og trafikken vil øke, blant annet på grunn av at Norge vokser med 1 million innbyggere. </a:t>
            </a:r>
            <a:endParaRPr lang="nb-NO"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Høye byggekostnader</a:t>
            </a:r>
            <a:endParaRPr lang="nb-NO" b="1" dirty="0"/>
          </a:p>
        </p:txBody>
      </p:sp>
      <p:sp>
        <p:nvSpPr>
          <p:cNvPr id="3" name="Plassholder for innhold 2"/>
          <p:cNvSpPr>
            <a:spLocks noGrp="1"/>
          </p:cNvSpPr>
          <p:nvPr>
            <p:ph idx="1"/>
          </p:nvPr>
        </p:nvSpPr>
        <p:spPr/>
        <p:txBody>
          <a:bodyPr>
            <a:normAutofit/>
          </a:bodyPr>
          <a:lstStyle/>
          <a:p>
            <a:pPr>
              <a:buNone/>
            </a:pPr>
            <a:r>
              <a:rPr lang="nb-NO" dirty="0" err="1" smtClean="0"/>
              <a:t>HH-utredningen</a:t>
            </a:r>
            <a:r>
              <a:rPr lang="nb-NO" dirty="0" smtClean="0"/>
              <a:t> om byggekostnader i Norge: </a:t>
            </a:r>
          </a:p>
          <a:p>
            <a:r>
              <a:rPr lang="nb-NO" dirty="0" smtClean="0"/>
              <a:t>Fra </a:t>
            </a:r>
            <a:r>
              <a:rPr lang="nb-NO" u="sng" dirty="0" smtClean="0"/>
              <a:t>355  mill. kroner pr km </a:t>
            </a:r>
            <a:r>
              <a:rPr lang="nb-NO" dirty="0" smtClean="0"/>
              <a:t>(Oslo – Trondheim over Tynset) til ca </a:t>
            </a:r>
            <a:r>
              <a:rPr lang="nb-NO" u="sng" dirty="0" smtClean="0"/>
              <a:t>510. mill kroner pr km</a:t>
            </a:r>
            <a:r>
              <a:rPr lang="nb-NO" dirty="0" smtClean="0"/>
              <a:t>: (Oslo – Stavanger)</a:t>
            </a:r>
          </a:p>
          <a:p>
            <a:pPr>
              <a:buNone/>
            </a:pPr>
            <a:r>
              <a:rPr lang="nb-NO" dirty="0" smtClean="0"/>
              <a:t>Internasjonale jernbaneunion (UIC): </a:t>
            </a:r>
          </a:p>
          <a:p>
            <a:r>
              <a:rPr lang="nb-NO" dirty="0" smtClean="0"/>
              <a:t>96 – 240 mill. kroner pr km. </a:t>
            </a:r>
          </a:p>
          <a:p>
            <a:pPr>
              <a:buNone/>
            </a:pPr>
            <a:r>
              <a:rPr lang="nb-NO" dirty="0" smtClean="0"/>
              <a:t>Spania (ADIF; det spanske Jernbaneverket): </a:t>
            </a:r>
          </a:p>
          <a:p>
            <a:r>
              <a:rPr lang="nb-NO" dirty="0" smtClean="0"/>
              <a:t>78 – 150 mill. kroner pr km</a:t>
            </a:r>
          </a:p>
          <a:p>
            <a:pPr>
              <a:buNone/>
            </a:pPr>
            <a:endParaRPr lang="nb-NO" dirty="0" smtClean="0"/>
          </a:p>
          <a:p>
            <a:endParaRPr lang="nb-NO" dirty="0" smtClean="0"/>
          </a:p>
          <a:p>
            <a:endParaRPr lang="nb-NO" dirty="0" smtClean="0"/>
          </a:p>
          <a:p>
            <a:endParaRPr lang="nb-NO" dirty="0" smtClean="0"/>
          </a:p>
          <a:p>
            <a:endParaRPr lang="nb-NO"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Klimaeffekter i </a:t>
            </a:r>
            <a:r>
              <a:rPr lang="nb-NO" b="1" dirty="0" err="1" smtClean="0"/>
              <a:t>HH-utredningen</a:t>
            </a:r>
            <a:r>
              <a:rPr lang="nb-NO" b="1" dirty="0" smtClean="0"/>
              <a:t>:</a:t>
            </a:r>
            <a:endParaRPr lang="nb-NO" b="1" dirty="0"/>
          </a:p>
        </p:txBody>
      </p:sp>
      <p:sp>
        <p:nvSpPr>
          <p:cNvPr id="3" name="Plassholder for innhold 2"/>
          <p:cNvSpPr>
            <a:spLocks noGrp="1"/>
          </p:cNvSpPr>
          <p:nvPr>
            <p:ph idx="1"/>
          </p:nvPr>
        </p:nvSpPr>
        <p:spPr/>
        <p:txBody>
          <a:bodyPr/>
          <a:lstStyle/>
          <a:p>
            <a:r>
              <a:rPr lang="nb-NO" dirty="0" smtClean="0"/>
              <a:t>Linjene i Norge får positivt klimaregnskap etter 37 – 60 år drift</a:t>
            </a:r>
          </a:p>
          <a:p>
            <a:r>
              <a:rPr lang="nb-NO" dirty="0" smtClean="0"/>
              <a:t>Planlagte svenske lyntoglinjer: Positivt klimaregnskap etter 3 års drift,1 mill tonn CO2-kutt pr år. </a:t>
            </a:r>
            <a:r>
              <a:rPr lang="nb-NO" sz="1400" dirty="0" smtClean="0"/>
              <a:t>(Kilde: SOU 2009:74) </a:t>
            </a:r>
          </a:p>
          <a:p>
            <a:r>
              <a:rPr lang="nb-NO" dirty="0" err="1" smtClean="0"/>
              <a:t>Valence</a:t>
            </a:r>
            <a:r>
              <a:rPr lang="nb-NO" dirty="0" smtClean="0"/>
              <a:t> – Marseille: Positivt klimaregnskap etter 5 års drift, 0,25 mill tonn CO2-kutt pr år. </a:t>
            </a:r>
            <a:r>
              <a:rPr lang="nb-NO" sz="1400" dirty="0" smtClean="0"/>
              <a:t>(Kilde: UIC)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l"/>
            <a:r>
              <a:rPr lang="nb-NO" b="1" dirty="0" smtClean="0"/>
              <a:t>Klimaeffekter</a:t>
            </a:r>
            <a:endParaRPr lang="nb-NO" b="1" dirty="0"/>
          </a:p>
        </p:txBody>
      </p:sp>
      <p:sp>
        <p:nvSpPr>
          <p:cNvPr id="5" name="Plassholder for innhold 4"/>
          <p:cNvSpPr>
            <a:spLocks noGrp="1"/>
          </p:cNvSpPr>
          <p:nvPr>
            <p:ph idx="1"/>
          </p:nvPr>
        </p:nvSpPr>
        <p:spPr>
          <a:xfrm>
            <a:off x="467544" y="1916832"/>
            <a:ext cx="8435280" cy="4525963"/>
          </a:xfrm>
        </p:spPr>
        <p:txBody>
          <a:bodyPr>
            <a:normAutofit fontScale="85000" lnSpcReduction="20000"/>
          </a:bodyPr>
          <a:lstStyle/>
          <a:p>
            <a:pPr>
              <a:buNone/>
            </a:pPr>
            <a:endParaRPr lang="nb-NO" dirty="0" smtClean="0"/>
          </a:p>
          <a:p>
            <a:pPr>
              <a:buNone/>
            </a:pPr>
            <a:endParaRPr lang="nb-NO" dirty="0" smtClean="0"/>
          </a:p>
          <a:p>
            <a:pPr>
              <a:buNone/>
            </a:pPr>
            <a:r>
              <a:rPr lang="nb-NO" b="1" dirty="0" smtClean="0"/>
              <a:t>Deutsche Bahn</a:t>
            </a:r>
            <a:r>
              <a:rPr lang="nb-NO" dirty="0" smtClean="0"/>
              <a:t>(2010): </a:t>
            </a:r>
          </a:p>
          <a:p>
            <a:r>
              <a:rPr lang="nb-NO" dirty="0" smtClean="0"/>
              <a:t>To lyntoglinjer i Norge kan kutte 1,4 millioner tonn CO2/år</a:t>
            </a:r>
          </a:p>
          <a:p>
            <a:pPr>
              <a:buNone/>
            </a:pPr>
            <a:endParaRPr lang="nb-NO" b="1" dirty="0" smtClean="0"/>
          </a:p>
          <a:p>
            <a:pPr>
              <a:buNone/>
            </a:pPr>
            <a:r>
              <a:rPr lang="nb-NO" b="1" dirty="0" smtClean="0"/>
              <a:t>Naturvernforbundet</a:t>
            </a:r>
            <a:r>
              <a:rPr lang="nb-NO" dirty="0" smtClean="0"/>
              <a:t> med grundig rapport (2008): </a:t>
            </a:r>
          </a:p>
          <a:p>
            <a:r>
              <a:rPr lang="nb-NO" dirty="0" smtClean="0"/>
              <a:t>Nasjonalt nett kutter minst 0,8  mill tonn CO2/ år. Større potensial om biltrafikken reduseres med politiske tiltak. </a:t>
            </a:r>
          </a:p>
          <a:p>
            <a:pPr>
              <a:buNone/>
            </a:pPr>
            <a:r>
              <a:rPr lang="nb-NO" dirty="0" smtClean="0"/>
              <a:t>    </a:t>
            </a:r>
            <a:r>
              <a:rPr lang="nb-NO" sz="1900" dirty="0" smtClean="0">
                <a:hlinkClick r:id="rId2"/>
              </a:rPr>
              <a:t>http://naturvernforbundet.no/nyheter/ny-rapport-tog-opptil-ti-ganger-bedre-for-klimaet-article8714-796.html</a:t>
            </a:r>
            <a:endParaRPr lang="nb-NO" sz="1900" dirty="0"/>
          </a:p>
        </p:txBody>
      </p:sp>
      <p:pic>
        <p:nvPicPr>
          <p:cNvPr id="6" name="article_img" descr="The world’s leading industrial countries are divided about how to get serious against global warming. (File photo)"/>
          <p:cNvPicPr>
            <a:picLocks/>
          </p:cNvPicPr>
          <p:nvPr/>
        </p:nvPicPr>
        <p:blipFill>
          <a:blip r:embed="rId3" cstate="print"/>
          <a:srcRect/>
          <a:stretch>
            <a:fillRect/>
          </a:stretch>
        </p:blipFill>
        <p:spPr bwMode="auto">
          <a:xfrm>
            <a:off x="3923928" y="0"/>
            <a:ext cx="5220072" cy="3096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Lyntog tilpasset norske forhold</a:t>
            </a:r>
            <a:endParaRPr lang="nb-NO" b="1" dirty="0"/>
          </a:p>
        </p:txBody>
      </p:sp>
      <p:sp>
        <p:nvSpPr>
          <p:cNvPr id="3" name="Plassholder for innhold 2"/>
          <p:cNvSpPr>
            <a:spLocks noGrp="1"/>
          </p:cNvSpPr>
          <p:nvPr>
            <p:ph idx="1"/>
          </p:nvPr>
        </p:nvSpPr>
        <p:spPr/>
        <p:txBody>
          <a:bodyPr>
            <a:normAutofit/>
          </a:bodyPr>
          <a:lstStyle/>
          <a:p>
            <a:r>
              <a:rPr lang="nb-NO" dirty="0" smtClean="0"/>
              <a:t>Variere hastighetsstandard (250 km/t – 320 km/t) ut fra topografi og stasjonsmønster?</a:t>
            </a:r>
          </a:p>
          <a:p>
            <a:r>
              <a:rPr lang="nb-NO" dirty="0" smtClean="0"/>
              <a:t>Storbyregionene vokser kraftig. Hvordan kan lyntog binde sammen regioner, spre bosetting og dempe press- og miljøproblemer?</a:t>
            </a:r>
          </a:p>
          <a:p>
            <a:r>
              <a:rPr lang="nb-NO" dirty="0" smtClean="0"/>
              <a:t>Utredningene viser at lyntoglinjer også kan styrke lokaltoget i storbyregionene (IC)</a:t>
            </a:r>
          </a:p>
          <a:p>
            <a:r>
              <a:rPr lang="nb-NO" dirty="0" smtClean="0"/>
              <a:t>Og gods må med i det videre arbeidet</a:t>
            </a:r>
          </a:p>
          <a:p>
            <a:pPr>
              <a:buNone/>
            </a:pPr>
            <a:endParaRPr lang="nb-NO"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363272" cy="1143000"/>
          </a:xfrm>
        </p:spPr>
        <p:txBody>
          <a:bodyPr>
            <a:normAutofit fontScale="90000"/>
          </a:bodyPr>
          <a:lstStyle/>
          <a:p>
            <a:r>
              <a:rPr lang="nb-NO" b="1" dirty="0" smtClean="0"/>
              <a:t>”</a:t>
            </a:r>
            <a:r>
              <a:rPr lang="nb-NO" b="1" dirty="0" err="1" smtClean="0"/>
              <a:t>Togsatsing</a:t>
            </a:r>
            <a:r>
              <a:rPr lang="nb-NO" b="1" dirty="0" smtClean="0"/>
              <a:t> truer renter og kronekurs”</a:t>
            </a:r>
            <a:endParaRPr lang="nb-NO" b="1" dirty="0"/>
          </a:p>
        </p:txBody>
      </p:sp>
      <p:sp>
        <p:nvSpPr>
          <p:cNvPr id="3" name="Plassholder for innhold 2"/>
          <p:cNvSpPr>
            <a:spLocks noGrp="1"/>
          </p:cNvSpPr>
          <p:nvPr>
            <p:ph idx="1"/>
          </p:nvPr>
        </p:nvSpPr>
        <p:spPr/>
        <p:txBody>
          <a:bodyPr>
            <a:normAutofit/>
          </a:bodyPr>
          <a:lstStyle/>
          <a:p>
            <a:r>
              <a:rPr lang="nb-NO" dirty="0" smtClean="0"/>
              <a:t>Oljesektoren 2012: Investeres 170 milliarder, i hovedsak statlige kroner</a:t>
            </a:r>
          </a:p>
          <a:p>
            <a:r>
              <a:rPr lang="nb-NO" dirty="0" smtClean="0"/>
              <a:t>De neste ti åra: Forventes minst 1300 milliarder i oljeinvesteringer</a:t>
            </a:r>
          </a:p>
          <a:p>
            <a:r>
              <a:rPr lang="nb-NO" dirty="0" smtClean="0"/>
              <a:t>Fra svart olje til grønne baner?</a:t>
            </a:r>
            <a:endParaRPr lang="nb-NO" dirty="0"/>
          </a:p>
        </p:txBody>
      </p:sp>
      <p:pic>
        <p:nvPicPr>
          <p:cNvPr id="4" name="Bilde 3" descr="http://www.statoil.com/no/OurOperations/ExplorationProd/ncs/troll/PublishingImages/troll468.jpg"/>
          <p:cNvPicPr/>
          <p:nvPr/>
        </p:nvPicPr>
        <p:blipFill>
          <a:blip r:embed="rId2"/>
          <a:srcRect/>
          <a:stretch>
            <a:fillRect/>
          </a:stretch>
        </p:blipFill>
        <p:spPr bwMode="auto">
          <a:xfrm>
            <a:off x="2051720" y="5000625"/>
            <a:ext cx="4457700" cy="185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ssholder for dato 3"/>
          <p:cNvSpPr>
            <a:spLocks noGrp="1"/>
          </p:cNvSpPr>
          <p:nvPr>
            <p:ph type="dt" sz="quarter" idx="10"/>
          </p:nvPr>
        </p:nvSpPr>
        <p:spPr>
          <a:noFill/>
        </p:spPr>
        <p:txBody>
          <a:bodyPr/>
          <a:lstStyle/>
          <a:p>
            <a:endParaRPr lang="sv-SE" smtClean="0">
              <a:latin typeface="Arial" pitchFamily="34" charset="0"/>
            </a:endParaRPr>
          </a:p>
          <a:p>
            <a:endParaRPr lang="sv-SE" smtClean="0">
              <a:latin typeface="Arial" pitchFamily="34" charset="0"/>
            </a:endParaRPr>
          </a:p>
        </p:txBody>
      </p:sp>
      <p:sp>
        <p:nvSpPr>
          <p:cNvPr id="16387" name="Plassholder for lysbildenummer 5"/>
          <p:cNvSpPr>
            <a:spLocks noGrp="1"/>
          </p:cNvSpPr>
          <p:nvPr>
            <p:ph type="sldNum" sz="quarter" idx="12"/>
          </p:nvPr>
        </p:nvSpPr>
        <p:spPr>
          <a:noFill/>
        </p:spPr>
        <p:txBody>
          <a:bodyPr/>
          <a:lstStyle/>
          <a:p>
            <a:fld id="{FF72930D-80E1-48CC-B016-08AE776E48FB}" type="slidenum">
              <a:rPr lang="sv-SE" smtClean="0">
                <a:latin typeface="Arial" pitchFamily="34" charset="0"/>
              </a:rPr>
              <a:pPr/>
              <a:t>21</a:t>
            </a:fld>
            <a:endParaRPr lang="sv-SE" smtClean="0">
              <a:latin typeface="Arial" pitchFamily="34" charset="0"/>
            </a:endParaRPr>
          </a:p>
        </p:txBody>
      </p:sp>
      <p:sp>
        <p:nvSpPr>
          <p:cNvPr id="16388" name="Rectangle 2"/>
          <p:cNvSpPr>
            <a:spLocks noGrp="1" noChangeArrowheads="1"/>
          </p:cNvSpPr>
          <p:nvPr>
            <p:ph type="title"/>
          </p:nvPr>
        </p:nvSpPr>
        <p:spPr>
          <a:xfrm>
            <a:off x="683568" y="-171400"/>
            <a:ext cx="7772400" cy="1143000"/>
          </a:xfrm>
        </p:spPr>
        <p:txBody>
          <a:bodyPr>
            <a:normAutofit/>
          </a:bodyPr>
          <a:lstStyle/>
          <a:p>
            <a:pPr eaLnBrk="1" hangingPunct="1"/>
            <a:r>
              <a:rPr lang="sv-SE" sz="3600" b="1" dirty="0" smtClean="0">
                <a:latin typeface="Arial" pitchFamily="34" charset="0"/>
              </a:rPr>
              <a:t>Inspirasjon fra Spania...</a:t>
            </a:r>
          </a:p>
        </p:txBody>
      </p:sp>
      <p:pic>
        <p:nvPicPr>
          <p:cNvPr id="16389" name="Picture 3"/>
          <p:cNvPicPr>
            <a:picLocks noGrp="1" noChangeAspect="1" noChangeArrowheads="1"/>
          </p:cNvPicPr>
          <p:nvPr>
            <p:ph type="body" idx="1"/>
          </p:nvPr>
        </p:nvPicPr>
        <p:blipFill>
          <a:blip r:embed="rId2" cstate="print"/>
          <a:srcRect/>
          <a:stretch>
            <a:fillRect/>
          </a:stretch>
        </p:blipFill>
        <p:spPr>
          <a:xfrm>
            <a:off x="683568" y="908720"/>
            <a:ext cx="7776864" cy="5586412"/>
          </a:xfrm>
          <a:noFill/>
        </p:spPr>
      </p:pic>
      <p:cxnSp>
        <p:nvCxnSpPr>
          <p:cNvPr id="7" name="Rett linje 6"/>
          <p:cNvCxnSpPr/>
          <p:nvPr/>
        </p:nvCxnSpPr>
        <p:spPr>
          <a:xfrm rot="5400000">
            <a:off x="1655676" y="3897052"/>
            <a:ext cx="720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ett linje 14"/>
          <p:cNvCxnSpPr/>
          <p:nvPr/>
        </p:nvCxnSpPr>
        <p:spPr>
          <a:xfrm rot="5400000">
            <a:off x="1763688" y="2636912"/>
            <a:ext cx="5760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ett linje 16"/>
          <p:cNvCxnSpPr/>
          <p:nvPr/>
        </p:nvCxnSpPr>
        <p:spPr>
          <a:xfrm rot="5400000">
            <a:off x="1727684" y="3248980"/>
            <a:ext cx="576064"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tt linje 18"/>
          <p:cNvCxnSpPr/>
          <p:nvPr/>
        </p:nvCxnSpPr>
        <p:spPr>
          <a:xfrm rot="5400000">
            <a:off x="1619672" y="3717032"/>
            <a:ext cx="50405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ett linje 20"/>
          <p:cNvCxnSpPr/>
          <p:nvPr/>
        </p:nvCxnSpPr>
        <p:spPr>
          <a:xfrm rot="5400000">
            <a:off x="1511660" y="4185084"/>
            <a:ext cx="36004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ett linje 22"/>
          <p:cNvCxnSpPr/>
          <p:nvPr/>
        </p:nvCxnSpPr>
        <p:spPr>
          <a:xfrm>
            <a:off x="1691680" y="4437112"/>
            <a:ext cx="576064"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ett linje 24"/>
          <p:cNvCxnSpPr/>
          <p:nvPr/>
        </p:nvCxnSpPr>
        <p:spPr>
          <a:xfrm flipV="1">
            <a:off x="2267744" y="4293096"/>
            <a:ext cx="50405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ett linje 27"/>
          <p:cNvCxnSpPr/>
          <p:nvPr/>
        </p:nvCxnSpPr>
        <p:spPr>
          <a:xfrm>
            <a:off x="2051720" y="3212976"/>
            <a:ext cx="576064"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ett linje 29"/>
          <p:cNvCxnSpPr/>
          <p:nvPr/>
        </p:nvCxnSpPr>
        <p:spPr>
          <a:xfrm flipV="1">
            <a:off x="2627784" y="2996952"/>
            <a:ext cx="792088"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Rett linje 47"/>
          <p:cNvCxnSpPr/>
          <p:nvPr/>
        </p:nvCxnSpPr>
        <p:spPr>
          <a:xfrm rot="5400000" flipH="1" flipV="1">
            <a:off x="5292080" y="1268760"/>
            <a:ext cx="216024"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ett linje 51"/>
          <p:cNvCxnSpPr/>
          <p:nvPr/>
        </p:nvCxnSpPr>
        <p:spPr>
          <a:xfrm rot="5400000" flipH="1" flipV="1">
            <a:off x="5328084" y="1088740"/>
            <a:ext cx="3600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ett linje 54"/>
          <p:cNvCxnSpPr/>
          <p:nvPr/>
        </p:nvCxnSpPr>
        <p:spPr>
          <a:xfrm rot="5400000" flipH="1" flipV="1">
            <a:off x="7308304" y="1772816"/>
            <a:ext cx="288032"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 og Sveits</a:t>
            </a:r>
            <a:endParaRPr lang="nb-NO" b="1" dirty="0"/>
          </a:p>
        </p:txBody>
      </p:sp>
      <p:sp>
        <p:nvSpPr>
          <p:cNvPr id="3" name="Plassholder for innhold 2"/>
          <p:cNvSpPr>
            <a:spLocks noGrp="1"/>
          </p:cNvSpPr>
          <p:nvPr>
            <p:ph idx="1"/>
          </p:nvPr>
        </p:nvSpPr>
        <p:spPr/>
        <p:txBody>
          <a:bodyPr>
            <a:normAutofit fontScale="92500" lnSpcReduction="10000"/>
          </a:bodyPr>
          <a:lstStyle/>
          <a:p>
            <a:endParaRPr lang="nb-NO" dirty="0" smtClean="0"/>
          </a:p>
          <a:p>
            <a:endParaRPr lang="nb-NO" dirty="0" smtClean="0"/>
          </a:p>
          <a:p>
            <a:endParaRPr lang="nb-NO" dirty="0" smtClean="0"/>
          </a:p>
          <a:p>
            <a:endParaRPr lang="nb-NO" dirty="0" smtClean="0"/>
          </a:p>
          <a:p>
            <a:endParaRPr lang="nb-NO" dirty="0" smtClean="0"/>
          </a:p>
          <a:p>
            <a:r>
              <a:rPr lang="nb-NO" dirty="0" smtClean="0"/>
              <a:t>Sveits er europamester i togtrafikk</a:t>
            </a:r>
          </a:p>
          <a:p>
            <a:r>
              <a:rPr lang="nb-NO" dirty="0" smtClean="0"/>
              <a:t>Langsiktig finansiering av jernbanen gjennom avgifter fra veitrafikk og drivstoff i fond</a:t>
            </a:r>
          </a:p>
          <a:p>
            <a:r>
              <a:rPr lang="nb-NO" dirty="0" smtClean="0"/>
              <a:t>2/3 av samferdselspengene går til toget</a:t>
            </a:r>
            <a:endParaRPr lang="nb-NO" dirty="0"/>
          </a:p>
        </p:txBody>
      </p:sp>
      <p:graphicFrame>
        <p:nvGraphicFramePr>
          <p:cNvPr id="4" name="Tabell 3"/>
          <p:cNvGraphicFramePr>
            <a:graphicFrameLocks noGrp="1"/>
          </p:cNvGraphicFramePr>
          <p:nvPr/>
        </p:nvGraphicFramePr>
        <p:xfrm>
          <a:off x="827584" y="1628800"/>
          <a:ext cx="4248472" cy="1752600"/>
        </p:xfrm>
        <a:graphic>
          <a:graphicData uri="http://schemas.openxmlformats.org/drawingml/2006/table">
            <a:tbl>
              <a:tblPr firstRow="1" bandRow="1">
                <a:tableStyleId>{5C22544A-7EE6-4342-B048-85BDC9FD1C3A}</a:tableStyleId>
              </a:tblPr>
              <a:tblGrid>
                <a:gridCol w="1739725"/>
                <a:gridCol w="1092590"/>
                <a:gridCol w="1416157"/>
              </a:tblGrid>
              <a:tr h="370840">
                <a:tc>
                  <a:txBody>
                    <a:bodyPr/>
                    <a:lstStyle/>
                    <a:p>
                      <a:r>
                        <a:rPr lang="nb-NO" dirty="0" smtClean="0"/>
                        <a:t>Togets andel av transport</a:t>
                      </a:r>
                      <a:endParaRPr lang="nb-NO" dirty="0"/>
                    </a:p>
                  </a:txBody>
                  <a:tcPr/>
                </a:tc>
                <a:tc>
                  <a:txBody>
                    <a:bodyPr/>
                    <a:lstStyle/>
                    <a:p>
                      <a:r>
                        <a:rPr lang="nb-NO" dirty="0" smtClean="0"/>
                        <a:t>Personer</a:t>
                      </a:r>
                    </a:p>
                    <a:p>
                      <a:r>
                        <a:rPr lang="nb-NO" sz="1200" dirty="0" smtClean="0"/>
                        <a:t>All trafikk</a:t>
                      </a:r>
                      <a:endParaRPr lang="nb-NO" sz="1200" dirty="0"/>
                    </a:p>
                  </a:txBody>
                  <a:tcPr/>
                </a:tc>
                <a:tc>
                  <a:txBody>
                    <a:bodyPr/>
                    <a:lstStyle/>
                    <a:p>
                      <a:r>
                        <a:rPr lang="nb-NO" dirty="0" smtClean="0"/>
                        <a:t>Gods  </a:t>
                      </a:r>
                    </a:p>
                    <a:p>
                      <a:r>
                        <a:rPr lang="nb-NO" sz="1200" dirty="0" smtClean="0"/>
                        <a:t>Kun tog/vei</a:t>
                      </a:r>
                    </a:p>
                  </a:txBody>
                  <a:tcPr/>
                </a:tc>
              </a:tr>
              <a:tr h="370840">
                <a:tc>
                  <a:txBody>
                    <a:bodyPr/>
                    <a:lstStyle/>
                    <a:p>
                      <a:r>
                        <a:rPr lang="nb-NO" dirty="0" smtClean="0"/>
                        <a:t>Norge</a:t>
                      </a:r>
                      <a:endParaRPr lang="nb-NO" dirty="0"/>
                    </a:p>
                  </a:txBody>
                  <a:tcPr/>
                </a:tc>
                <a:tc>
                  <a:txBody>
                    <a:bodyPr/>
                    <a:lstStyle/>
                    <a:p>
                      <a:r>
                        <a:rPr lang="nb-NO" dirty="0" smtClean="0"/>
                        <a:t>4,8 %</a:t>
                      </a:r>
                      <a:endParaRPr lang="nb-NO" dirty="0"/>
                    </a:p>
                  </a:txBody>
                  <a:tcPr/>
                </a:tc>
                <a:tc>
                  <a:txBody>
                    <a:bodyPr/>
                    <a:lstStyle/>
                    <a:p>
                      <a:r>
                        <a:rPr lang="nb-NO" dirty="0" smtClean="0"/>
                        <a:t>16</a:t>
                      </a:r>
                      <a:r>
                        <a:rPr lang="nb-NO" baseline="0" dirty="0" smtClean="0"/>
                        <a:t> </a:t>
                      </a:r>
                      <a:r>
                        <a:rPr lang="nb-NO" dirty="0" smtClean="0"/>
                        <a:t>%</a:t>
                      </a:r>
                      <a:endParaRPr lang="nb-NO" dirty="0"/>
                    </a:p>
                  </a:txBody>
                  <a:tcPr/>
                </a:tc>
              </a:tr>
              <a:tr h="370840">
                <a:tc>
                  <a:txBody>
                    <a:bodyPr/>
                    <a:lstStyle/>
                    <a:p>
                      <a:r>
                        <a:rPr lang="nb-NO" dirty="0" smtClean="0"/>
                        <a:t>Sverige</a:t>
                      </a:r>
                      <a:endParaRPr lang="nb-NO" dirty="0"/>
                    </a:p>
                  </a:txBody>
                  <a:tcPr/>
                </a:tc>
                <a:tc>
                  <a:txBody>
                    <a:bodyPr/>
                    <a:lstStyle/>
                    <a:p>
                      <a:r>
                        <a:rPr lang="nb-NO" dirty="0" smtClean="0"/>
                        <a:t>9,1 %</a:t>
                      </a:r>
                      <a:endParaRPr lang="nb-NO" dirty="0"/>
                    </a:p>
                  </a:txBody>
                  <a:tcPr/>
                </a:tc>
                <a:tc>
                  <a:txBody>
                    <a:bodyPr/>
                    <a:lstStyle/>
                    <a:p>
                      <a:r>
                        <a:rPr lang="nb-NO" dirty="0" smtClean="0"/>
                        <a:t>35 %</a:t>
                      </a:r>
                      <a:endParaRPr lang="nb-NO" dirty="0"/>
                    </a:p>
                  </a:txBody>
                  <a:tcPr/>
                </a:tc>
              </a:tr>
              <a:tr h="370840">
                <a:tc>
                  <a:txBody>
                    <a:bodyPr/>
                    <a:lstStyle/>
                    <a:p>
                      <a:r>
                        <a:rPr lang="nb-NO" dirty="0" smtClean="0"/>
                        <a:t>Sveits</a:t>
                      </a:r>
                      <a:endParaRPr lang="nb-NO" dirty="0"/>
                    </a:p>
                  </a:txBody>
                  <a:tcPr/>
                </a:tc>
                <a:tc>
                  <a:txBody>
                    <a:bodyPr/>
                    <a:lstStyle/>
                    <a:p>
                      <a:r>
                        <a:rPr lang="nb-NO" dirty="0" smtClean="0"/>
                        <a:t>16 %</a:t>
                      </a:r>
                      <a:endParaRPr lang="nb-NO" dirty="0"/>
                    </a:p>
                  </a:txBody>
                  <a:tcPr/>
                </a:tc>
                <a:tc>
                  <a:txBody>
                    <a:bodyPr/>
                    <a:lstStyle/>
                    <a:p>
                      <a:r>
                        <a:rPr lang="nb-NO" dirty="0" smtClean="0"/>
                        <a:t>53 %</a:t>
                      </a:r>
                      <a:endParaRPr lang="nb-NO" dirty="0"/>
                    </a:p>
                  </a:txBody>
                  <a:tcPr/>
                </a:tc>
              </a:tr>
            </a:tbl>
          </a:graphicData>
        </a:graphic>
      </p:graphicFrame>
      <p:pic>
        <p:nvPicPr>
          <p:cNvPr id="1027" name="Picture 3"/>
          <p:cNvPicPr>
            <a:picLocks noChangeAspect="1" noChangeArrowheads="1"/>
          </p:cNvPicPr>
          <p:nvPr/>
        </p:nvPicPr>
        <p:blipFill>
          <a:blip r:embed="rId3" cstate="print"/>
          <a:srcRect/>
          <a:stretch>
            <a:fillRect/>
          </a:stretch>
        </p:blipFill>
        <p:spPr bwMode="auto">
          <a:xfrm>
            <a:off x="5148064" y="1268760"/>
            <a:ext cx="3650678"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Nasjonal transportplan 2023</a:t>
            </a:r>
            <a:endParaRPr lang="nb-NO" b="1" dirty="0"/>
          </a:p>
        </p:txBody>
      </p:sp>
      <p:sp>
        <p:nvSpPr>
          <p:cNvPr id="3" name="Plassholder for innhold 2"/>
          <p:cNvSpPr>
            <a:spLocks noGrp="1"/>
          </p:cNvSpPr>
          <p:nvPr>
            <p:ph idx="1"/>
          </p:nvPr>
        </p:nvSpPr>
        <p:spPr>
          <a:xfrm>
            <a:off x="251520" y="1600200"/>
            <a:ext cx="8435280" cy="4781128"/>
          </a:xfrm>
        </p:spPr>
        <p:txBody>
          <a:bodyPr>
            <a:normAutofit fontScale="62500" lnSpcReduction="20000"/>
          </a:bodyPr>
          <a:lstStyle/>
          <a:p>
            <a:pPr>
              <a:buNone/>
            </a:pPr>
            <a:endParaRPr lang="nb-NO" sz="3800" b="1" dirty="0" smtClean="0"/>
          </a:p>
          <a:p>
            <a:r>
              <a:rPr lang="nb-NO" sz="5100" dirty="0" smtClean="0"/>
              <a:t>Sette mål om å tredoble togtrafikken</a:t>
            </a:r>
          </a:p>
          <a:p>
            <a:r>
              <a:rPr lang="nb-NO" sz="5100" dirty="0" smtClean="0"/>
              <a:t>Kreve en samfunnsplanlegging som konsekvent bygger opp om toget og kollektivtilbudet</a:t>
            </a:r>
          </a:p>
          <a:p>
            <a:r>
              <a:rPr lang="nb-NO" sz="5100" dirty="0" smtClean="0"/>
              <a:t>Bygge ferdig dobbeltspor i </a:t>
            </a:r>
            <a:r>
              <a:rPr lang="nb-NO" sz="5100" dirty="0" err="1" smtClean="0"/>
              <a:t>IC-områdene</a:t>
            </a:r>
            <a:r>
              <a:rPr lang="nb-NO" sz="5100" dirty="0" smtClean="0"/>
              <a:t> </a:t>
            </a:r>
          </a:p>
          <a:p>
            <a:r>
              <a:rPr lang="nb-NO" sz="5100" dirty="0" smtClean="0"/>
              <a:t>Bygge de første lyntogstrekningene </a:t>
            </a:r>
          </a:p>
          <a:p>
            <a:r>
              <a:rPr lang="nb-NO" sz="5100" dirty="0" smtClean="0"/>
              <a:t>Bygge hele strekninger sammenhengende og uten finansiell begrensning</a:t>
            </a:r>
          </a:p>
          <a:p>
            <a:r>
              <a:rPr lang="nb-NO" sz="5100" dirty="0" smtClean="0"/>
              <a:t>Dobling av godstrafikken på bane</a:t>
            </a:r>
          </a:p>
          <a:p>
            <a:pPr>
              <a:buNone/>
            </a:pPr>
            <a:endParaRPr lang="nb-NO" dirty="0" smtClean="0"/>
          </a:p>
          <a:p>
            <a:pPr>
              <a:buNone/>
            </a:pPr>
            <a:r>
              <a:rPr lang="nb-NO" dirty="0" smtClean="0"/>
              <a:t> </a:t>
            </a:r>
          </a:p>
          <a:p>
            <a:endParaRPr lang="nb-NO" dirty="0" smtClean="0"/>
          </a:p>
          <a:p>
            <a:endParaRPr lang="nb-NO"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Plan 2023 – Hvordan?</a:t>
            </a:r>
            <a:endParaRPr lang="nb-NO" b="1" dirty="0"/>
          </a:p>
        </p:txBody>
      </p:sp>
      <p:sp>
        <p:nvSpPr>
          <p:cNvPr id="3" name="Plassholder for innhold 2"/>
          <p:cNvSpPr>
            <a:spLocks noGrp="1"/>
          </p:cNvSpPr>
          <p:nvPr>
            <p:ph idx="1"/>
          </p:nvPr>
        </p:nvSpPr>
        <p:spPr/>
        <p:txBody>
          <a:bodyPr>
            <a:normAutofit/>
          </a:bodyPr>
          <a:lstStyle/>
          <a:p>
            <a:endParaRPr lang="nb-NO" dirty="0" smtClean="0"/>
          </a:p>
          <a:p>
            <a:r>
              <a:rPr lang="nb-NO" dirty="0" smtClean="0"/>
              <a:t>Fullfinansierte statlige utbyggingsselskaper for hver strekning </a:t>
            </a:r>
            <a:r>
              <a:rPr lang="nb-NO" sz="1900" dirty="0" smtClean="0"/>
              <a:t>(eks  ruste opp Vestfoldbanens prosjektkontor)</a:t>
            </a:r>
          </a:p>
          <a:p>
            <a:r>
              <a:rPr lang="nb-NO" dirty="0" smtClean="0"/>
              <a:t>Investere mer oljepenger i jernbane og annen infrastruktur </a:t>
            </a:r>
          </a:p>
          <a:p>
            <a:r>
              <a:rPr lang="nb-NO" dirty="0" smtClean="0"/>
              <a:t>Etablere et stort jernbanefond (som Sveits)</a:t>
            </a:r>
          </a:p>
          <a:p>
            <a:r>
              <a:rPr lang="nb-NO" dirty="0" smtClean="0"/>
              <a:t>Inntekter fra vegtrafikk og flytrafikk</a:t>
            </a:r>
          </a:p>
          <a:p>
            <a:r>
              <a:rPr lang="nb-NO" dirty="0" smtClean="0"/>
              <a:t>Prosjektfinansiering gjennom statlige lån </a:t>
            </a:r>
            <a:endParaRPr lang="nb-NO"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Tid for politiske valg!</a:t>
            </a:r>
            <a:endParaRPr lang="nb-NO" b="1" dirty="0"/>
          </a:p>
        </p:txBody>
      </p:sp>
      <p:pic>
        <p:nvPicPr>
          <p:cNvPr id="4" name="Picture 2"/>
          <p:cNvPicPr>
            <a:picLocks noGrp="1" noChangeAspect="1" noChangeArrowheads="1"/>
          </p:cNvPicPr>
          <p:nvPr>
            <p:ph idx="1"/>
          </p:nvPr>
        </p:nvPicPr>
        <p:blipFill>
          <a:blip r:embed="rId2" cstate="print"/>
          <a:srcRect/>
          <a:stretch>
            <a:fillRect/>
          </a:stretch>
        </p:blipFill>
        <p:spPr>
          <a:xfrm>
            <a:off x="1619672" y="1628800"/>
            <a:ext cx="6208011" cy="4525963"/>
          </a:xfrm>
          <a:noFill/>
        </p:spPr>
      </p:pic>
      <p:sp>
        <p:nvSpPr>
          <p:cNvPr id="5" name="TekstSylinder 4"/>
          <p:cNvSpPr txBox="1"/>
          <p:nvPr/>
        </p:nvSpPr>
        <p:spPr>
          <a:xfrm>
            <a:off x="2267744" y="1916832"/>
            <a:ext cx="2376264" cy="369332"/>
          </a:xfrm>
          <a:prstGeom prst="rect">
            <a:avLst/>
          </a:prstGeom>
          <a:solidFill>
            <a:schemeClr val="bg1"/>
          </a:solidFill>
          <a:ln>
            <a:solidFill>
              <a:schemeClr val="bg1"/>
            </a:solidFill>
          </a:ln>
        </p:spPr>
        <p:txBody>
          <a:bodyPr wrap="square" rtlCol="0">
            <a:spAutoFit/>
          </a:bodyPr>
          <a:lstStyle/>
          <a:p>
            <a:endParaRPr lang="nb-NO"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88640"/>
            <a:ext cx="8229600" cy="1143000"/>
          </a:xfrm>
        </p:spPr>
        <p:txBody>
          <a:bodyPr/>
          <a:lstStyle/>
          <a:p>
            <a:r>
              <a:rPr lang="nb-NO" dirty="0" smtClean="0"/>
              <a:t>Stortingsvedtak i 2013:</a:t>
            </a:r>
            <a:endParaRPr lang="nb-NO" dirty="0"/>
          </a:p>
        </p:txBody>
      </p:sp>
      <p:sp>
        <p:nvSpPr>
          <p:cNvPr id="3" name="Plassholder for innhold 2"/>
          <p:cNvSpPr>
            <a:spLocks noGrp="1"/>
          </p:cNvSpPr>
          <p:nvPr>
            <p:ph idx="1"/>
          </p:nvPr>
        </p:nvSpPr>
        <p:spPr/>
        <p:txBody>
          <a:bodyPr>
            <a:normAutofit/>
          </a:bodyPr>
          <a:lstStyle/>
          <a:p>
            <a:pPr>
              <a:buNone/>
            </a:pPr>
            <a:endParaRPr lang="nb-NO" dirty="0" smtClean="0"/>
          </a:p>
          <a:p>
            <a:pPr>
              <a:buNone/>
            </a:pPr>
            <a:endParaRPr lang="nb-NO" dirty="0" smtClean="0"/>
          </a:p>
          <a:p>
            <a:pPr>
              <a:buNone/>
            </a:pPr>
            <a:endParaRPr lang="nb-NO" dirty="0" smtClean="0"/>
          </a:p>
          <a:p>
            <a:pPr>
              <a:buNone/>
            </a:pPr>
            <a:endParaRPr lang="nb-NO" dirty="0" smtClean="0"/>
          </a:p>
          <a:p>
            <a:pPr>
              <a:buNone/>
            </a:pPr>
            <a:r>
              <a:rPr lang="nb-NO" dirty="0" smtClean="0"/>
              <a:t>		</a:t>
            </a:r>
          </a:p>
          <a:p>
            <a:pPr>
              <a:buNone/>
            </a:pPr>
            <a:endParaRPr lang="nb-NO" dirty="0"/>
          </a:p>
        </p:txBody>
      </p:sp>
      <p:pic>
        <p:nvPicPr>
          <p:cNvPr id="7" name="Bilde 6"/>
          <p:cNvPicPr/>
          <p:nvPr/>
        </p:nvPicPr>
        <p:blipFill>
          <a:blip r:embed="rId3" cstate="print"/>
          <a:srcRect/>
          <a:stretch>
            <a:fillRect/>
          </a:stretch>
        </p:blipFill>
        <p:spPr bwMode="auto">
          <a:xfrm>
            <a:off x="2411760" y="2942184"/>
            <a:ext cx="1944216" cy="3915816"/>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283968" y="2970966"/>
            <a:ext cx="2767845" cy="3887034"/>
          </a:xfrm>
          <a:prstGeom prst="rect">
            <a:avLst/>
          </a:prstGeom>
          <a:noFill/>
          <a:ln w="9525">
            <a:noFill/>
            <a:miter lim="800000"/>
            <a:headEnd/>
            <a:tailEnd/>
          </a:ln>
        </p:spPr>
      </p:pic>
      <p:sp>
        <p:nvSpPr>
          <p:cNvPr id="9" name="Plassholder for innhold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nb-NO" sz="3200" dirty="0" smtClean="0"/>
              <a:t>Togplan 2017: Trappe opp til 20 mrd i året </a:t>
            </a:r>
          </a:p>
          <a:p>
            <a:pPr marL="342900" marR="0" lvl="0" indent="-342900" algn="l" defTabSz="914400" rtl="0" eaLnBrk="1" fontAlgn="auto" latinLnBrk="0" hangingPunct="1">
              <a:lnSpc>
                <a:spcPct val="100000"/>
              </a:lnSpc>
              <a:spcBef>
                <a:spcPct val="20000"/>
              </a:spcBef>
              <a:spcAft>
                <a:spcPts val="0"/>
              </a:spcAft>
              <a:buClrTx/>
              <a:buSzTx/>
              <a:tabLst/>
              <a:defRPr/>
            </a:pPr>
            <a:r>
              <a:rPr lang="nb-NO" sz="3200" dirty="0" smtClean="0"/>
              <a:t>Togplan 2023</a:t>
            </a:r>
            <a:r>
              <a:rPr kumimoji="0" lang="nb-NO" sz="3200" b="0" i="0" u="none" strike="noStrike" kern="1200" cap="none" spc="0" normalizeH="0" noProof="0" dirty="0" smtClean="0">
                <a:ln>
                  <a:noFill/>
                </a:ln>
                <a:solidFill>
                  <a:schemeClr val="tx1"/>
                </a:solidFill>
                <a:effectLst/>
                <a:uLnTx/>
                <a:uFillTx/>
                <a:latin typeface="+mn-lt"/>
                <a:ea typeface="+mn-ea"/>
                <a:cs typeface="+mn-cs"/>
              </a:rPr>
              <a:t>: Trappe opp til 40 mrd i året</a:t>
            </a:r>
            <a:r>
              <a:rPr kumimoji="0" lang="nb-NO"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nb-NO"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Plassholder for dato 1"/>
          <p:cNvSpPr>
            <a:spLocks noGrp="1"/>
          </p:cNvSpPr>
          <p:nvPr>
            <p:ph type="dt" sz="quarter" idx="10"/>
          </p:nvPr>
        </p:nvSpPr>
        <p:spPr>
          <a:noFill/>
        </p:spPr>
        <p:txBody>
          <a:bodyPr/>
          <a:lstStyle/>
          <a:p>
            <a:endParaRPr lang="sv-SE" smtClean="0"/>
          </a:p>
          <a:p>
            <a:endParaRPr lang="sv-SE" smtClean="0"/>
          </a:p>
        </p:txBody>
      </p:sp>
      <p:sp>
        <p:nvSpPr>
          <p:cNvPr id="61443" name="Plassholder for lysbildenummer 3"/>
          <p:cNvSpPr>
            <a:spLocks noGrp="1"/>
          </p:cNvSpPr>
          <p:nvPr>
            <p:ph type="sldNum" sz="quarter" idx="12"/>
          </p:nvPr>
        </p:nvSpPr>
        <p:spPr>
          <a:noFill/>
        </p:spPr>
        <p:txBody>
          <a:bodyPr/>
          <a:lstStyle/>
          <a:p>
            <a:fld id="{6B7B09E4-3765-463A-8FDA-85C320A60B88}" type="slidenum">
              <a:rPr lang="sv-SE" smtClean="0"/>
              <a:pPr/>
              <a:t>27</a:t>
            </a:fld>
            <a:endParaRPr lang="sv-SE" smtClean="0"/>
          </a:p>
        </p:txBody>
      </p:sp>
      <p:grpSp>
        <p:nvGrpSpPr>
          <p:cNvPr id="2" name="Group 2"/>
          <p:cNvGrpSpPr>
            <a:grpSpLocks/>
          </p:cNvGrpSpPr>
          <p:nvPr/>
        </p:nvGrpSpPr>
        <p:grpSpPr bwMode="auto">
          <a:xfrm>
            <a:off x="-3132856" y="-4923928"/>
            <a:ext cx="31798847" cy="38395275"/>
            <a:chOff x="-1954" y="-3106"/>
            <a:chExt cx="20031" cy="24186"/>
          </a:xfrm>
        </p:grpSpPr>
        <p:sp>
          <p:nvSpPr>
            <p:cNvPr id="61727" name="Freeform 3"/>
            <p:cNvSpPr>
              <a:spLocks/>
            </p:cNvSpPr>
            <p:nvPr/>
          </p:nvSpPr>
          <p:spPr bwMode="auto">
            <a:xfrm>
              <a:off x="-1954" y="-3106"/>
              <a:ext cx="20031" cy="24186"/>
            </a:xfrm>
            <a:custGeom>
              <a:avLst/>
              <a:gdLst>
                <a:gd name="T0" fmla="*/ 5008 w 40062"/>
                <a:gd name="T1" fmla="*/ 127 h 48372"/>
                <a:gd name="T2" fmla="*/ 5008 w 40062"/>
                <a:gd name="T3" fmla="*/ 466 h 48372"/>
                <a:gd name="T4" fmla="*/ 5008 w 40062"/>
                <a:gd name="T5" fmla="*/ 804 h 48372"/>
                <a:gd name="T6" fmla="*/ 5008 w 40062"/>
                <a:gd name="T7" fmla="*/ 1143 h 48372"/>
                <a:gd name="T8" fmla="*/ 5008 w 40062"/>
                <a:gd name="T9" fmla="*/ 1481 h 48372"/>
                <a:gd name="T10" fmla="*/ 5008 w 40062"/>
                <a:gd name="T11" fmla="*/ 1818 h 48372"/>
                <a:gd name="T12" fmla="*/ 5008 w 40062"/>
                <a:gd name="T13" fmla="*/ 2157 h 48372"/>
                <a:gd name="T14" fmla="*/ 5008 w 40062"/>
                <a:gd name="T15" fmla="*/ 2496 h 48372"/>
                <a:gd name="T16" fmla="*/ 5008 w 40062"/>
                <a:gd name="T17" fmla="*/ 2834 h 48372"/>
                <a:gd name="T18" fmla="*/ 5008 w 40062"/>
                <a:gd name="T19" fmla="*/ 3171 h 48372"/>
                <a:gd name="T20" fmla="*/ 5008 w 40062"/>
                <a:gd name="T21" fmla="*/ 3509 h 48372"/>
                <a:gd name="T22" fmla="*/ 5008 w 40062"/>
                <a:gd name="T23" fmla="*/ 3848 h 48372"/>
                <a:gd name="T24" fmla="*/ 5008 w 40062"/>
                <a:gd name="T25" fmla="*/ 4187 h 48372"/>
                <a:gd name="T26" fmla="*/ 5008 w 40062"/>
                <a:gd name="T27" fmla="*/ 4525 h 48372"/>
                <a:gd name="T28" fmla="*/ 5008 w 40062"/>
                <a:gd name="T29" fmla="*/ 4863 h 48372"/>
                <a:gd name="T30" fmla="*/ 5008 w 40062"/>
                <a:gd name="T31" fmla="*/ 5201 h 48372"/>
                <a:gd name="T32" fmla="*/ 5008 w 40062"/>
                <a:gd name="T33" fmla="*/ 5540 h 48372"/>
                <a:gd name="T34" fmla="*/ 5008 w 40062"/>
                <a:gd name="T35" fmla="*/ 5878 h 48372"/>
                <a:gd name="T36" fmla="*/ 4899 w 40062"/>
                <a:gd name="T37" fmla="*/ 6047 h 48372"/>
                <a:gd name="T38" fmla="*/ 4680 w 40062"/>
                <a:gd name="T39" fmla="*/ 6047 h 48372"/>
                <a:gd name="T40" fmla="*/ 4461 w 40062"/>
                <a:gd name="T41" fmla="*/ 6047 h 48372"/>
                <a:gd name="T42" fmla="*/ 4242 w 40062"/>
                <a:gd name="T43" fmla="*/ 6047 h 48372"/>
                <a:gd name="T44" fmla="*/ 4022 w 40062"/>
                <a:gd name="T45" fmla="*/ 6047 h 48372"/>
                <a:gd name="T46" fmla="*/ 3803 w 40062"/>
                <a:gd name="T47" fmla="*/ 6047 h 48372"/>
                <a:gd name="T48" fmla="*/ 3584 w 40062"/>
                <a:gd name="T49" fmla="*/ 6047 h 48372"/>
                <a:gd name="T50" fmla="*/ 3365 w 40062"/>
                <a:gd name="T51" fmla="*/ 6047 h 48372"/>
                <a:gd name="T52" fmla="*/ 3146 w 40062"/>
                <a:gd name="T53" fmla="*/ 6047 h 48372"/>
                <a:gd name="T54" fmla="*/ 2927 w 40062"/>
                <a:gd name="T55" fmla="*/ 6047 h 48372"/>
                <a:gd name="T56" fmla="*/ 2708 w 40062"/>
                <a:gd name="T57" fmla="*/ 6047 h 48372"/>
                <a:gd name="T58" fmla="*/ 2489 w 40062"/>
                <a:gd name="T59" fmla="*/ 6047 h 48372"/>
                <a:gd name="T60" fmla="*/ 2270 w 40062"/>
                <a:gd name="T61" fmla="*/ 6047 h 48372"/>
                <a:gd name="T62" fmla="*/ 2051 w 40062"/>
                <a:gd name="T63" fmla="*/ 6047 h 48372"/>
                <a:gd name="T64" fmla="*/ 1832 w 40062"/>
                <a:gd name="T65" fmla="*/ 6047 h 48372"/>
                <a:gd name="T66" fmla="*/ 1613 w 40062"/>
                <a:gd name="T67" fmla="*/ 6047 h 48372"/>
                <a:gd name="T68" fmla="*/ 1393 w 40062"/>
                <a:gd name="T69" fmla="*/ 6047 h 48372"/>
                <a:gd name="T70" fmla="*/ 1175 w 40062"/>
                <a:gd name="T71" fmla="*/ 6047 h 48372"/>
                <a:gd name="T72" fmla="*/ 955 w 40062"/>
                <a:gd name="T73" fmla="*/ 6047 h 48372"/>
                <a:gd name="T74" fmla="*/ 737 w 40062"/>
                <a:gd name="T75" fmla="*/ 6047 h 48372"/>
                <a:gd name="T76" fmla="*/ 518 w 40062"/>
                <a:gd name="T77" fmla="*/ 6047 h 48372"/>
                <a:gd name="T78" fmla="*/ 299 w 40062"/>
                <a:gd name="T79" fmla="*/ 6047 h 48372"/>
                <a:gd name="T80" fmla="*/ 80 w 40062"/>
                <a:gd name="T81" fmla="*/ 6047 h 48372"/>
                <a:gd name="T82" fmla="*/ 0 w 40062"/>
                <a:gd name="T83" fmla="*/ 0 h 483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62"/>
                <a:gd name="T127" fmla="*/ 0 h 48372"/>
                <a:gd name="T128" fmla="*/ 40062 w 40062"/>
                <a:gd name="T129" fmla="*/ 48372 h 483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62" h="48372">
                  <a:moveTo>
                    <a:pt x="40062" y="0"/>
                  </a:moveTo>
                  <a:lnTo>
                    <a:pt x="40062" y="1022"/>
                  </a:lnTo>
                  <a:lnTo>
                    <a:pt x="40062" y="2376"/>
                  </a:lnTo>
                  <a:lnTo>
                    <a:pt x="40062" y="3728"/>
                  </a:lnTo>
                  <a:lnTo>
                    <a:pt x="40062" y="5080"/>
                  </a:lnTo>
                  <a:lnTo>
                    <a:pt x="40062" y="6434"/>
                  </a:lnTo>
                  <a:lnTo>
                    <a:pt x="40062" y="7785"/>
                  </a:lnTo>
                  <a:lnTo>
                    <a:pt x="40062" y="9139"/>
                  </a:lnTo>
                  <a:lnTo>
                    <a:pt x="40062" y="10491"/>
                  </a:lnTo>
                  <a:lnTo>
                    <a:pt x="40062" y="11843"/>
                  </a:lnTo>
                  <a:lnTo>
                    <a:pt x="40062" y="13197"/>
                  </a:lnTo>
                  <a:lnTo>
                    <a:pt x="40062" y="14549"/>
                  </a:lnTo>
                  <a:lnTo>
                    <a:pt x="40062" y="15903"/>
                  </a:lnTo>
                  <a:lnTo>
                    <a:pt x="40062" y="17255"/>
                  </a:lnTo>
                  <a:lnTo>
                    <a:pt x="40062" y="18609"/>
                  </a:lnTo>
                  <a:lnTo>
                    <a:pt x="40062" y="19961"/>
                  </a:lnTo>
                  <a:lnTo>
                    <a:pt x="40062" y="21314"/>
                  </a:lnTo>
                  <a:lnTo>
                    <a:pt x="40062" y="22668"/>
                  </a:lnTo>
                  <a:lnTo>
                    <a:pt x="40062" y="24020"/>
                  </a:lnTo>
                  <a:lnTo>
                    <a:pt x="40062" y="25374"/>
                  </a:lnTo>
                  <a:lnTo>
                    <a:pt x="40062" y="26726"/>
                  </a:lnTo>
                  <a:lnTo>
                    <a:pt x="40062" y="28078"/>
                  </a:lnTo>
                  <a:lnTo>
                    <a:pt x="40062" y="29432"/>
                  </a:lnTo>
                  <a:lnTo>
                    <a:pt x="40062" y="30784"/>
                  </a:lnTo>
                  <a:lnTo>
                    <a:pt x="40062" y="32138"/>
                  </a:lnTo>
                  <a:lnTo>
                    <a:pt x="40062" y="33490"/>
                  </a:lnTo>
                  <a:lnTo>
                    <a:pt x="40062" y="34843"/>
                  </a:lnTo>
                  <a:lnTo>
                    <a:pt x="40062" y="36197"/>
                  </a:lnTo>
                  <a:lnTo>
                    <a:pt x="40062" y="37549"/>
                  </a:lnTo>
                  <a:lnTo>
                    <a:pt x="40062" y="38903"/>
                  </a:lnTo>
                  <a:lnTo>
                    <a:pt x="40062" y="40255"/>
                  </a:lnTo>
                  <a:lnTo>
                    <a:pt x="40062" y="41607"/>
                  </a:lnTo>
                  <a:lnTo>
                    <a:pt x="40062" y="42961"/>
                  </a:lnTo>
                  <a:lnTo>
                    <a:pt x="40062" y="44313"/>
                  </a:lnTo>
                  <a:lnTo>
                    <a:pt x="40062" y="45667"/>
                  </a:lnTo>
                  <a:lnTo>
                    <a:pt x="40062" y="47019"/>
                  </a:lnTo>
                  <a:lnTo>
                    <a:pt x="40062" y="48372"/>
                  </a:lnTo>
                  <a:lnTo>
                    <a:pt x="39187" y="48372"/>
                  </a:lnTo>
                  <a:lnTo>
                    <a:pt x="38310" y="48372"/>
                  </a:lnTo>
                  <a:lnTo>
                    <a:pt x="37435" y="48372"/>
                  </a:lnTo>
                  <a:lnTo>
                    <a:pt x="36558" y="48372"/>
                  </a:lnTo>
                  <a:lnTo>
                    <a:pt x="35682" y="48372"/>
                  </a:lnTo>
                  <a:lnTo>
                    <a:pt x="34806" y="48372"/>
                  </a:lnTo>
                  <a:lnTo>
                    <a:pt x="33930" y="48372"/>
                  </a:lnTo>
                  <a:lnTo>
                    <a:pt x="33053" y="48372"/>
                  </a:lnTo>
                  <a:lnTo>
                    <a:pt x="32178" y="48372"/>
                  </a:lnTo>
                  <a:lnTo>
                    <a:pt x="31301" y="48372"/>
                  </a:lnTo>
                  <a:lnTo>
                    <a:pt x="30426" y="48372"/>
                  </a:lnTo>
                  <a:lnTo>
                    <a:pt x="29549" y="48372"/>
                  </a:lnTo>
                  <a:lnTo>
                    <a:pt x="28674" y="48372"/>
                  </a:lnTo>
                  <a:lnTo>
                    <a:pt x="27797" y="48372"/>
                  </a:lnTo>
                  <a:lnTo>
                    <a:pt x="26921" y="48372"/>
                  </a:lnTo>
                  <a:lnTo>
                    <a:pt x="26044" y="48372"/>
                  </a:lnTo>
                  <a:lnTo>
                    <a:pt x="25169" y="48372"/>
                  </a:lnTo>
                  <a:lnTo>
                    <a:pt x="24292" y="48372"/>
                  </a:lnTo>
                  <a:lnTo>
                    <a:pt x="23417" y="48372"/>
                  </a:lnTo>
                  <a:lnTo>
                    <a:pt x="22540" y="48372"/>
                  </a:lnTo>
                  <a:lnTo>
                    <a:pt x="21665" y="48372"/>
                  </a:lnTo>
                  <a:lnTo>
                    <a:pt x="20788" y="48372"/>
                  </a:lnTo>
                  <a:lnTo>
                    <a:pt x="19912" y="48372"/>
                  </a:lnTo>
                  <a:lnTo>
                    <a:pt x="19036" y="48372"/>
                  </a:lnTo>
                  <a:lnTo>
                    <a:pt x="18160" y="48372"/>
                  </a:lnTo>
                  <a:lnTo>
                    <a:pt x="17283" y="48372"/>
                  </a:lnTo>
                  <a:lnTo>
                    <a:pt x="16408" y="48372"/>
                  </a:lnTo>
                  <a:lnTo>
                    <a:pt x="15531" y="48372"/>
                  </a:lnTo>
                  <a:lnTo>
                    <a:pt x="14656" y="48372"/>
                  </a:lnTo>
                  <a:lnTo>
                    <a:pt x="13779" y="48372"/>
                  </a:lnTo>
                  <a:lnTo>
                    <a:pt x="12904" y="48372"/>
                  </a:lnTo>
                  <a:lnTo>
                    <a:pt x="12027" y="48372"/>
                  </a:lnTo>
                  <a:lnTo>
                    <a:pt x="11151" y="48372"/>
                  </a:lnTo>
                  <a:lnTo>
                    <a:pt x="10274" y="48372"/>
                  </a:lnTo>
                  <a:lnTo>
                    <a:pt x="9399" y="48372"/>
                  </a:lnTo>
                  <a:lnTo>
                    <a:pt x="8522" y="48372"/>
                  </a:lnTo>
                  <a:lnTo>
                    <a:pt x="7647" y="48372"/>
                  </a:lnTo>
                  <a:lnTo>
                    <a:pt x="6770" y="48372"/>
                  </a:lnTo>
                  <a:lnTo>
                    <a:pt x="5896" y="48372"/>
                  </a:lnTo>
                  <a:lnTo>
                    <a:pt x="5019" y="48372"/>
                  </a:lnTo>
                  <a:lnTo>
                    <a:pt x="4144" y="48372"/>
                  </a:lnTo>
                  <a:lnTo>
                    <a:pt x="3267" y="48372"/>
                  </a:lnTo>
                  <a:lnTo>
                    <a:pt x="2392" y="48372"/>
                  </a:lnTo>
                  <a:lnTo>
                    <a:pt x="1515" y="48372"/>
                  </a:lnTo>
                  <a:lnTo>
                    <a:pt x="640" y="48372"/>
                  </a:lnTo>
                  <a:lnTo>
                    <a:pt x="0" y="48372"/>
                  </a:lnTo>
                  <a:lnTo>
                    <a:pt x="0" y="0"/>
                  </a:lnTo>
                  <a:lnTo>
                    <a:pt x="40062" y="0"/>
                  </a:lnTo>
                  <a:close/>
                </a:path>
              </a:pathLst>
            </a:custGeom>
            <a:solidFill>
              <a:srgbClr val="C0D5FF"/>
            </a:solidFill>
            <a:ln w="0">
              <a:solidFill>
                <a:srgbClr val="000000"/>
              </a:solidFill>
              <a:round/>
              <a:headEnd/>
              <a:tailEnd/>
            </a:ln>
          </p:spPr>
          <p:txBody>
            <a:bodyPr/>
            <a:lstStyle/>
            <a:p>
              <a:endParaRPr lang="nb-NO"/>
            </a:p>
          </p:txBody>
        </p:sp>
        <p:sp>
          <p:nvSpPr>
            <p:cNvPr id="61728" name="Freeform 4"/>
            <p:cNvSpPr>
              <a:spLocks/>
            </p:cNvSpPr>
            <p:nvPr/>
          </p:nvSpPr>
          <p:spPr bwMode="auto">
            <a:xfrm>
              <a:off x="1526" y="-353"/>
              <a:ext cx="5280" cy="4426"/>
            </a:xfrm>
            <a:custGeom>
              <a:avLst/>
              <a:gdLst>
                <a:gd name="T0" fmla="*/ 437 w 10560"/>
                <a:gd name="T1" fmla="*/ 373 h 8853"/>
                <a:gd name="T2" fmla="*/ 439 w 10560"/>
                <a:gd name="T3" fmla="*/ 445 h 8853"/>
                <a:gd name="T4" fmla="*/ 490 w 10560"/>
                <a:gd name="T5" fmla="*/ 477 h 8853"/>
                <a:gd name="T6" fmla="*/ 528 w 10560"/>
                <a:gd name="T7" fmla="*/ 494 h 8853"/>
                <a:gd name="T8" fmla="*/ 759 w 10560"/>
                <a:gd name="T9" fmla="*/ 282 h 8853"/>
                <a:gd name="T10" fmla="*/ 738 w 10560"/>
                <a:gd name="T11" fmla="*/ 95 h 8853"/>
                <a:gd name="T12" fmla="*/ 639 w 10560"/>
                <a:gd name="T13" fmla="*/ 175 h 8853"/>
                <a:gd name="T14" fmla="*/ 588 w 10560"/>
                <a:gd name="T15" fmla="*/ 266 h 8853"/>
                <a:gd name="T16" fmla="*/ 623 w 10560"/>
                <a:gd name="T17" fmla="*/ 294 h 8853"/>
                <a:gd name="T18" fmla="*/ 574 w 10560"/>
                <a:gd name="T19" fmla="*/ 355 h 8853"/>
                <a:gd name="T20" fmla="*/ 519 w 10560"/>
                <a:gd name="T21" fmla="*/ 446 h 8853"/>
                <a:gd name="T22" fmla="*/ 462 w 10560"/>
                <a:gd name="T23" fmla="*/ 458 h 8853"/>
                <a:gd name="T24" fmla="*/ 418 w 10560"/>
                <a:gd name="T25" fmla="*/ 327 h 8853"/>
                <a:gd name="T26" fmla="*/ 369 w 10560"/>
                <a:gd name="T27" fmla="*/ 357 h 8853"/>
                <a:gd name="T28" fmla="*/ 1065 w 10560"/>
                <a:gd name="T29" fmla="*/ 84 h 8853"/>
                <a:gd name="T30" fmla="*/ 918 w 10560"/>
                <a:gd name="T31" fmla="*/ 58 h 8853"/>
                <a:gd name="T32" fmla="*/ 970 w 10560"/>
                <a:gd name="T33" fmla="*/ 92 h 8853"/>
                <a:gd name="T34" fmla="*/ 970 w 10560"/>
                <a:gd name="T35" fmla="*/ 132 h 8853"/>
                <a:gd name="T36" fmla="*/ 1022 w 10560"/>
                <a:gd name="T37" fmla="*/ 160 h 8853"/>
                <a:gd name="T38" fmla="*/ 1256 w 10560"/>
                <a:gd name="T39" fmla="*/ 35 h 8853"/>
                <a:gd name="T40" fmla="*/ 1277 w 10560"/>
                <a:gd name="T41" fmla="*/ 608 h 8853"/>
                <a:gd name="T42" fmla="*/ 1248 w 10560"/>
                <a:gd name="T43" fmla="*/ 699 h 8853"/>
                <a:gd name="T44" fmla="*/ 1237 w 10560"/>
                <a:gd name="T45" fmla="*/ 819 h 8853"/>
                <a:gd name="T46" fmla="*/ 1267 w 10560"/>
                <a:gd name="T47" fmla="*/ 901 h 8853"/>
                <a:gd name="T48" fmla="*/ 1290 w 10560"/>
                <a:gd name="T49" fmla="*/ 971 h 8853"/>
                <a:gd name="T50" fmla="*/ 1276 w 10560"/>
                <a:gd name="T51" fmla="*/ 1020 h 8853"/>
                <a:gd name="T52" fmla="*/ 1225 w 10560"/>
                <a:gd name="T53" fmla="*/ 1004 h 8853"/>
                <a:gd name="T54" fmla="*/ 1186 w 10560"/>
                <a:gd name="T55" fmla="*/ 975 h 8853"/>
                <a:gd name="T56" fmla="*/ 1178 w 10560"/>
                <a:gd name="T57" fmla="*/ 1021 h 8853"/>
                <a:gd name="T58" fmla="*/ 1190 w 10560"/>
                <a:gd name="T59" fmla="*/ 1058 h 8853"/>
                <a:gd name="T60" fmla="*/ 1089 w 10560"/>
                <a:gd name="T61" fmla="*/ 1072 h 8853"/>
                <a:gd name="T62" fmla="*/ 1004 w 10560"/>
                <a:gd name="T63" fmla="*/ 1095 h 8853"/>
                <a:gd name="T64" fmla="*/ 951 w 10560"/>
                <a:gd name="T65" fmla="*/ 1095 h 8853"/>
                <a:gd name="T66" fmla="*/ 880 w 10560"/>
                <a:gd name="T67" fmla="*/ 1072 h 8853"/>
                <a:gd name="T68" fmla="*/ 847 w 10560"/>
                <a:gd name="T69" fmla="*/ 1026 h 8853"/>
                <a:gd name="T70" fmla="*/ 1002 w 10560"/>
                <a:gd name="T71" fmla="*/ 744 h 8853"/>
                <a:gd name="T72" fmla="*/ 976 w 10560"/>
                <a:gd name="T73" fmla="*/ 805 h 8853"/>
                <a:gd name="T74" fmla="*/ 880 w 10560"/>
                <a:gd name="T75" fmla="*/ 748 h 8853"/>
                <a:gd name="T76" fmla="*/ 845 w 10560"/>
                <a:gd name="T77" fmla="*/ 805 h 8853"/>
                <a:gd name="T78" fmla="*/ 820 w 10560"/>
                <a:gd name="T79" fmla="*/ 860 h 8853"/>
                <a:gd name="T80" fmla="*/ 820 w 10560"/>
                <a:gd name="T81" fmla="*/ 903 h 8853"/>
                <a:gd name="T82" fmla="*/ 761 w 10560"/>
                <a:gd name="T83" fmla="*/ 935 h 8853"/>
                <a:gd name="T84" fmla="*/ 723 w 10560"/>
                <a:gd name="T85" fmla="*/ 963 h 8853"/>
                <a:gd name="T86" fmla="*/ 713 w 10560"/>
                <a:gd name="T87" fmla="*/ 1070 h 8853"/>
                <a:gd name="T88" fmla="*/ 636 w 10560"/>
                <a:gd name="T89" fmla="*/ 886 h 8853"/>
                <a:gd name="T90" fmla="*/ 482 w 10560"/>
                <a:gd name="T91" fmla="*/ 801 h 8853"/>
                <a:gd name="T92" fmla="*/ 510 w 10560"/>
                <a:gd name="T93" fmla="*/ 856 h 8853"/>
                <a:gd name="T94" fmla="*/ 560 w 10560"/>
                <a:gd name="T95" fmla="*/ 910 h 8853"/>
                <a:gd name="T96" fmla="*/ 606 w 10560"/>
                <a:gd name="T97" fmla="*/ 970 h 8853"/>
                <a:gd name="T98" fmla="*/ 576 w 10560"/>
                <a:gd name="T99" fmla="*/ 1001 h 8853"/>
                <a:gd name="T100" fmla="*/ 541 w 10560"/>
                <a:gd name="T101" fmla="*/ 1052 h 8853"/>
                <a:gd name="T102" fmla="*/ 541 w 10560"/>
                <a:gd name="T103" fmla="*/ 1023 h 8853"/>
                <a:gd name="T104" fmla="*/ 433 w 10560"/>
                <a:gd name="T105" fmla="*/ 838 h 8853"/>
                <a:gd name="T106" fmla="*/ 390 w 10560"/>
                <a:gd name="T107" fmla="*/ 828 h 8853"/>
                <a:gd name="T108" fmla="*/ 344 w 10560"/>
                <a:gd name="T109" fmla="*/ 861 h 8853"/>
                <a:gd name="T110" fmla="*/ 279 w 10560"/>
                <a:gd name="T111" fmla="*/ 882 h 8853"/>
                <a:gd name="T112" fmla="*/ 254 w 10560"/>
                <a:gd name="T113" fmla="*/ 924 h 8853"/>
                <a:gd name="T114" fmla="*/ 207 w 10560"/>
                <a:gd name="T115" fmla="*/ 969 h 8853"/>
                <a:gd name="T116" fmla="*/ 191 w 10560"/>
                <a:gd name="T117" fmla="*/ 1040 h 8853"/>
                <a:gd name="T118" fmla="*/ 137 w 10560"/>
                <a:gd name="T119" fmla="*/ 1077 h 8853"/>
                <a:gd name="T120" fmla="*/ 72 w 10560"/>
                <a:gd name="T121" fmla="*/ 1082 h 8853"/>
                <a:gd name="T122" fmla="*/ 47 w 10560"/>
                <a:gd name="T123" fmla="*/ 1061 h 8853"/>
                <a:gd name="T124" fmla="*/ 12 w 10560"/>
                <a:gd name="T125" fmla="*/ 1067 h 88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560"/>
                <a:gd name="T190" fmla="*/ 0 h 8853"/>
                <a:gd name="T191" fmla="*/ 10560 w 10560"/>
                <a:gd name="T192" fmla="*/ 8853 h 88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560" h="8853">
                  <a:moveTo>
                    <a:pt x="0" y="8495"/>
                  </a:moveTo>
                  <a:lnTo>
                    <a:pt x="130" y="8197"/>
                  </a:lnTo>
                  <a:lnTo>
                    <a:pt x="1396" y="6753"/>
                  </a:lnTo>
                  <a:lnTo>
                    <a:pt x="2570" y="4760"/>
                  </a:lnTo>
                  <a:lnTo>
                    <a:pt x="3312" y="4012"/>
                  </a:lnTo>
                  <a:lnTo>
                    <a:pt x="3168" y="3684"/>
                  </a:lnTo>
                  <a:lnTo>
                    <a:pt x="3258" y="3145"/>
                  </a:lnTo>
                  <a:lnTo>
                    <a:pt x="3282" y="3100"/>
                  </a:lnTo>
                  <a:lnTo>
                    <a:pt x="3312" y="3085"/>
                  </a:lnTo>
                  <a:lnTo>
                    <a:pt x="3335" y="3058"/>
                  </a:lnTo>
                  <a:lnTo>
                    <a:pt x="3352" y="3028"/>
                  </a:lnTo>
                  <a:lnTo>
                    <a:pt x="3382" y="3001"/>
                  </a:lnTo>
                  <a:lnTo>
                    <a:pt x="3379" y="2938"/>
                  </a:lnTo>
                  <a:lnTo>
                    <a:pt x="3437" y="2891"/>
                  </a:lnTo>
                  <a:lnTo>
                    <a:pt x="3504" y="2938"/>
                  </a:lnTo>
                  <a:lnTo>
                    <a:pt x="3534" y="2938"/>
                  </a:lnTo>
                  <a:lnTo>
                    <a:pt x="3534" y="2959"/>
                  </a:lnTo>
                  <a:lnTo>
                    <a:pt x="3521" y="2971"/>
                  </a:lnTo>
                  <a:lnTo>
                    <a:pt x="3503" y="2988"/>
                  </a:lnTo>
                  <a:lnTo>
                    <a:pt x="3509" y="3006"/>
                  </a:lnTo>
                  <a:lnTo>
                    <a:pt x="3519" y="3028"/>
                  </a:lnTo>
                  <a:lnTo>
                    <a:pt x="3523" y="3050"/>
                  </a:lnTo>
                  <a:lnTo>
                    <a:pt x="3523" y="3068"/>
                  </a:lnTo>
                  <a:lnTo>
                    <a:pt x="3503" y="3086"/>
                  </a:lnTo>
                  <a:lnTo>
                    <a:pt x="3487" y="3107"/>
                  </a:lnTo>
                  <a:lnTo>
                    <a:pt x="3482" y="3135"/>
                  </a:lnTo>
                  <a:lnTo>
                    <a:pt x="3494" y="3200"/>
                  </a:lnTo>
                  <a:lnTo>
                    <a:pt x="3543" y="3235"/>
                  </a:lnTo>
                  <a:lnTo>
                    <a:pt x="3573" y="3279"/>
                  </a:lnTo>
                  <a:lnTo>
                    <a:pt x="3553" y="3311"/>
                  </a:lnTo>
                  <a:lnTo>
                    <a:pt x="3508" y="3351"/>
                  </a:lnTo>
                  <a:lnTo>
                    <a:pt x="3469" y="3406"/>
                  </a:lnTo>
                  <a:lnTo>
                    <a:pt x="3469" y="3426"/>
                  </a:lnTo>
                  <a:lnTo>
                    <a:pt x="3472" y="3435"/>
                  </a:lnTo>
                  <a:lnTo>
                    <a:pt x="3469" y="3438"/>
                  </a:lnTo>
                  <a:lnTo>
                    <a:pt x="3461" y="3451"/>
                  </a:lnTo>
                  <a:lnTo>
                    <a:pt x="3474" y="3523"/>
                  </a:lnTo>
                  <a:lnTo>
                    <a:pt x="3513" y="3562"/>
                  </a:lnTo>
                  <a:lnTo>
                    <a:pt x="3508" y="3597"/>
                  </a:lnTo>
                  <a:lnTo>
                    <a:pt x="3494" y="3647"/>
                  </a:lnTo>
                  <a:lnTo>
                    <a:pt x="3466" y="3676"/>
                  </a:lnTo>
                  <a:lnTo>
                    <a:pt x="3424" y="3704"/>
                  </a:lnTo>
                  <a:lnTo>
                    <a:pt x="3377" y="3714"/>
                  </a:lnTo>
                  <a:lnTo>
                    <a:pt x="3409" y="3749"/>
                  </a:lnTo>
                  <a:lnTo>
                    <a:pt x="3417" y="3766"/>
                  </a:lnTo>
                  <a:lnTo>
                    <a:pt x="3414" y="3781"/>
                  </a:lnTo>
                  <a:lnTo>
                    <a:pt x="3419" y="3791"/>
                  </a:lnTo>
                  <a:lnTo>
                    <a:pt x="3405" y="3809"/>
                  </a:lnTo>
                  <a:lnTo>
                    <a:pt x="3431" y="3809"/>
                  </a:lnTo>
                  <a:lnTo>
                    <a:pt x="3491" y="3811"/>
                  </a:lnTo>
                  <a:lnTo>
                    <a:pt x="3536" y="3763"/>
                  </a:lnTo>
                  <a:lnTo>
                    <a:pt x="3633" y="3809"/>
                  </a:lnTo>
                  <a:lnTo>
                    <a:pt x="3641" y="3826"/>
                  </a:lnTo>
                  <a:lnTo>
                    <a:pt x="3638" y="3848"/>
                  </a:lnTo>
                  <a:lnTo>
                    <a:pt x="3847" y="3819"/>
                  </a:lnTo>
                  <a:lnTo>
                    <a:pt x="3896" y="3821"/>
                  </a:lnTo>
                  <a:lnTo>
                    <a:pt x="3926" y="3818"/>
                  </a:lnTo>
                  <a:lnTo>
                    <a:pt x="3951" y="3836"/>
                  </a:lnTo>
                  <a:lnTo>
                    <a:pt x="3961" y="3841"/>
                  </a:lnTo>
                  <a:lnTo>
                    <a:pt x="3954" y="3826"/>
                  </a:lnTo>
                  <a:lnTo>
                    <a:pt x="3944" y="3811"/>
                  </a:lnTo>
                  <a:lnTo>
                    <a:pt x="3949" y="3798"/>
                  </a:lnTo>
                  <a:lnTo>
                    <a:pt x="3961" y="3783"/>
                  </a:lnTo>
                  <a:lnTo>
                    <a:pt x="3980" y="3763"/>
                  </a:lnTo>
                  <a:lnTo>
                    <a:pt x="4011" y="3761"/>
                  </a:lnTo>
                  <a:lnTo>
                    <a:pt x="4026" y="3773"/>
                  </a:lnTo>
                  <a:lnTo>
                    <a:pt x="4036" y="3788"/>
                  </a:lnTo>
                  <a:lnTo>
                    <a:pt x="4053" y="3791"/>
                  </a:lnTo>
                  <a:lnTo>
                    <a:pt x="4077" y="3806"/>
                  </a:lnTo>
                  <a:lnTo>
                    <a:pt x="4070" y="3821"/>
                  </a:lnTo>
                  <a:lnTo>
                    <a:pt x="4055" y="3840"/>
                  </a:lnTo>
                  <a:lnTo>
                    <a:pt x="4063" y="3851"/>
                  </a:lnTo>
                  <a:lnTo>
                    <a:pt x="4087" y="3865"/>
                  </a:lnTo>
                  <a:lnTo>
                    <a:pt x="4040" y="3903"/>
                  </a:lnTo>
                  <a:lnTo>
                    <a:pt x="4187" y="3962"/>
                  </a:lnTo>
                  <a:lnTo>
                    <a:pt x="4217" y="3955"/>
                  </a:lnTo>
                  <a:lnTo>
                    <a:pt x="5213" y="4156"/>
                  </a:lnTo>
                  <a:lnTo>
                    <a:pt x="6676" y="2385"/>
                  </a:lnTo>
                  <a:lnTo>
                    <a:pt x="6687" y="2287"/>
                  </a:lnTo>
                  <a:lnTo>
                    <a:pt x="6672" y="2245"/>
                  </a:lnTo>
                  <a:lnTo>
                    <a:pt x="6674" y="2231"/>
                  </a:lnTo>
                  <a:lnTo>
                    <a:pt x="6667" y="2215"/>
                  </a:lnTo>
                  <a:lnTo>
                    <a:pt x="6647" y="2183"/>
                  </a:lnTo>
                  <a:lnTo>
                    <a:pt x="6609" y="2189"/>
                  </a:lnTo>
                  <a:lnTo>
                    <a:pt x="6550" y="2189"/>
                  </a:lnTo>
                  <a:lnTo>
                    <a:pt x="6512" y="2184"/>
                  </a:lnTo>
                  <a:lnTo>
                    <a:pt x="6485" y="2199"/>
                  </a:lnTo>
                  <a:lnTo>
                    <a:pt x="6426" y="2206"/>
                  </a:lnTo>
                  <a:lnTo>
                    <a:pt x="6364" y="2201"/>
                  </a:lnTo>
                  <a:lnTo>
                    <a:pt x="6239" y="2243"/>
                  </a:lnTo>
                  <a:lnTo>
                    <a:pt x="6230" y="2255"/>
                  </a:lnTo>
                  <a:lnTo>
                    <a:pt x="6182" y="2265"/>
                  </a:lnTo>
                  <a:lnTo>
                    <a:pt x="6153" y="2250"/>
                  </a:lnTo>
                  <a:lnTo>
                    <a:pt x="6122" y="2265"/>
                  </a:lnTo>
                  <a:lnTo>
                    <a:pt x="6076" y="2261"/>
                  </a:lnTo>
                  <a:lnTo>
                    <a:pt x="6066" y="2271"/>
                  </a:lnTo>
                  <a:lnTo>
                    <a:pt x="6031" y="2290"/>
                  </a:lnTo>
                  <a:lnTo>
                    <a:pt x="5991" y="2293"/>
                  </a:lnTo>
                  <a:lnTo>
                    <a:pt x="5961" y="2320"/>
                  </a:lnTo>
                  <a:lnTo>
                    <a:pt x="5931" y="2338"/>
                  </a:lnTo>
                  <a:lnTo>
                    <a:pt x="5876" y="2325"/>
                  </a:lnTo>
                  <a:lnTo>
                    <a:pt x="5832" y="2332"/>
                  </a:lnTo>
                  <a:lnTo>
                    <a:pt x="5807" y="2350"/>
                  </a:lnTo>
                  <a:lnTo>
                    <a:pt x="5764" y="2350"/>
                  </a:lnTo>
                  <a:lnTo>
                    <a:pt x="5718" y="2342"/>
                  </a:lnTo>
                  <a:lnTo>
                    <a:pt x="5690" y="2363"/>
                  </a:lnTo>
                  <a:lnTo>
                    <a:pt x="5638" y="2355"/>
                  </a:lnTo>
                  <a:lnTo>
                    <a:pt x="5578" y="2362"/>
                  </a:lnTo>
                  <a:lnTo>
                    <a:pt x="5487" y="2302"/>
                  </a:lnTo>
                  <a:lnTo>
                    <a:pt x="5636" y="2020"/>
                  </a:lnTo>
                  <a:lnTo>
                    <a:pt x="6083" y="1025"/>
                  </a:lnTo>
                  <a:lnTo>
                    <a:pt x="5988" y="700"/>
                  </a:lnTo>
                  <a:lnTo>
                    <a:pt x="5941" y="765"/>
                  </a:lnTo>
                  <a:lnTo>
                    <a:pt x="5904" y="767"/>
                  </a:lnTo>
                  <a:lnTo>
                    <a:pt x="5861" y="765"/>
                  </a:lnTo>
                  <a:lnTo>
                    <a:pt x="5794" y="762"/>
                  </a:lnTo>
                  <a:lnTo>
                    <a:pt x="5759" y="765"/>
                  </a:lnTo>
                  <a:lnTo>
                    <a:pt x="5733" y="755"/>
                  </a:lnTo>
                  <a:lnTo>
                    <a:pt x="5705" y="782"/>
                  </a:lnTo>
                  <a:lnTo>
                    <a:pt x="5656" y="754"/>
                  </a:lnTo>
                  <a:lnTo>
                    <a:pt x="5630" y="772"/>
                  </a:lnTo>
                  <a:lnTo>
                    <a:pt x="5591" y="765"/>
                  </a:lnTo>
                  <a:lnTo>
                    <a:pt x="5583" y="831"/>
                  </a:lnTo>
                  <a:lnTo>
                    <a:pt x="5502" y="852"/>
                  </a:lnTo>
                  <a:lnTo>
                    <a:pt x="5459" y="864"/>
                  </a:lnTo>
                  <a:lnTo>
                    <a:pt x="5466" y="923"/>
                  </a:lnTo>
                  <a:lnTo>
                    <a:pt x="5442" y="938"/>
                  </a:lnTo>
                  <a:lnTo>
                    <a:pt x="5362" y="1035"/>
                  </a:lnTo>
                  <a:lnTo>
                    <a:pt x="5439" y="1143"/>
                  </a:lnTo>
                  <a:lnTo>
                    <a:pt x="5263" y="1304"/>
                  </a:lnTo>
                  <a:lnTo>
                    <a:pt x="5258" y="1319"/>
                  </a:lnTo>
                  <a:lnTo>
                    <a:pt x="5123" y="1388"/>
                  </a:lnTo>
                  <a:lnTo>
                    <a:pt x="5106" y="1400"/>
                  </a:lnTo>
                  <a:lnTo>
                    <a:pt x="5081" y="1406"/>
                  </a:lnTo>
                  <a:lnTo>
                    <a:pt x="4912" y="1497"/>
                  </a:lnTo>
                  <a:lnTo>
                    <a:pt x="4908" y="1522"/>
                  </a:lnTo>
                  <a:lnTo>
                    <a:pt x="4754" y="1667"/>
                  </a:lnTo>
                  <a:lnTo>
                    <a:pt x="4731" y="1667"/>
                  </a:lnTo>
                  <a:lnTo>
                    <a:pt x="4706" y="1691"/>
                  </a:lnTo>
                  <a:lnTo>
                    <a:pt x="4704" y="1706"/>
                  </a:lnTo>
                  <a:lnTo>
                    <a:pt x="4716" y="1711"/>
                  </a:lnTo>
                  <a:lnTo>
                    <a:pt x="4724" y="1728"/>
                  </a:lnTo>
                  <a:lnTo>
                    <a:pt x="4733" y="1743"/>
                  </a:lnTo>
                  <a:lnTo>
                    <a:pt x="4706" y="1866"/>
                  </a:lnTo>
                  <a:lnTo>
                    <a:pt x="4704" y="1878"/>
                  </a:lnTo>
                  <a:lnTo>
                    <a:pt x="4677" y="1883"/>
                  </a:lnTo>
                  <a:lnTo>
                    <a:pt x="4676" y="1915"/>
                  </a:lnTo>
                  <a:lnTo>
                    <a:pt x="4677" y="1945"/>
                  </a:lnTo>
                  <a:lnTo>
                    <a:pt x="4659" y="1952"/>
                  </a:lnTo>
                  <a:lnTo>
                    <a:pt x="4674" y="1987"/>
                  </a:lnTo>
                  <a:lnTo>
                    <a:pt x="4664" y="2061"/>
                  </a:lnTo>
                  <a:lnTo>
                    <a:pt x="4701" y="2128"/>
                  </a:lnTo>
                  <a:lnTo>
                    <a:pt x="4676" y="2148"/>
                  </a:lnTo>
                  <a:lnTo>
                    <a:pt x="4696" y="2153"/>
                  </a:lnTo>
                  <a:lnTo>
                    <a:pt x="4746" y="2154"/>
                  </a:lnTo>
                  <a:lnTo>
                    <a:pt x="4743" y="2174"/>
                  </a:lnTo>
                  <a:lnTo>
                    <a:pt x="4758" y="2193"/>
                  </a:lnTo>
                  <a:lnTo>
                    <a:pt x="4766" y="2194"/>
                  </a:lnTo>
                  <a:lnTo>
                    <a:pt x="4763" y="2179"/>
                  </a:lnTo>
                  <a:lnTo>
                    <a:pt x="4815" y="2168"/>
                  </a:lnTo>
                  <a:lnTo>
                    <a:pt x="4825" y="2194"/>
                  </a:lnTo>
                  <a:lnTo>
                    <a:pt x="4841" y="2216"/>
                  </a:lnTo>
                  <a:lnTo>
                    <a:pt x="4880" y="2231"/>
                  </a:lnTo>
                  <a:lnTo>
                    <a:pt x="4920" y="2258"/>
                  </a:lnTo>
                  <a:lnTo>
                    <a:pt x="4917" y="2270"/>
                  </a:lnTo>
                  <a:lnTo>
                    <a:pt x="4940" y="2297"/>
                  </a:lnTo>
                  <a:lnTo>
                    <a:pt x="4957" y="2298"/>
                  </a:lnTo>
                  <a:lnTo>
                    <a:pt x="4960" y="2305"/>
                  </a:lnTo>
                  <a:lnTo>
                    <a:pt x="4965" y="2327"/>
                  </a:lnTo>
                  <a:lnTo>
                    <a:pt x="4974" y="2350"/>
                  </a:lnTo>
                  <a:lnTo>
                    <a:pt x="4984" y="2352"/>
                  </a:lnTo>
                  <a:lnTo>
                    <a:pt x="5010" y="2367"/>
                  </a:lnTo>
                  <a:lnTo>
                    <a:pt x="4989" y="2385"/>
                  </a:lnTo>
                  <a:lnTo>
                    <a:pt x="5002" y="2402"/>
                  </a:lnTo>
                  <a:lnTo>
                    <a:pt x="4945" y="2440"/>
                  </a:lnTo>
                  <a:lnTo>
                    <a:pt x="4922" y="2491"/>
                  </a:lnTo>
                  <a:lnTo>
                    <a:pt x="4950" y="2534"/>
                  </a:lnTo>
                  <a:lnTo>
                    <a:pt x="4943" y="2538"/>
                  </a:lnTo>
                  <a:lnTo>
                    <a:pt x="4918" y="2543"/>
                  </a:lnTo>
                  <a:lnTo>
                    <a:pt x="4887" y="2568"/>
                  </a:lnTo>
                  <a:lnTo>
                    <a:pt x="4877" y="2583"/>
                  </a:lnTo>
                  <a:lnTo>
                    <a:pt x="4840" y="2598"/>
                  </a:lnTo>
                  <a:lnTo>
                    <a:pt x="4795" y="2653"/>
                  </a:lnTo>
                  <a:lnTo>
                    <a:pt x="4758" y="2626"/>
                  </a:lnTo>
                  <a:lnTo>
                    <a:pt x="4610" y="2705"/>
                  </a:lnTo>
                  <a:lnTo>
                    <a:pt x="4619" y="2733"/>
                  </a:lnTo>
                  <a:lnTo>
                    <a:pt x="4590" y="2752"/>
                  </a:lnTo>
                  <a:lnTo>
                    <a:pt x="4599" y="2774"/>
                  </a:lnTo>
                  <a:lnTo>
                    <a:pt x="4615" y="2784"/>
                  </a:lnTo>
                  <a:lnTo>
                    <a:pt x="4590" y="2842"/>
                  </a:lnTo>
                  <a:lnTo>
                    <a:pt x="4602" y="2852"/>
                  </a:lnTo>
                  <a:lnTo>
                    <a:pt x="4595" y="2902"/>
                  </a:lnTo>
                  <a:lnTo>
                    <a:pt x="4564" y="2899"/>
                  </a:lnTo>
                  <a:lnTo>
                    <a:pt x="4587" y="2948"/>
                  </a:lnTo>
                  <a:lnTo>
                    <a:pt x="4569" y="2963"/>
                  </a:lnTo>
                  <a:lnTo>
                    <a:pt x="4575" y="2973"/>
                  </a:lnTo>
                  <a:lnTo>
                    <a:pt x="4622" y="2989"/>
                  </a:lnTo>
                  <a:lnTo>
                    <a:pt x="4542" y="3165"/>
                  </a:lnTo>
                  <a:lnTo>
                    <a:pt x="4503" y="3326"/>
                  </a:lnTo>
                  <a:lnTo>
                    <a:pt x="4433" y="3388"/>
                  </a:lnTo>
                  <a:lnTo>
                    <a:pt x="4383" y="3376"/>
                  </a:lnTo>
                  <a:lnTo>
                    <a:pt x="4303" y="3379"/>
                  </a:lnTo>
                  <a:lnTo>
                    <a:pt x="4257" y="3374"/>
                  </a:lnTo>
                  <a:lnTo>
                    <a:pt x="4247" y="3398"/>
                  </a:lnTo>
                  <a:lnTo>
                    <a:pt x="4209" y="3399"/>
                  </a:lnTo>
                  <a:lnTo>
                    <a:pt x="4152" y="3448"/>
                  </a:lnTo>
                  <a:lnTo>
                    <a:pt x="4172" y="3525"/>
                  </a:lnTo>
                  <a:lnTo>
                    <a:pt x="4172" y="3542"/>
                  </a:lnTo>
                  <a:lnTo>
                    <a:pt x="4145" y="3575"/>
                  </a:lnTo>
                  <a:lnTo>
                    <a:pt x="4120" y="3577"/>
                  </a:lnTo>
                  <a:lnTo>
                    <a:pt x="4097" y="3560"/>
                  </a:lnTo>
                  <a:lnTo>
                    <a:pt x="4020" y="3573"/>
                  </a:lnTo>
                  <a:lnTo>
                    <a:pt x="3995" y="3589"/>
                  </a:lnTo>
                  <a:lnTo>
                    <a:pt x="3946" y="3580"/>
                  </a:lnTo>
                  <a:lnTo>
                    <a:pt x="3842" y="3503"/>
                  </a:lnTo>
                  <a:lnTo>
                    <a:pt x="3847" y="3491"/>
                  </a:lnTo>
                  <a:lnTo>
                    <a:pt x="3834" y="3515"/>
                  </a:lnTo>
                  <a:lnTo>
                    <a:pt x="3847" y="3530"/>
                  </a:lnTo>
                  <a:lnTo>
                    <a:pt x="3799" y="3671"/>
                  </a:lnTo>
                  <a:lnTo>
                    <a:pt x="3735" y="3714"/>
                  </a:lnTo>
                  <a:lnTo>
                    <a:pt x="3723" y="3763"/>
                  </a:lnTo>
                  <a:lnTo>
                    <a:pt x="3672" y="3789"/>
                  </a:lnTo>
                  <a:lnTo>
                    <a:pt x="3590" y="3751"/>
                  </a:lnTo>
                  <a:lnTo>
                    <a:pt x="3581" y="3731"/>
                  </a:lnTo>
                  <a:lnTo>
                    <a:pt x="3608" y="3731"/>
                  </a:lnTo>
                  <a:lnTo>
                    <a:pt x="3690" y="3687"/>
                  </a:lnTo>
                  <a:lnTo>
                    <a:pt x="3697" y="3676"/>
                  </a:lnTo>
                  <a:lnTo>
                    <a:pt x="3700" y="3664"/>
                  </a:lnTo>
                  <a:lnTo>
                    <a:pt x="3641" y="3573"/>
                  </a:lnTo>
                  <a:lnTo>
                    <a:pt x="3700" y="3471"/>
                  </a:lnTo>
                  <a:lnTo>
                    <a:pt x="3770" y="3364"/>
                  </a:lnTo>
                  <a:lnTo>
                    <a:pt x="3812" y="3361"/>
                  </a:lnTo>
                  <a:lnTo>
                    <a:pt x="3834" y="3403"/>
                  </a:lnTo>
                  <a:lnTo>
                    <a:pt x="3867" y="3411"/>
                  </a:lnTo>
                  <a:lnTo>
                    <a:pt x="3867" y="3430"/>
                  </a:lnTo>
                  <a:lnTo>
                    <a:pt x="3913" y="3287"/>
                  </a:lnTo>
                  <a:lnTo>
                    <a:pt x="3913" y="3230"/>
                  </a:lnTo>
                  <a:lnTo>
                    <a:pt x="3770" y="2568"/>
                  </a:lnTo>
                  <a:lnTo>
                    <a:pt x="3484" y="2569"/>
                  </a:lnTo>
                  <a:lnTo>
                    <a:pt x="3467" y="2568"/>
                  </a:lnTo>
                  <a:lnTo>
                    <a:pt x="3454" y="2584"/>
                  </a:lnTo>
                  <a:lnTo>
                    <a:pt x="3461" y="2598"/>
                  </a:lnTo>
                  <a:lnTo>
                    <a:pt x="3437" y="2611"/>
                  </a:lnTo>
                  <a:lnTo>
                    <a:pt x="3417" y="2611"/>
                  </a:lnTo>
                  <a:lnTo>
                    <a:pt x="3416" y="2623"/>
                  </a:lnTo>
                  <a:lnTo>
                    <a:pt x="3377" y="2618"/>
                  </a:lnTo>
                  <a:lnTo>
                    <a:pt x="3344" y="2621"/>
                  </a:lnTo>
                  <a:lnTo>
                    <a:pt x="3332" y="2621"/>
                  </a:lnTo>
                  <a:lnTo>
                    <a:pt x="3312" y="2633"/>
                  </a:lnTo>
                  <a:lnTo>
                    <a:pt x="3315" y="2643"/>
                  </a:lnTo>
                  <a:lnTo>
                    <a:pt x="3283" y="2661"/>
                  </a:lnTo>
                  <a:lnTo>
                    <a:pt x="3280" y="2681"/>
                  </a:lnTo>
                  <a:lnTo>
                    <a:pt x="3226" y="2705"/>
                  </a:lnTo>
                  <a:lnTo>
                    <a:pt x="3211" y="2732"/>
                  </a:lnTo>
                  <a:lnTo>
                    <a:pt x="3188" y="2750"/>
                  </a:lnTo>
                  <a:lnTo>
                    <a:pt x="3161" y="2790"/>
                  </a:lnTo>
                  <a:lnTo>
                    <a:pt x="3148" y="2804"/>
                  </a:lnTo>
                  <a:lnTo>
                    <a:pt x="3119" y="2807"/>
                  </a:lnTo>
                  <a:lnTo>
                    <a:pt x="3106" y="2829"/>
                  </a:lnTo>
                  <a:lnTo>
                    <a:pt x="3084" y="2834"/>
                  </a:lnTo>
                  <a:lnTo>
                    <a:pt x="3059" y="2827"/>
                  </a:lnTo>
                  <a:lnTo>
                    <a:pt x="3057" y="2839"/>
                  </a:lnTo>
                  <a:lnTo>
                    <a:pt x="3032" y="2847"/>
                  </a:lnTo>
                  <a:lnTo>
                    <a:pt x="3005" y="2839"/>
                  </a:lnTo>
                  <a:lnTo>
                    <a:pt x="3002" y="2861"/>
                  </a:lnTo>
                  <a:lnTo>
                    <a:pt x="2959" y="2862"/>
                  </a:lnTo>
                  <a:lnTo>
                    <a:pt x="2920" y="2850"/>
                  </a:lnTo>
                  <a:lnTo>
                    <a:pt x="2897" y="2871"/>
                  </a:lnTo>
                  <a:lnTo>
                    <a:pt x="2811" y="2835"/>
                  </a:lnTo>
                  <a:lnTo>
                    <a:pt x="2821" y="2819"/>
                  </a:lnTo>
                  <a:lnTo>
                    <a:pt x="2836" y="2805"/>
                  </a:lnTo>
                  <a:lnTo>
                    <a:pt x="2811" y="2807"/>
                  </a:lnTo>
                  <a:lnTo>
                    <a:pt x="4500" y="186"/>
                  </a:lnTo>
                  <a:lnTo>
                    <a:pt x="8734" y="195"/>
                  </a:lnTo>
                  <a:lnTo>
                    <a:pt x="8769" y="220"/>
                  </a:lnTo>
                  <a:lnTo>
                    <a:pt x="8823" y="238"/>
                  </a:lnTo>
                  <a:lnTo>
                    <a:pt x="8851" y="265"/>
                  </a:lnTo>
                  <a:lnTo>
                    <a:pt x="8863" y="342"/>
                  </a:lnTo>
                  <a:lnTo>
                    <a:pt x="8866" y="374"/>
                  </a:lnTo>
                  <a:lnTo>
                    <a:pt x="8903" y="380"/>
                  </a:lnTo>
                  <a:lnTo>
                    <a:pt x="8900" y="414"/>
                  </a:lnTo>
                  <a:lnTo>
                    <a:pt x="8878" y="484"/>
                  </a:lnTo>
                  <a:lnTo>
                    <a:pt x="8789" y="563"/>
                  </a:lnTo>
                  <a:lnTo>
                    <a:pt x="8677" y="630"/>
                  </a:lnTo>
                  <a:lnTo>
                    <a:pt x="8517" y="677"/>
                  </a:lnTo>
                  <a:lnTo>
                    <a:pt x="8366" y="693"/>
                  </a:lnTo>
                  <a:lnTo>
                    <a:pt x="8122" y="631"/>
                  </a:lnTo>
                  <a:lnTo>
                    <a:pt x="7859" y="595"/>
                  </a:lnTo>
                  <a:lnTo>
                    <a:pt x="7740" y="548"/>
                  </a:lnTo>
                  <a:lnTo>
                    <a:pt x="7703" y="561"/>
                  </a:lnTo>
                  <a:lnTo>
                    <a:pt x="7675" y="526"/>
                  </a:lnTo>
                  <a:lnTo>
                    <a:pt x="7596" y="516"/>
                  </a:lnTo>
                  <a:lnTo>
                    <a:pt x="7594" y="516"/>
                  </a:lnTo>
                  <a:lnTo>
                    <a:pt x="7549" y="489"/>
                  </a:lnTo>
                  <a:lnTo>
                    <a:pt x="7536" y="511"/>
                  </a:lnTo>
                  <a:lnTo>
                    <a:pt x="7440" y="462"/>
                  </a:lnTo>
                  <a:lnTo>
                    <a:pt x="7397" y="414"/>
                  </a:lnTo>
                  <a:lnTo>
                    <a:pt x="7337" y="400"/>
                  </a:lnTo>
                  <a:lnTo>
                    <a:pt x="7330" y="394"/>
                  </a:lnTo>
                  <a:lnTo>
                    <a:pt x="7255" y="400"/>
                  </a:lnTo>
                  <a:lnTo>
                    <a:pt x="7256" y="400"/>
                  </a:lnTo>
                  <a:lnTo>
                    <a:pt x="7362" y="434"/>
                  </a:lnTo>
                  <a:lnTo>
                    <a:pt x="7350" y="466"/>
                  </a:lnTo>
                  <a:lnTo>
                    <a:pt x="7348" y="467"/>
                  </a:lnTo>
                  <a:lnTo>
                    <a:pt x="7347" y="467"/>
                  </a:lnTo>
                  <a:lnTo>
                    <a:pt x="7390" y="486"/>
                  </a:lnTo>
                  <a:lnTo>
                    <a:pt x="7420" y="499"/>
                  </a:lnTo>
                  <a:lnTo>
                    <a:pt x="7407" y="509"/>
                  </a:lnTo>
                  <a:lnTo>
                    <a:pt x="7449" y="523"/>
                  </a:lnTo>
                  <a:lnTo>
                    <a:pt x="7484" y="528"/>
                  </a:lnTo>
                  <a:lnTo>
                    <a:pt x="7492" y="539"/>
                  </a:lnTo>
                  <a:lnTo>
                    <a:pt x="7419" y="549"/>
                  </a:lnTo>
                  <a:lnTo>
                    <a:pt x="7481" y="563"/>
                  </a:lnTo>
                  <a:lnTo>
                    <a:pt x="7566" y="593"/>
                  </a:lnTo>
                  <a:lnTo>
                    <a:pt x="7566" y="595"/>
                  </a:lnTo>
                  <a:lnTo>
                    <a:pt x="7529" y="600"/>
                  </a:lnTo>
                  <a:lnTo>
                    <a:pt x="7559" y="613"/>
                  </a:lnTo>
                  <a:lnTo>
                    <a:pt x="7559" y="615"/>
                  </a:lnTo>
                  <a:lnTo>
                    <a:pt x="7543" y="631"/>
                  </a:lnTo>
                  <a:lnTo>
                    <a:pt x="7635" y="645"/>
                  </a:lnTo>
                  <a:lnTo>
                    <a:pt x="7710" y="687"/>
                  </a:lnTo>
                  <a:lnTo>
                    <a:pt x="7740" y="710"/>
                  </a:lnTo>
                  <a:lnTo>
                    <a:pt x="7763" y="740"/>
                  </a:lnTo>
                  <a:lnTo>
                    <a:pt x="7763" y="760"/>
                  </a:lnTo>
                  <a:lnTo>
                    <a:pt x="7733" y="762"/>
                  </a:lnTo>
                  <a:lnTo>
                    <a:pt x="7755" y="817"/>
                  </a:lnTo>
                  <a:lnTo>
                    <a:pt x="7728" y="861"/>
                  </a:lnTo>
                  <a:lnTo>
                    <a:pt x="7666" y="876"/>
                  </a:lnTo>
                  <a:lnTo>
                    <a:pt x="7703" y="887"/>
                  </a:lnTo>
                  <a:lnTo>
                    <a:pt x="7703" y="908"/>
                  </a:lnTo>
                  <a:lnTo>
                    <a:pt x="7733" y="929"/>
                  </a:lnTo>
                  <a:lnTo>
                    <a:pt x="7737" y="954"/>
                  </a:lnTo>
                  <a:lnTo>
                    <a:pt x="7755" y="958"/>
                  </a:lnTo>
                  <a:lnTo>
                    <a:pt x="7750" y="966"/>
                  </a:lnTo>
                  <a:lnTo>
                    <a:pt x="7748" y="966"/>
                  </a:lnTo>
                  <a:lnTo>
                    <a:pt x="7758" y="978"/>
                  </a:lnTo>
                  <a:lnTo>
                    <a:pt x="7747" y="991"/>
                  </a:lnTo>
                  <a:lnTo>
                    <a:pt x="7778" y="1021"/>
                  </a:lnTo>
                  <a:lnTo>
                    <a:pt x="7780" y="1021"/>
                  </a:lnTo>
                  <a:lnTo>
                    <a:pt x="7784" y="1021"/>
                  </a:lnTo>
                  <a:lnTo>
                    <a:pt x="7762" y="1043"/>
                  </a:lnTo>
                  <a:lnTo>
                    <a:pt x="7763" y="1061"/>
                  </a:lnTo>
                  <a:lnTo>
                    <a:pt x="7787" y="1080"/>
                  </a:lnTo>
                  <a:lnTo>
                    <a:pt x="7758" y="1103"/>
                  </a:lnTo>
                  <a:lnTo>
                    <a:pt x="7785" y="1117"/>
                  </a:lnTo>
                  <a:lnTo>
                    <a:pt x="7792" y="1133"/>
                  </a:lnTo>
                  <a:lnTo>
                    <a:pt x="7815" y="1140"/>
                  </a:lnTo>
                  <a:lnTo>
                    <a:pt x="7817" y="1152"/>
                  </a:lnTo>
                  <a:lnTo>
                    <a:pt x="7849" y="1154"/>
                  </a:lnTo>
                  <a:lnTo>
                    <a:pt x="7849" y="1165"/>
                  </a:lnTo>
                  <a:lnTo>
                    <a:pt x="7902" y="1157"/>
                  </a:lnTo>
                  <a:lnTo>
                    <a:pt x="7896" y="1143"/>
                  </a:lnTo>
                  <a:lnTo>
                    <a:pt x="7937" y="1160"/>
                  </a:lnTo>
                  <a:lnTo>
                    <a:pt x="7953" y="1180"/>
                  </a:lnTo>
                  <a:lnTo>
                    <a:pt x="7948" y="1185"/>
                  </a:lnTo>
                  <a:lnTo>
                    <a:pt x="7964" y="1197"/>
                  </a:lnTo>
                  <a:lnTo>
                    <a:pt x="7974" y="1187"/>
                  </a:lnTo>
                  <a:lnTo>
                    <a:pt x="8009" y="1210"/>
                  </a:lnTo>
                  <a:lnTo>
                    <a:pt x="8013" y="1246"/>
                  </a:lnTo>
                  <a:lnTo>
                    <a:pt x="8182" y="1279"/>
                  </a:lnTo>
                  <a:lnTo>
                    <a:pt x="8182" y="1281"/>
                  </a:lnTo>
                  <a:lnTo>
                    <a:pt x="8187" y="1292"/>
                  </a:lnTo>
                  <a:lnTo>
                    <a:pt x="9393" y="733"/>
                  </a:lnTo>
                  <a:lnTo>
                    <a:pt x="9402" y="733"/>
                  </a:lnTo>
                  <a:lnTo>
                    <a:pt x="9387" y="21"/>
                  </a:lnTo>
                  <a:lnTo>
                    <a:pt x="9601" y="0"/>
                  </a:lnTo>
                  <a:lnTo>
                    <a:pt x="9698" y="47"/>
                  </a:lnTo>
                  <a:lnTo>
                    <a:pt x="9810" y="129"/>
                  </a:lnTo>
                  <a:lnTo>
                    <a:pt x="9837" y="215"/>
                  </a:lnTo>
                  <a:lnTo>
                    <a:pt x="9743" y="220"/>
                  </a:lnTo>
                  <a:lnTo>
                    <a:pt x="9598" y="248"/>
                  </a:lnTo>
                  <a:lnTo>
                    <a:pt x="9599" y="277"/>
                  </a:lnTo>
                  <a:lnTo>
                    <a:pt x="9534" y="310"/>
                  </a:lnTo>
                  <a:lnTo>
                    <a:pt x="9534" y="349"/>
                  </a:lnTo>
                  <a:lnTo>
                    <a:pt x="9650" y="392"/>
                  </a:lnTo>
                  <a:lnTo>
                    <a:pt x="9658" y="421"/>
                  </a:lnTo>
                  <a:lnTo>
                    <a:pt x="9698" y="471"/>
                  </a:lnTo>
                  <a:lnTo>
                    <a:pt x="9782" y="477"/>
                  </a:lnTo>
                  <a:lnTo>
                    <a:pt x="10021" y="436"/>
                  </a:lnTo>
                  <a:lnTo>
                    <a:pt x="10041" y="280"/>
                  </a:lnTo>
                  <a:lnTo>
                    <a:pt x="10207" y="228"/>
                  </a:lnTo>
                  <a:lnTo>
                    <a:pt x="10207" y="226"/>
                  </a:lnTo>
                  <a:lnTo>
                    <a:pt x="10198" y="203"/>
                  </a:lnTo>
                  <a:lnTo>
                    <a:pt x="10257" y="206"/>
                  </a:lnTo>
                  <a:lnTo>
                    <a:pt x="10548" y="4566"/>
                  </a:lnTo>
                  <a:lnTo>
                    <a:pt x="10560" y="4584"/>
                  </a:lnTo>
                  <a:lnTo>
                    <a:pt x="10558" y="4588"/>
                  </a:lnTo>
                  <a:lnTo>
                    <a:pt x="10547" y="4609"/>
                  </a:lnTo>
                  <a:lnTo>
                    <a:pt x="10537" y="4608"/>
                  </a:lnTo>
                  <a:lnTo>
                    <a:pt x="10545" y="4593"/>
                  </a:lnTo>
                  <a:lnTo>
                    <a:pt x="10518" y="4591"/>
                  </a:lnTo>
                  <a:lnTo>
                    <a:pt x="10510" y="4634"/>
                  </a:lnTo>
                  <a:lnTo>
                    <a:pt x="10483" y="4666"/>
                  </a:lnTo>
                  <a:lnTo>
                    <a:pt x="10419" y="4690"/>
                  </a:lnTo>
                  <a:lnTo>
                    <a:pt x="10374" y="4732"/>
                  </a:lnTo>
                  <a:lnTo>
                    <a:pt x="10311" y="4737"/>
                  </a:lnTo>
                  <a:lnTo>
                    <a:pt x="10319" y="4798"/>
                  </a:lnTo>
                  <a:lnTo>
                    <a:pt x="10317" y="4800"/>
                  </a:lnTo>
                  <a:lnTo>
                    <a:pt x="10214" y="4870"/>
                  </a:lnTo>
                  <a:lnTo>
                    <a:pt x="10172" y="4854"/>
                  </a:lnTo>
                  <a:lnTo>
                    <a:pt x="10222" y="5031"/>
                  </a:lnTo>
                  <a:lnTo>
                    <a:pt x="10200" y="5051"/>
                  </a:lnTo>
                  <a:lnTo>
                    <a:pt x="10138" y="5080"/>
                  </a:lnTo>
                  <a:lnTo>
                    <a:pt x="10113" y="5068"/>
                  </a:lnTo>
                  <a:lnTo>
                    <a:pt x="9959" y="5016"/>
                  </a:lnTo>
                  <a:lnTo>
                    <a:pt x="9914" y="5060"/>
                  </a:lnTo>
                  <a:lnTo>
                    <a:pt x="9874" y="5073"/>
                  </a:lnTo>
                  <a:lnTo>
                    <a:pt x="9857" y="5214"/>
                  </a:lnTo>
                  <a:lnTo>
                    <a:pt x="9904" y="5242"/>
                  </a:lnTo>
                  <a:lnTo>
                    <a:pt x="9902" y="5270"/>
                  </a:lnTo>
                  <a:lnTo>
                    <a:pt x="9855" y="5321"/>
                  </a:lnTo>
                  <a:lnTo>
                    <a:pt x="9805" y="5455"/>
                  </a:lnTo>
                  <a:lnTo>
                    <a:pt x="9882" y="5486"/>
                  </a:lnTo>
                  <a:lnTo>
                    <a:pt x="9916" y="5525"/>
                  </a:lnTo>
                  <a:lnTo>
                    <a:pt x="9929" y="5552"/>
                  </a:lnTo>
                  <a:lnTo>
                    <a:pt x="9897" y="5573"/>
                  </a:lnTo>
                  <a:lnTo>
                    <a:pt x="9916" y="5624"/>
                  </a:lnTo>
                  <a:lnTo>
                    <a:pt x="9981" y="5592"/>
                  </a:lnTo>
                  <a:lnTo>
                    <a:pt x="10080" y="5639"/>
                  </a:lnTo>
                  <a:lnTo>
                    <a:pt x="10098" y="5657"/>
                  </a:lnTo>
                  <a:lnTo>
                    <a:pt x="10137" y="5727"/>
                  </a:lnTo>
                  <a:lnTo>
                    <a:pt x="10177" y="5732"/>
                  </a:lnTo>
                  <a:lnTo>
                    <a:pt x="10224" y="5865"/>
                  </a:lnTo>
                  <a:lnTo>
                    <a:pt x="10245" y="5910"/>
                  </a:lnTo>
                  <a:lnTo>
                    <a:pt x="10260" y="6035"/>
                  </a:lnTo>
                  <a:lnTo>
                    <a:pt x="10217" y="6106"/>
                  </a:lnTo>
                  <a:lnTo>
                    <a:pt x="10193" y="6219"/>
                  </a:lnTo>
                  <a:lnTo>
                    <a:pt x="10024" y="6251"/>
                  </a:lnTo>
                  <a:lnTo>
                    <a:pt x="9993" y="6275"/>
                  </a:lnTo>
                  <a:lnTo>
                    <a:pt x="9969" y="6316"/>
                  </a:lnTo>
                  <a:lnTo>
                    <a:pt x="9939" y="6378"/>
                  </a:lnTo>
                  <a:lnTo>
                    <a:pt x="9919" y="6444"/>
                  </a:lnTo>
                  <a:lnTo>
                    <a:pt x="9901" y="6425"/>
                  </a:lnTo>
                  <a:lnTo>
                    <a:pt x="9855" y="6477"/>
                  </a:lnTo>
                  <a:lnTo>
                    <a:pt x="9840" y="6534"/>
                  </a:lnTo>
                  <a:lnTo>
                    <a:pt x="9892" y="6559"/>
                  </a:lnTo>
                  <a:lnTo>
                    <a:pt x="9894" y="6559"/>
                  </a:lnTo>
                  <a:lnTo>
                    <a:pt x="9917" y="6599"/>
                  </a:lnTo>
                  <a:lnTo>
                    <a:pt x="9934" y="6591"/>
                  </a:lnTo>
                  <a:lnTo>
                    <a:pt x="9984" y="6696"/>
                  </a:lnTo>
                  <a:lnTo>
                    <a:pt x="9986" y="6696"/>
                  </a:lnTo>
                  <a:lnTo>
                    <a:pt x="10019" y="6676"/>
                  </a:lnTo>
                  <a:lnTo>
                    <a:pt x="10026" y="6685"/>
                  </a:lnTo>
                  <a:lnTo>
                    <a:pt x="10014" y="6695"/>
                  </a:lnTo>
                  <a:lnTo>
                    <a:pt x="9991" y="6748"/>
                  </a:lnTo>
                  <a:lnTo>
                    <a:pt x="9978" y="6835"/>
                  </a:lnTo>
                  <a:lnTo>
                    <a:pt x="9994" y="6842"/>
                  </a:lnTo>
                  <a:lnTo>
                    <a:pt x="9978" y="6927"/>
                  </a:lnTo>
                  <a:lnTo>
                    <a:pt x="10018" y="6967"/>
                  </a:lnTo>
                  <a:lnTo>
                    <a:pt x="10019" y="6971"/>
                  </a:lnTo>
                  <a:lnTo>
                    <a:pt x="10031" y="7033"/>
                  </a:lnTo>
                  <a:lnTo>
                    <a:pt x="10050" y="7043"/>
                  </a:lnTo>
                  <a:lnTo>
                    <a:pt x="10056" y="7063"/>
                  </a:lnTo>
                  <a:lnTo>
                    <a:pt x="10096" y="7125"/>
                  </a:lnTo>
                  <a:lnTo>
                    <a:pt x="10096" y="7126"/>
                  </a:lnTo>
                  <a:lnTo>
                    <a:pt x="10133" y="7212"/>
                  </a:lnTo>
                  <a:lnTo>
                    <a:pt x="10163" y="7228"/>
                  </a:lnTo>
                  <a:lnTo>
                    <a:pt x="10220" y="7307"/>
                  </a:lnTo>
                  <a:lnTo>
                    <a:pt x="10267" y="7392"/>
                  </a:lnTo>
                  <a:lnTo>
                    <a:pt x="10267" y="7394"/>
                  </a:lnTo>
                  <a:lnTo>
                    <a:pt x="10279" y="7459"/>
                  </a:lnTo>
                  <a:lnTo>
                    <a:pt x="10319" y="7511"/>
                  </a:lnTo>
                  <a:lnTo>
                    <a:pt x="10334" y="7518"/>
                  </a:lnTo>
                  <a:lnTo>
                    <a:pt x="10414" y="7582"/>
                  </a:lnTo>
                  <a:lnTo>
                    <a:pt x="10433" y="7615"/>
                  </a:lnTo>
                  <a:lnTo>
                    <a:pt x="10429" y="7644"/>
                  </a:lnTo>
                  <a:lnTo>
                    <a:pt x="10414" y="7647"/>
                  </a:lnTo>
                  <a:lnTo>
                    <a:pt x="10394" y="7638"/>
                  </a:lnTo>
                  <a:lnTo>
                    <a:pt x="10327" y="7697"/>
                  </a:lnTo>
                  <a:lnTo>
                    <a:pt x="10327" y="7710"/>
                  </a:lnTo>
                  <a:lnTo>
                    <a:pt x="10324" y="7709"/>
                  </a:lnTo>
                  <a:lnTo>
                    <a:pt x="10317" y="7720"/>
                  </a:lnTo>
                  <a:lnTo>
                    <a:pt x="10319" y="7726"/>
                  </a:lnTo>
                  <a:lnTo>
                    <a:pt x="10326" y="7747"/>
                  </a:lnTo>
                  <a:lnTo>
                    <a:pt x="10319" y="7769"/>
                  </a:lnTo>
                  <a:lnTo>
                    <a:pt x="10314" y="7797"/>
                  </a:lnTo>
                  <a:lnTo>
                    <a:pt x="10319" y="7821"/>
                  </a:lnTo>
                  <a:lnTo>
                    <a:pt x="10294" y="7878"/>
                  </a:lnTo>
                  <a:lnTo>
                    <a:pt x="10317" y="7910"/>
                  </a:lnTo>
                  <a:lnTo>
                    <a:pt x="10321" y="7936"/>
                  </a:lnTo>
                  <a:lnTo>
                    <a:pt x="10321" y="7938"/>
                  </a:lnTo>
                  <a:lnTo>
                    <a:pt x="10321" y="7936"/>
                  </a:lnTo>
                  <a:lnTo>
                    <a:pt x="10289" y="7930"/>
                  </a:lnTo>
                  <a:lnTo>
                    <a:pt x="10284" y="7983"/>
                  </a:lnTo>
                  <a:lnTo>
                    <a:pt x="10267" y="8018"/>
                  </a:lnTo>
                  <a:lnTo>
                    <a:pt x="10232" y="7980"/>
                  </a:lnTo>
                  <a:lnTo>
                    <a:pt x="10232" y="7982"/>
                  </a:lnTo>
                  <a:lnTo>
                    <a:pt x="10234" y="7985"/>
                  </a:lnTo>
                  <a:lnTo>
                    <a:pt x="10227" y="8040"/>
                  </a:lnTo>
                  <a:lnTo>
                    <a:pt x="10215" y="8057"/>
                  </a:lnTo>
                  <a:lnTo>
                    <a:pt x="10224" y="8085"/>
                  </a:lnTo>
                  <a:lnTo>
                    <a:pt x="10224" y="8162"/>
                  </a:lnTo>
                  <a:lnTo>
                    <a:pt x="10209" y="8159"/>
                  </a:lnTo>
                  <a:lnTo>
                    <a:pt x="10207" y="8161"/>
                  </a:lnTo>
                  <a:lnTo>
                    <a:pt x="10202" y="8171"/>
                  </a:lnTo>
                  <a:lnTo>
                    <a:pt x="10182" y="8172"/>
                  </a:lnTo>
                  <a:lnTo>
                    <a:pt x="10135" y="8154"/>
                  </a:lnTo>
                  <a:lnTo>
                    <a:pt x="10085" y="8125"/>
                  </a:lnTo>
                  <a:lnTo>
                    <a:pt x="10118" y="8104"/>
                  </a:lnTo>
                  <a:lnTo>
                    <a:pt x="10116" y="8104"/>
                  </a:lnTo>
                  <a:lnTo>
                    <a:pt x="10068" y="7908"/>
                  </a:lnTo>
                  <a:lnTo>
                    <a:pt x="9996" y="7890"/>
                  </a:lnTo>
                  <a:lnTo>
                    <a:pt x="9962" y="7886"/>
                  </a:lnTo>
                  <a:lnTo>
                    <a:pt x="9952" y="7906"/>
                  </a:lnTo>
                  <a:lnTo>
                    <a:pt x="9912" y="7936"/>
                  </a:lnTo>
                  <a:lnTo>
                    <a:pt x="9894" y="7968"/>
                  </a:lnTo>
                  <a:lnTo>
                    <a:pt x="9877" y="7967"/>
                  </a:lnTo>
                  <a:lnTo>
                    <a:pt x="9847" y="8007"/>
                  </a:lnTo>
                  <a:lnTo>
                    <a:pt x="9815" y="8043"/>
                  </a:lnTo>
                  <a:lnTo>
                    <a:pt x="9812" y="8045"/>
                  </a:lnTo>
                  <a:lnTo>
                    <a:pt x="9809" y="8042"/>
                  </a:lnTo>
                  <a:lnTo>
                    <a:pt x="9802" y="8042"/>
                  </a:lnTo>
                  <a:lnTo>
                    <a:pt x="9797" y="8038"/>
                  </a:lnTo>
                  <a:lnTo>
                    <a:pt x="9793" y="8042"/>
                  </a:lnTo>
                  <a:lnTo>
                    <a:pt x="9780" y="8035"/>
                  </a:lnTo>
                  <a:lnTo>
                    <a:pt x="9775" y="8038"/>
                  </a:lnTo>
                  <a:lnTo>
                    <a:pt x="9767" y="8040"/>
                  </a:lnTo>
                  <a:lnTo>
                    <a:pt x="9763" y="8045"/>
                  </a:lnTo>
                  <a:lnTo>
                    <a:pt x="9758" y="8049"/>
                  </a:lnTo>
                  <a:lnTo>
                    <a:pt x="9750" y="8055"/>
                  </a:lnTo>
                  <a:lnTo>
                    <a:pt x="9743" y="8054"/>
                  </a:lnTo>
                  <a:lnTo>
                    <a:pt x="9716" y="8050"/>
                  </a:lnTo>
                  <a:lnTo>
                    <a:pt x="9710" y="8055"/>
                  </a:lnTo>
                  <a:lnTo>
                    <a:pt x="9703" y="8045"/>
                  </a:lnTo>
                  <a:lnTo>
                    <a:pt x="9624" y="8013"/>
                  </a:lnTo>
                  <a:lnTo>
                    <a:pt x="9619" y="7995"/>
                  </a:lnTo>
                  <a:lnTo>
                    <a:pt x="9574" y="7953"/>
                  </a:lnTo>
                  <a:lnTo>
                    <a:pt x="9573" y="7953"/>
                  </a:lnTo>
                  <a:lnTo>
                    <a:pt x="9564" y="7925"/>
                  </a:lnTo>
                  <a:lnTo>
                    <a:pt x="9539" y="7864"/>
                  </a:lnTo>
                  <a:lnTo>
                    <a:pt x="9512" y="7836"/>
                  </a:lnTo>
                  <a:lnTo>
                    <a:pt x="9481" y="7803"/>
                  </a:lnTo>
                  <a:lnTo>
                    <a:pt x="9455" y="7821"/>
                  </a:lnTo>
                  <a:lnTo>
                    <a:pt x="9452" y="7846"/>
                  </a:lnTo>
                  <a:lnTo>
                    <a:pt x="9445" y="7858"/>
                  </a:lnTo>
                  <a:lnTo>
                    <a:pt x="9445" y="7861"/>
                  </a:lnTo>
                  <a:lnTo>
                    <a:pt x="9445" y="7890"/>
                  </a:lnTo>
                  <a:lnTo>
                    <a:pt x="9447" y="7891"/>
                  </a:lnTo>
                  <a:lnTo>
                    <a:pt x="9422" y="7908"/>
                  </a:lnTo>
                  <a:lnTo>
                    <a:pt x="9385" y="7900"/>
                  </a:lnTo>
                  <a:lnTo>
                    <a:pt x="9388" y="7951"/>
                  </a:lnTo>
                  <a:lnTo>
                    <a:pt x="9404" y="7968"/>
                  </a:lnTo>
                  <a:lnTo>
                    <a:pt x="9410" y="7982"/>
                  </a:lnTo>
                  <a:lnTo>
                    <a:pt x="9409" y="7982"/>
                  </a:lnTo>
                  <a:lnTo>
                    <a:pt x="9402" y="7978"/>
                  </a:lnTo>
                  <a:lnTo>
                    <a:pt x="9405" y="8005"/>
                  </a:lnTo>
                  <a:lnTo>
                    <a:pt x="9414" y="8049"/>
                  </a:lnTo>
                  <a:lnTo>
                    <a:pt x="9424" y="8052"/>
                  </a:lnTo>
                  <a:lnTo>
                    <a:pt x="9419" y="8089"/>
                  </a:lnTo>
                  <a:lnTo>
                    <a:pt x="9427" y="8110"/>
                  </a:lnTo>
                  <a:lnTo>
                    <a:pt x="9424" y="8174"/>
                  </a:lnTo>
                  <a:lnTo>
                    <a:pt x="9425" y="8176"/>
                  </a:lnTo>
                  <a:lnTo>
                    <a:pt x="9445" y="8177"/>
                  </a:lnTo>
                  <a:lnTo>
                    <a:pt x="9447" y="8176"/>
                  </a:lnTo>
                  <a:lnTo>
                    <a:pt x="9449" y="8176"/>
                  </a:lnTo>
                  <a:lnTo>
                    <a:pt x="9457" y="8184"/>
                  </a:lnTo>
                  <a:lnTo>
                    <a:pt x="9457" y="8186"/>
                  </a:lnTo>
                  <a:lnTo>
                    <a:pt x="9414" y="8291"/>
                  </a:lnTo>
                  <a:lnTo>
                    <a:pt x="9414" y="8311"/>
                  </a:lnTo>
                  <a:lnTo>
                    <a:pt x="9450" y="8341"/>
                  </a:lnTo>
                  <a:lnTo>
                    <a:pt x="9450" y="8343"/>
                  </a:lnTo>
                  <a:lnTo>
                    <a:pt x="9464" y="8340"/>
                  </a:lnTo>
                  <a:lnTo>
                    <a:pt x="9479" y="8353"/>
                  </a:lnTo>
                  <a:lnTo>
                    <a:pt x="9481" y="8353"/>
                  </a:lnTo>
                  <a:lnTo>
                    <a:pt x="9470" y="8375"/>
                  </a:lnTo>
                  <a:lnTo>
                    <a:pt x="9479" y="8385"/>
                  </a:lnTo>
                  <a:lnTo>
                    <a:pt x="9481" y="8387"/>
                  </a:lnTo>
                  <a:lnTo>
                    <a:pt x="9474" y="8430"/>
                  </a:lnTo>
                  <a:lnTo>
                    <a:pt x="9475" y="8432"/>
                  </a:lnTo>
                  <a:lnTo>
                    <a:pt x="9514" y="8470"/>
                  </a:lnTo>
                  <a:lnTo>
                    <a:pt x="9511" y="8507"/>
                  </a:lnTo>
                  <a:lnTo>
                    <a:pt x="9511" y="8509"/>
                  </a:lnTo>
                  <a:lnTo>
                    <a:pt x="9482" y="8500"/>
                  </a:lnTo>
                  <a:lnTo>
                    <a:pt x="9481" y="8500"/>
                  </a:lnTo>
                  <a:lnTo>
                    <a:pt x="9434" y="8536"/>
                  </a:lnTo>
                  <a:lnTo>
                    <a:pt x="9429" y="8562"/>
                  </a:lnTo>
                  <a:lnTo>
                    <a:pt x="9417" y="8557"/>
                  </a:lnTo>
                  <a:lnTo>
                    <a:pt x="9271" y="8515"/>
                  </a:lnTo>
                  <a:lnTo>
                    <a:pt x="9226" y="8454"/>
                  </a:lnTo>
                  <a:lnTo>
                    <a:pt x="9224" y="8454"/>
                  </a:lnTo>
                  <a:lnTo>
                    <a:pt x="9189" y="8465"/>
                  </a:lnTo>
                  <a:lnTo>
                    <a:pt x="9159" y="8448"/>
                  </a:lnTo>
                  <a:lnTo>
                    <a:pt x="9122" y="8510"/>
                  </a:lnTo>
                  <a:lnTo>
                    <a:pt x="9082" y="8520"/>
                  </a:lnTo>
                  <a:lnTo>
                    <a:pt x="9060" y="8475"/>
                  </a:lnTo>
                  <a:lnTo>
                    <a:pt x="8992" y="8514"/>
                  </a:lnTo>
                  <a:lnTo>
                    <a:pt x="8893" y="8529"/>
                  </a:lnTo>
                  <a:lnTo>
                    <a:pt x="8804" y="8517"/>
                  </a:lnTo>
                  <a:lnTo>
                    <a:pt x="8709" y="8577"/>
                  </a:lnTo>
                  <a:lnTo>
                    <a:pt x="8682" y="8589"/>
                  </a:lnTo>
                  <a:lnTo>
                    <a:pt x="8639" y="8618"/>
                  </a:lnTo>
                  <a:lnTo>
                    <a:pt x="8533" y="8641"/>
                  </a:lnTo>
                  <a:lnTo>
                    <a:pt x="8530" y="8641"/>
                  </a:lnTo>
                  <a:lnTo>
                    <a:pt x="8520" y="8636"/>
                  </a:lnTo>
                  <a:lnTo>
                    <a:pt x="8518" y="8636"/>
                  </a:lnTo>
                  <a:lnTo>
                    <a:pt x="8508" y="8633"/>
                  </a:lnTo>
                  <a:lnTo>
                    <a:pt x="8453" y="8631"/>
                  </a:lnTo>
                  <a:lnTo>
                    <a:pt x="8327" y="8594"/>
                  </a:lnTo>
                  <a:lnTo>
                    <a:pt x="8225" y="8648"/>
                  </a:lnTo>
                  <a:lnTo>
                    <a:pt x="8162" y="8646"/>
                  </a:lnTo>
                  <a:lnTo>
                    <a:pt x="8148" y="8643"/>
                  </a:lnTo>
                  <a:lnTo>
                    <a:pt x="8152" y="8628"/>
                  </a:lnTo>
                  <a:lnTo>
                    <a:pt x="8098" y="8599"/>
                  </a:lnTo>
                  <a:lnTo>
                    <a:pt x="8086" y="8599"/>
                  </a:lnTo>
                  <a:lnTo>
                    <a:pt x="8065" y="8686"/>
                  </a:lnTo>
                  <a:lnTo>
                    <a:pt x="8091" y="8751"/>
                  </a:lnTo>
                  <a:lnTo>
                    <a:pt x="8091" y="8753"/>
                  </a:lnTo>
                  <a:lnTo>
                    <a:pt x="8038" y="8760"/>
                  </a:lnTo>
                  <a:lnTo>
                    <a:pt x="8036" y="8761"/>
                  </a:lnTo>
                  <a:lnTo>
                    <a:pt x="8033" y="8820"/>
                  </a:lnTo>
                  <a:lnTo>
                    <a:pt x="8033" y="8822"/>
                  </a:lnTo>
                  <a:lnTo>
                    <a:pt x="8009" y="8830"/>
                  </a:lnTo>
                  <a:lnTo>
                    <a:pt x="8008" y="8832"/>
                  </a:lnTo>
                  <a:lnTo>
                    <a:pt x="7971" y="8853"/>
                  </a:lnTo>
                  <a:lnTo>
                    <a:pt x="7899" y="8823"/>
                  </a:lnTo>
                  <a:lnTo>
                    <a:pt x="7892" y="8668"/>
                  </a:lnTo>
                  <a:lnTo>
                    <a:pt x="7882" y="8663"/>
                  </a:lnTo>
                  <a:lnTo>
                    <a:pt x="7857" y="8671"/>
                  </a:lnTo>
                  <a:lnTo>
                    <a:pt x="7772" y="8612"/>
                  </a:lnTo>
                  <a:lnTo>
                    <a:pt x="7730" y="8604"/>
                  </a:lnTo>
                  <a:lnTo>
                    <a:pt x="7678" y="8651"/>
                  </a:lnTo>
                  <a:lnTo>
                    <a:pt x="7633" y="8706"/>
                  </a:lnTo>
                  <a:lnTo>
                    <a:pt x="7631" y="8736"/>
                  </a:lnTo>
                  <a:lnTo>
                    <a:pt x="7630" y="8735"/>
                  </a:lnTo>
                  <a:lnTo>
                    <a:pt x="7626" y="8736"/>
                  </a:lnTo>
                  <a:lnTo>
                    <a:pt x="7611" y="8760"/>
                  </a:lnTo>
                  <a:lnTo>
                    <a:pt x="7611" y="8763"/>
                  </a:lnTo>
                  <a:lnTo>
                    <a:pt x="7609" y="8763"/>
                  </a:lnTo>
                  <a:lnTo>
                    <a:pt x="7608" y="8763"/>
                  </a:lnTo>
                  <a:lnTo>
                    <a:pt x="7609" y="8760"/>
                  </a:lnTo>
                  <a:lnTo>
                    <a:pt x="7601" y="8738"/>
                  </a:lnTo>
                  <a:lnTo>
                    <a:pt x="7568" y="8770"/>
                  </a:lnTo>
                  <a:lnTo>
                    <a:pt x="7563" y="8785"/>
                  </a:lnTo>
                  <a:lnTo>
                    <a:pt x="7556" y="8770"/>
                  </a:lnTo>
                  <a:lnTo>
                    <a:pt x="7553" y="8771"/>
                  </a:lnTo>
                  <a:lnTo>
                    <a:pt x="7541" y="8787"/>
                  </a:lnTo>
                  <a:lnTo>
                    <a:pt x="7472" y="8785"/>
                  </a:lnTo>
                  <a:lnTo>
                    <a:pt x="7459" y="8797"/>
                  </a:lnTo>
                  <a:lnTo>
                    <a:pt x="7457" y="8798"/>
                  </a:lnTo>
                  <a:lnTo>
                    <a:pt x="7432" y="8793"/>
                  </a:lnTo>
                  <a:lnTo>
                    <a:pt x="7409" y="8817"/>
                  </a:lnTo>
                  <a:lnTo>
                    <a:pt x="7365" y="8793"/>
                  </a:lnTo>
                  <a:lnTo>
                    <a:pt x="7310" y="8770"/>
                  </a:lnTo>
                  <a:lnTo>
                    <a:pt x="7283" y="8688"/>
                  </a:lnTo>
                  <a:lnTo>
                    <a:pt x="7161" y="8611"/>
                  </a:lnTo>
                  <a:lnTo>
                    <a:pt x="7040" y="8582"/>
                  </a:lnTo>
                  <a:lnTo>
                    <a:pt x="7017" y="8612"/>
                  </a:lnTo>
                  <a:lnTo>
                    <a:pt x="7017" y="8614"/>
                  </a:lnTo>
                  <a:lnTo>
                    <a:pt x="7019" y="8664"/>
                  </a:lnTo>
                  <a:lnTo>
                    <a:pt x="7005" y="8705"/>
                  </a:lnTo>
                  <a:lnTo>
                    <a:pt x="7009" y="8733"/>
                  </a:lnTo>
                  <a:lnTo>
                    <a:pt x="7007" y="8735"/>
                  </a:lnTo>
                  <a:lnTo>
                    <a:pt x="7007" y="8733"/>
                  </a:lnTo>
                  <a:lnTo>
                    <a:pt x="7005" y="8735"/>
                  </a:lnTo>
                  <a:lnTo>
                    <a:pt x="6987" y="8766"/>
                  </a:lnTo>
                  <a:lnTo>
                    <a:pt x="6984" y="8748"/>
                  </a:lnTo>
                  <a:lnTo>
                    <a:pt x="6975" y="8745"/>
                  </a:lnTo>
                  <a:lnTo>
                    <a:pt x="6948" y="8738"/>
                  </a:lnTo>
                  <a:lnTo>
                    <a:pt x="6938" y="8751"/>
                  </a:lnTo>
                  <a:lnTo>
                    <a:pt x="6855" y="8785"/>
                  </a:lnTo>
                  <a:lnTo>
                    <a:pt x="6820" y="8760"/>
                  </a:lnTo>
                  <a:lnTo>
                    <a:pt x="6818" y="8758"/>
                  </a:lnTo>
                  <a:lnTo>
                    <a:pt x="6758" y="8738"/>
                  </a:lnTo>
                  <a:lnTo>
                    <a:pt x="6763" y="8718"/>
                  </a:lnTo>
                  <a:lnTo>
                    <a:pt x="6778" y="8211"/>
                  </a:lnTo>
                  <a:lnTo>
                    <a:pt x="8431" y="7476"/>
                  </a:lnTo>
                  <a:lnTo>
                    <a:pt x="8433" y="7476"/>
                  </a:lnTo>
                  <a:lnTo>
                    <a:pt x="8672" y="7543"/>
                  </a:lnTo>
                  <a:lnTo>
                    <a:pt x="8940" y="7326"/>
                  </a:lnTo>
                  <a:lnTo>
                    <a:pt x="8952" y="7294"/>
                  </a:lnTo>
                  <a:lnTo>
                    <a:pt x="8960" y="7290"/>
                  </a:lnTo>
                  <a:lnTo>
                    <a:pt x="8530" y="5769"/>
                  </a:lnTo>
                  <a:lnTo>
                    <a:pt x="8485" y="5774"/>
                  </a:lnTo>
                  <a:lnTo>
                    <a:pt x="8485" y="5789"/>
                  </a:lnTo>
                  <a:lnTo>
                    <a:pt x="8364" y="5813"/>
                  </a:lnTo>
                  <a:lnTo>
                    <a:pt x="8342" y="5831"/>
                  </a:lnTo>
                  <a:lnTo>
                    <a:pt x="8327" y="5821"/>
                  </a:lnTo>
                  <a:lnTo>
                    <a:pt x="8239" y="5818"/>
                  </a:lnTo>
                  <a:lnTo>
                    <a:pt x="8202" y="5876"/>
                  </a:lnTo>
                  <a:lnTo>
                    <a:pt x="8190" y="5863"/>
                  </a:lnTo>
                  <a:lnTo>
                    <a:pt x="8145" y="5880"/>
                  </a:lnTo>
                  <a:lnTo>
                    <a:pt x="8112" y="5916"/>
                  </a:lnTo>
                  <a:lnTo>
                    <a:pt x="8066" y="5908"/>
                  </a:lnTo>
                  <a:lnTo>
                    <a:pt x="8019" y="5952"/>
                  </a:lnTo>
                  <a:lnTo>
                    <a:pt x="8003" y="5933"/>
                  </a:lnTo>
                  <a:lnTo>
                    <a:pt x="7944" y="5940"/>
                  </a:lnTo>
                  <a:lnTo>
                    <a:pt x="7901" y="5977"/>
                  </a:lnTo>
                  <a:lnTo>
                    <a:pt x="7840" y="6017"/>
                  </a:lnTo>
                  <a:lnTo>
                    <a:pt x="7815" y="6030"/>
                  </a:lnTo>
                  <a:lnTo>
                    <a:pt x="7762" y="6059"/>
                  </a:lnTo>
                  <a:lnTo>
                    <a:pt x="7770" y="6141"/>
                  </a:lnTo>
                  <a:lnTo>
                    <a:pt x="7844" y="6268"/>
                  </a:lnTo>
                  <a:lnTo>
                    <a:pt x="7959" y="6241"/>
                  </a:lnTo>
                  <a:lnTo>
                    <a:pt x="7986" y="6233"/>
                  </a:lnTo>
                  <a:lnTo>
                    <a:pt x="8053" y="6246"/>
                  </a:lnTo>
                  <a:lnTo>
                    <a:pt x="8043" y="6311"/>
                  </a:lnTo>
                  <a:lnTo>
                    <a:pt x="8046" y="6362"/>
                  </a:lnTo>
                  <a:lnTo>
                    <a:pt x="8006" y="6373"/>
                  </a:lnTo>
                  <a:lnTo>
                    <a:pt x="7937" y="6385"/>
                  </a:lnTo>
                  <a:lnTo>
                    <a:pt x="7901" y="6353"/>
                  </a:lnTo>
                  <a:lnTo>
                    <a:pt x="7881" y="6360"/>
                  </a:lnTo>
                  <a:lnTo>
                    <a:pt x="7840" y="6398"/>
                  </a:lnTo>
                  <a:lnTo>
                    <a:pt x="7810" y="6444"/>
                  </a:lnTo>
                  <a:lnTo>
                    <a:pt x="7770" y="6434"/>
                  </a:lnTo>
                  <a:lnTo>
                    <a:pt x="7693" y="6464"/>
                  </a:lnTo>
                  <a:lnTo>
                    <a:pt x="7678" y="6504"/>
                  </a:lnTo>
                  <a:lnTo>
                    <a:pt x="7653" y="6529"/>
                  </a:lnTo>
                  <a:lnTo>
                    <a:pt x="7591" y="6557"/>
                  </a:lnTo>
                  <a:lnTo>
                    <a:pt x="7551" y="6529"/>
                  </a:lnTo>
                  <a:lnTo>
                    <a:pt x="7492" y="6511"/>
                  </a:lnTo>
                  <a:lnTo>
                    <a:pt x="7524" y="6102"/>
                  </a:lnTo>
                  <a:lnTo>
                    <a:pt x="7479" y="6072"/>
                  </a:lnTo>
                  <a:lnTo>
                    <a:pt x="7467" y="6079"/>
                  </a:lnTo>
                  <a:lnTo>
                    <a:pt x="7445" y="6072"/>
                  </a:lnTo>
                  <a:lnTo>
                    <a:pt x="7442" y="6084"/>
                  </a:lnTo>
                  <a:lnTo>
                    <a:pt x="7370" y="6090"/>
                  </a:lnTo>
                  <a:lnTo>
                    <a:pt x="7355" y="6090"/>
                  </a:lnTo>
                  <a:lnTo>
                    <a:pt x="7307" y="6079"/>
                  </a:lnTo>
                  <a:lnTo>
                    <a:pt x="7149" y="6057"/>
                  </a:lnTo>
                  <a:lnTo>
                    <a:pt x="7092" y="5975"/>
                  </a:lnTo>
                  <a:lnTo>
                    <a:pt x="7047" y="5977"/>
                  </a:lnTo>
                  <a:lnTo>
                    <a:pt x="7047" y="5985"/>
                  </a:lnTo>
                  <a:lnTo>
                    <a:pt x="7054" y="6002"/>
                  </a:lnTo>
                  <a:lnTo>
                    <a:pt x="7042" y="6015"/>
                  </a:lnTo>
                  <a:lnTo>
                    <a:pt x="7009" y="6079"/>
                  </a:lnTo>
                  <a:lnTo>
                    <a:pt x="6979" y="6122"/>
                  </a:lnTo>
                  <a:lnTo>
                    <a:pt x="6928" y="6176"/>
                  </a:lnTo>
                  <a:lnTo>
                    <a:pt x="6893" y="6206"/>
                  </a:lnTo>
                  <a:lnTo>
                    <a:pt x="6876" y="6270"/>
                  </a:lnTo>
                  <a:lnTo>
                    <a:pt x="6871" y="6320"/>
                  </a:lnTo>
                  <a:lnTo>
                    <a:pt x="6860" y="6328"/>
                  </a:lnTo>
                  <a:lnTo>
                    <a:pt x="6858" y="6325"/>
                  </a:lnTo>
                  <a:lnTo>
                    <a:pt x="6850" y="6328"/>
                  </a:lnTo>
                  <a:lnTo>
                    <a:pt x="6850" y="6336"/>
                  </a:lnTo>
                  <a:lnTo>
                    <a:pt x="6863" y="6350"/>
                  </a:lnTo>
                  <a:lnTo>
                    <a:pt x="6863" y="6368"/>
                  </a:lnTo>
                  <a:lnTo>
                    <a:pt x="6850" y="6403"/>
                  </a:lnTo>
                  <a:lnTo>
                    <a:pt x="6843" y="6432"/>
                  </a:lnTo>
                  <a:lnTo>
                    <a:pt x="6828" y="6434"/>
                  </a:lnTo>
                  <a:lnTo>
                    <a:pt x="6794" y="6440"/>
                  </a:lnTo>
                  <a:lnTo>
                    <a:pt x="6761" y="6445"/>
                  </a:lnTo>
                  <a:lnTo>
                    <a:pt x="6733" y="6492"/>
                  </a:lnTo>
                  <a:lnTo>
                    <a:pt x="6687" y="6554"/>
                  </a:lnTo>
                  <a:lnTo>
                    <a:pt x="6679" y="6577"/>
                  </a:lnTo>
                  <a:lnTo>
                    <a:pt x="6674" y="6614"/>
                  </a:lnTo>
                  <a:lnTo>
                    <a:pt x="6684" y="6634"/>
                  </a:lnTo>
                  <a:lnTo>
                    <a:pt x="6684" y="6661"/>
                  </a:lnTo>
                  <a:lnTo>
                    <a:pt x="6674" y="6696"/>
                  </a:lnTo>
                  <a:lnTo>
                    <a:pt x="6667" y="6735"/>
                  </a:lnTo>
                  <a:lnTo>
                    <a:pt x="6679" y="6755"/>
                  </a:lnTo>
                  <a:lnTo>
                    <a:pt x="6677" y="6770"/>
                  </a:lnTo>
                  <a:lnTo>
                    <a:pt x="6682" y="6790"/>
                  </a:lnTo>
                  <a:lnTo>
                    <a:pt x="6671" y="6813"/>
                  </a:lnTo>
                  <a:lnTo>
                    <a:pt x="6651" y="6834"/>
                  </a:lnTo>
                  <a:lnTo>
                    <a:pt x="6637" y="6827"/>
                  </a:lnTo>
                  <a:lnTo>
                    <a:pt x="6617" y="6823"/>
                  </a:lnTo>
                  <a:lnTo>
                    <a:pt x="6599" y="6837"/>
                  </a:lnTo>
                  <a:lnTo>
                    <a:pt x="6592" y="6850"/>
                  </a:lnTo>
                  <a:lnTo>
                    <a:pt x="6582" y="6865"/>
                  </a:lnTo>
                  <a:lnTo>
                    <a:pt x="6567" y="6882"/>
                  </a:lnTo>
                  <a:lnTo>
                    <a:pt x="6562" y="6911"/>
                  </a:lnTo>
                  <a:lnTo>
                    <a:pt x="6558" y="6939"/>
                  </a:lnTo>
                  <a:lnTo>
                    <a:pt x="6560" y="6964"/>
                  </a:lnTo>
                  <a:lnTo>
                    <a:pt x="6552" y="6991"/>
                  </a:lnTo>
                  <a:lnTo>
                    <a:pt x="6545" y="7008"/>
                  </a:lnTo>
                  <a:lnTo>
                    <a:pt x="6523" y="7023"/>
                  </a:lnTo>
                  <a:lnTo>
                    <a:pt x="6500" y="7048"/>
                  </a:lnTo>
                  <a:lnTo>
                    <a:pt x="6480" y="7069"/>
                  </a:lnTo>
                  <a:lnTo>
                    <a:pt x="6492" y="7083"/>
                  </a:lnTo>
                  <a:lnTo>
                    <a:pt x="6503" y="7075"/>
                  </a:lnTo>
                  <a:lnTo>
                    <a:pt x="6517" y="7085"/>
                  </a:lnTo>
                  <a:lnTo>
                    <a:pt x="6530" y="7106"/>
                  </a:lnTo>
                  <a:lnTo>
                    <a:pt x="6538" y="7131"/>
                  </a:lnTo>
                  <a:lnTo>
                    <a:pt x="6552" y="7148"/>
                  </a:lnTo>
                  <a:lnTo>
                    <a:pt x="6563" y="7177"/>
                  </a:lnTo>
                  <a:lnTo>
                    <a:pt x="6567" y="7195"/>
                  </a:lnTo>
                  <a:lnTo>
                    <a:pt x="6563" y="7198"/>
                  </a:lnTo>
                  <a:lnTo>
                    <a:pt x="6577" y="7225"/>
                  </a:lnTo>
                  <a:lnTo>
                    <a:pt x="6565" y="7228"/>
                  </a:lnTo>
                  <a:lnTo>
                    <a:pt x="6585" y="7285"/>
                  </a:lnTo>
                  <a:lnTo>
                    <a:pt x="6661" y="7354"/>
                  </a:lnTo>
                  <a:lnTo>
                    <a:pt x="6681" y="7371"/>
                  </a:lnTo>
                  <a:lnTo>
                    <a:pt x="6758" y="7401"/>
                  </a:lnTo>
                  <a:lnTo>
                    <a:pt x="6739" y="7464"/>
                  </a:lnTo>
                  <a:lnTo>
                    <a:pt x="6694" y="7473"/>
                  </a:lnTo>
                  <a:lnTo>
                    <a:pt x="6612" y="7449"/>
                  </a:lnTo>
                  <a:lnTo>
                    <a:pt x="6610" y="7448"/>
                  </a:lnTo>
                  <a:lnTo>
                    <a:pt x="6574" y="7456"/>
                  </a:lnTo>
                  <a:lnTo>
                    <a:pt x="6558" y="7476"/>
                  </a:lnTo>
                  <a:lnTo>
                    <a:pt x="6525" y="7463"/>
                  </a:lnTo>
                  <a:lnTo>
                    <a:pt x="6480" y="7474"/>
                  </a:lnTo>
                  <a:lnTo>
                    <a:pt x="6430" y="7526"/>
                  </a:lnTo>
                  <a:lnTo>
                    <a:pt x="6359" y="7562"/>
                  </a:lnTo>
                  <a:lnTo>
                    <a:pt x="6174" y="7664"/>
                  </a:lnTo>
                  <a:lnTo>
                    <a:pt x="6294" y="7464"/>
                  </a:lnTo>
                  <a:lnTo>
                    <a:pt x="6158" y="7493"/>
                  </a:lnTo>
                  <a:lnTo>
                    <a:pt x="6125" y="7486"/>
                  </a:lnTo>
                  <a:lnTo>
                    <a:pt x="6095" y="7485"/>
                  </a:lnTo>
                  <a:lnTo>
                    <a:pt x="6060" y="7471"/>
                  </a:lnTo>
                  <a:lnTo>
                    <a:pt x="6046" y="7481"/>
                  </a:lnTo>
                  <a:lnTo>
                    <a:pt x="6018" y="7491"/>
                  </a:lnTo>
                  <a:lnTo>
                    <a:pt x="5991" y="7493"/>
                  </a:lnTo>
                  <a:lnTo>
                    <a:pt x="5956" y="7471"/>
                  </a:lnTo>
                  <a:lnTo>
                    <a:pt x="5954" y="7471"/>
                  </a:lnTo>
                  <a:lnTo>
                    <a:pt x="5934" y="7486"/>
                  </a:lnTo>
                  <a:lnTo>
                    <a:pt x="5926" y="7505"/>
                  </a:lnTo>
                  <a:lnTo>
                    <a:pt x="5909" y="7513"/>
                  </a:lnTo>
                  <a:lnTo>
                    <a:pt x="5891" y="7526"/>
                  </a:lnTo>
                  <a:lnTo>
                    <a:pt x="5876" y="7528"/>
                  </a:lnTo>
                  <a:lnTo>
                    <a:pt x="5857" y="7530"/>
                  </a:lnTo>
                  <a:lnTo>
                    <a:pt x="5844" y="7526"/>
                  </a:lnTo>
                  <a:lnTo>
                    <a:pt x="5832" y="7535"/>
                  </a:lnTo>
                  <a:lnTo>
                    <a:pt x="5829" y="7551"/>
                  </a:lnTo>
                  <a:lnTo>
                    <a:pt x="5839" y="7568"/>
                  </a:lnTo>
                  <a:lnTo>
                    <a:pt x="5846" y="7592"/>
                  </a:lnTo>
                  <a:lnTo>
                    <a:pt x="5884" y="7654"/>
                  </a:lnTo>
                  <a:lnTo>
                    <a:pt x="5787" y="7707"/>
                  </a:lnTo>
                  <a:lnTo>
                    <a:pt x="5670" y="7744"/>
                  </a:lnTo>
                  <a:lnTo>
                    <a:pt x="5621" y="7724"/>
                  </a:lnTo>
                  <a:lnTo>
                    <a:pt x="5678" y="7851"/>
                  </a:lnTo>
                  <a:lnTo>
                    <a:pt x="5722" y="7956"/>
                  </a:lnTo>
                  <a:lnTo>
                    <a:pt x="5810" y="8003"/>
                  </a:lnTo>
                  <a:lnTo>
                    <a:pt x="5859" y="8054"/>
                  </a:lnTo>
                  <a:lnTo>
                    <a:pt x="5862" y="8115"/>
                  </a:lnTo>
                  <a:lnTo>
                    <a:pt x="5912" y="8177"/>
                  </a:lnTo>
                  <a:lnTo>
                    <a:pt x="5897" y="8271"/>
                  </a:lnTo>
                  <a:lnTo>
                    <a:pt x="5842" y="8278"/>
                  </a:lnTo>
                  <a:lnTo>
                    <a:pt x="5767" y="8303"/>
                  </a:lnTo>
                  <a:lnTo>
                    <a:pt x="5718" y="8206"/>
                  </a:lnTo>
                  <a:lnTo>
                    <a:pt x="5730" y="8310"/>
                  </a:lnTo>
                  <a:lnTo>
                    <a:pt x="5745" y="8366"/>
                  </a:lnTo>
                  <a:lnTo>
                    <a:pt x="5710" y="8423"/>
                  </a:lnTo>
                  <a:lnTo>
                    <a:pt x="5650" y="8437"/>
                  </a:lnTo>
                  <a:lnTo>
                    <a:pt x="5695" y="8492"/>
                  </a:lnTo>
                  <a:lnTo>
                    <a:pt x="5698" y="8517"/>
                  </a:lnTo>
                  <a:lnTo>
                    <a:pt x="5708" y="8561"/>
                  </a:lnTo>
                  <a:lnTo>
                    <a:pt x="5715" y="8589"/>
                  </a:lnTo>
                  <a:lnTo>
                    <a:pt x="5735" y="8628"/>
                  </a:lnTo>
                  <a:lnTo>
                    <a:pt x="5743" y="8678"/>
                  </a:lnTo>
                  <a:lnTo>
                    <a:pt x="5722" y="8681"/>
                  </a:lnTo>
                  <a:lnTo>
                    <a:pt x="5703" y="8669"/>
                  </a:lnTo>
                  <a:lnTo>
                    <a:pt x="5690" y="8654"/>
                  </a:lnTo>
                  <a:lnTo>
                    <a:pt x="5646" y="8631"/>
                  </a:lnTo>
                  <a:lnTo>
                    <a:pt x="5558" y="8519"/>
                  </a:lnTo>
                  <a:lnTo>
                    <a:pt x="5549" y="8607"/>
                  </a:lnTo>
                  <a:lnTo>
                    <a:pt x="5502" y="8636"/>
                  </a:lnTo>
                  <a:lnTo>
                    <a:pt x="5496" y="8437"/>
                  </a:lnTo>
                  <a:lnTo>
                    <a:pt x="5452" y="8554"/>
                  </a:lnTo>
                  <a:lnTo>
                    <a:pt x="5404" y="8544"/>
                  </a:lnTo>
                  <a:lnTo>
                    <a:pt x="5380" y="8479"/>
                  </a:lnTo>
                  <a:lnTo>
                    <a:pt x="5546" y="8192"/>
                  </a:lnTo>
                  <a:lnTo>
                    <a:pt x="5588" y="8213"/>
                  </a:lnTo>
                  <a:lnTo>
                    <a:pt x="5648" y="8159"/>
                  </a:lnTo>
                  <a:lnTo>
                    <a:pt x="5362" y="7910"/>
                  </a:lnTo>
                  <a:lnTo>
                    <a:pt x="5082" y="7088"/>
                  </a:lnTo>
                  <a:lnTo>
                    <a:pt x="4336" y="6311"/>
                  </a:lnTo>
                  <a:lnTo>
                    <a:pt x="4157" y="6338"/>
                  </a:lnTo>
                  <a:lnTo>
                    <a:pt x="4142" y="6362"/>
                  </a:lnTo>
                  <a:lnTo>
                    <a:pt x="4123" y="6385"/>
                  </a:lnTo>
                  <a:lnTo>
                    <a:pt x="4118" y="6395"/>
                  </a:lnTo>
                  <a:lnTo>
                    <a:pt x="4110" y="6424"/>
                  </a:lnTo>
                  <a:lnTo>
                    <a:pt x="4097" y="6450"/>
                  </a:lnTo>
                  <a:lnTo>
                    <a:pt x="3998" y="6403"/>
                  </a:lnTo>
                  <a:lnTo>
                    <a:pt x="3928" y="6211"/>
                  </a:lnTo>
                  <a:lnTo>
                    <a:pt x="3909" y="6218"/>
                  </a:lnTo>
                  <a:lnTo>
                    <a:pt x="3881" y="6238"/>
                  </a:lnTo>
                  <a:lnTo>
                    <a:pt x="3846" y="6241"/>
                  </a:lnTo>
                  <a:lnTo>
                    <a:pt x="3807" y="6281"/>
                  </a:lnTo>
                  <a:lnTo>
                    <a:pt x="3810" y="6300"/>
                  </a:lnTo>
                  <a:lnTo>
                    <a:pt x="3831" y="6315"/>
                  </a:lnTo>
                  <a:lnTo>
                    <a:pt x="3834" y="6336"/>
                  </a:lnTo>
                  <a:lnTo>
                    <a:pt x="3841" y="6362"/>
                  </a:lnTo>
                  <a:lnTo>
                    <a:pt x="3861" y="6378"/>
                  </a:lnTo>
                  <a:lnTo>
                    <a:pt x="3861" y="6410"/>
                  </a:lnTo>
                  <a:lnTo>
                    <a:pt x="3846" y="6427"/>
                  </a:lnTo>
                  <a:lnTo>
                    <a:pt x="3826" y="6437"/>
                  </a:lnTo>
                  <a:lnTo>
                    <a:pt x="3819" y="6432"/>
                  </a:lnTo>
                  <a:lnTo>
                    <a:pt x="3815" y="6450"/>
                  </a:lnTo>
                  <a:lnTo>
                    <a:pt x="3819" y="6490"/>
                  </a:lnTo>
                  <a:lnTo>
                    <a:pt x="3826" y="6524"/>
                  </a:lnTo>
                  <a:lnTo>
                    <a:pt x="3832" y="6556"/>
                  </a:lnTo>
                  <a:lnTo>
                    <a:pt x="3854" y="6609"/>
                  </a:lnTo>
                  <a:lnTo>
                    <a:pt x="3903" y="6639"/>
                  </a:lnTo>
                  <a:lnTo>
                    <a:pt x="3919" y="6641"/>
                  </a:lnTo>
                  <a:lnTo>
                    <a:pt x="3938" y="6656"/>
                  </a:lnTo>
                  <a:lnTo>
                    <a:pt x="3968" y="6691"/>
                  </a:lnTo>
                  <a:lnTo>
                    <a:pt x="4000" y="6720"/>
                  </a:lnTo>
                  <a:lnTo>
                    <a:pt x="4023" y="6730"/>
                  </a:lnTo>
                  <a:lnTo>
                    <a:pt x="4046" y="6752"/>
                  </a:lnTo>
                  <a:lnTo>
                    <a:pt x="4058" y="6768"/>
                  </a:lnTo>
                  <a:lnTo>
                    <a:pt x="4067" y="6787"/>
                  </a:lnTo>
                  <a:lnTo>
                    <a:pt x="4077" y="6807"/>
                  </a:lnTo>
                  <a:lnTo>
                    <a:pt x="4085" y="6849"/>
                  </a:lnTo>
                  <a:lnTo>
                    <a:pt x="4098" y="6889"/>
                  </a:lnTo>
                  <a:lnTo>
                    <a:pt x="4108" y="6921"/>
                  </a:lnTo>
                  <a:lnTo>
                    <a:pt x="4115" y="6957"/>
                  </a:lnTo>
                  <a:lnTo>
                    <a:pt x="4130" y="6998"/>
                  </a:lnTo>
                  <a:lnTo>
                    <a:pt x="4144" y="7016"/>
                  </a:lnTo>
                  <a:lnTo>
                    <a:pt x="4157" y="7034"/>
                  </a:lnTo>
                  <a:lnTo>
                    <a:pt x="4174" y="7054"/>
                  </a:lnTo>
                  <a:lnTo>
                    <a:pt x="4195" y="7085"/>
                  </a:lnTo>
                  <a:lnTo>
                    <a:pt x="4209" y="7106"/>
                  </a:lnTo>
                  <a:lnTo>
                    <a:pt x="4232" y="7120"/>
                  </a:lnTo>
                  <a:lnTo>
                    <a:pt x="4247" y="7143"/>
                  </a:lnTo>
                  <a:lnTo>
                    <a:pt x="4279" y="7168"/>
                  </a:lnTo>
                  <a:lnTo>
                    <a:pt x="4396" y="7157"/>
                  </a:lnTo>
                  <a:lnTo>
                    <a:pt x="4460" y="7158"/>
                  </a:lnTo>
                  <a:lnTo>
                    <a:pt x="4505" y="7213"/>
                  </a:lnTo>
                  <a:lnTo>
                    <a:pt x="4510" y="7228"/>
                  </a:lnTo>
                  <a:lnTo>
                    <a:pt x="4512" y="7247"/>
                  </a:lnTo>
                  <a:lnTo>
                    <a:pt x="4500" y="7262"/>
                  </a:lnTo>
                  <a:lnTo>
                    <a:pt x="4480" y="7280"/>
                  </a:lnTo>
                  <a:lnTo>
                    <a:pt x="4455" y="7295"/>
                  </a:lnTo>
                  <a:lnTo>
                    <a:pt x="4465" y="7322"/>
                  </a:lnTo>
                  <a:lnTo>
                    <a:pt x="4498" y="7346"/>
                  </a:lnTo>
                  <a:lnTo>
                    <a:pt x="4542" y="7367"/>
                  </a:lnTo>
                  <a:lnTo>
                    <a:pt x="4595" y="7401"/>
                  </a:lnTo>
                  <a:lnTo>
                    <a:pt x="4642" y="7423"/>
                  </a:lnTo>
                  <a:lnTo>
                    <a:pt x="4679" y="7449"/>
                  </a:lnTo>
                  <a:lnTo>
                    <a:pt x="4729" y="7503"/>
                  </a:lnTo>
                  <a:lnTo>
                    <a:pt x="4815" y="7550"/>
                  </a:lnTo>
                  <a:lnTo>
                    <a:pt x="4830" y="7575"/>
                  </a:lnTo>
                  <a:lnTo>
                    <a:pt x="4840" y="7590"/>
                  </a:lnTo>
                  <a:lnTo>
                    <a:pt x="4870" y="7617"/>
                  </a:lnTo>
                  <a:lnTo>
                    <a:pt x="4907" y="7665"/>
                  </a:lnTo>
                  <a:lnTo>
                    <a:pt x="4912" y="7700"/>
                  </a:lnTo>
                  <a:lnTo>
                    <a:pt x="4890" y="7737"/>
                  </a:lnTo>
                  <a:lnTo>
                    <a:pt x="4888" y="7772"/>
                  </a:lnTo>
                  <a:lnTo>
                    <a:pt x="4880" y="7781"/>
                  </a:lnTo>
                  <a:lnTo>
                    <a:pt x="4848" y="7764"/>
                  </a:lnTo>
                  <a:lnTo>
                    <a:pt x="4841" y="7764"/>
                  </a:lnTo>
                  <a:lnTo>
                    <a:pt x="4751" y="7717"/>
                  </a:lnTo>
                  <a:lnTo>
                    <a:pt x="4731" y="7605"/>
                  </a:lnTo>
                  <a:lnTo>
                    <a:pt x="4641" y="7556"/>
                  </a:lnTo>
                  <a:lnTo>
                    <a:pt x="4614" y="7635"/>
                  </a:lnTo>
                  <a:lnTo>
                    <a:pt x="4602" y="7665"/>
                  </a:lnTo>
                  <a:lnTo>
                    <a:pt x="4585" y="7699"/>
                  </a:lnTo>
                  <a:lnTo>
                    <a:pt x="4584" y="7737"/>
                  </a:lnTo>
                  <a:lnTo>
                    <a:pt x="4564" y="7771"/>
                  </a:lnTo>
                  <a:lnTo>
                    <a:pt x="4569" y="7794"/>
                  </a:lnTo>
                  <a:lnTo>
                    <a:pt x="4574" y="7818"/>
                  </a:lnTo>
                  <a:lnTo>
                    <a:pt x="4600" y="7824"/>
                  </a:lnTo>
                  <a:lnTo>
                    <a:pt x="4649" y="7864"/>
                  </a:lnTo>
                  <a:lnTo>
                    <a:pt x="4667" y="7886"/>
                  </a:lnTo>
                  <a:lnTo>
                    <a:pt x="4662" y="7930"/>
                  </a:lnTo>
                  <a:lnTo>
                    <a:pt x="4667" y="7968"/>
                  </a:lnTo>
                  <a:lnTo>
                    <a:pt x="4681" y="7987"/>
                  </a:lnTo>
                  <a:lnTo>
                    <a:pt x="4656" y="8017"/>
                  </a:lnTo>
                  <a:lnTo>
                    <a:pt x="4627" y="8008"/>
                  </a:lnTo>
                  <a:lnTo>
                    <a:pt x="4602" y="8015"/>
                  </a:lnTo>
                  <a:lnTo>
                    <a:pt x="4570" y="8057"/>
                  </a:lnTo>
                  <a:lnTo>
                    <a:pt x="4567" y="8074"/>
                  </a:lnTo>
                  <a:lnTo>
                    <a:pt x="4575" y="8110"/>
                  </a:lnTo>
                  <a:lnTo>
                    <a:pt x="4572" y="8152"/>
                  </a:lnTo>
                  <a:lnTo>
                    <a:pt x="4530" y="8187"/>
                  </a:lnTo>
                  <a:lnTo>
                    <a:pt x="4500" y="8228"/>
                  </a:lnTo>
                  <a:lnTo>
                    <a:pt x="4497" y="8246"/>
                  </a:lnTo>
                  <a:lnTo>
                    <a:pt x="4480" y="8279"/>
                  </a:lnTo>
                  <a:lnTo>
                    <a:pt x="4445" y="8281"/>
                  </a:lnTo>
                  <a:lnTo>
                    <a:pt x="4421" y="8281"/>
                  </a:lnTo>
                  <a:lnTo>
                    <a:pt x="4420" y="8281"/>
                  </a:lnTo>
                  <a:lnTo>
                    <a:pt x="4354" y="8249"/>
                  </a:lnTo>
                  <a:lnTo>
                    <a:pt x="4366" y="8276"/>
                  </a:lnTo>
                  <a:lnTo>
                    <a:pt x="4354" y="8291"/>
                  </a:lnTo>
                  <a:lnTo>
                    <a:pt x="4339" y="8323"/>
                  </a:lnTo>
                  <a:lnTo>
                    <a:pt x="4334" y="8355"/>
                  </a:lnTo>
                  <a:lnTo>
                    <a:pt x="4329" y="8373"/>
                  </a:lnTo>
                  <a:lnTo>
                    <a:pt x="4321" y="8393"/>
                  </a:lnTo>
                  <a:lnTo>
                    <a:pt x="4321" y="8420"/>
                  </a:lnTo>
                  <a:lnTo>
                    <a:pt x="4328" y="8442"/>
                  </a:lnTo>
                  <a:lnTo>
                    <a:pt x="4334" y="8464"/>
                  </a:lnTo>
                  <a:lnTo>
                    <a:pt x="4339" y="8479"/>
                  </a:lnTo>
                  <a:lnTo>
                    <a:pt x="4344" y="8489"/>
                  </a:lnTo>
                  <a:lnTo>
                    <a:pt x="4353" y="8507"/>
                  </a:lnTo>
                  <a:lnTo>
                    <a:pt x="4348" y="8529"/>
                  </a:lnTo>
                  <a:lnTo>
                    <a:pt x="4338" y="8539"/>
                  </a:lnTo>
                  <a:lnTo>
                    <a:pt x="4328" y="8549"/>
                  </a:lnTo>
                  <a:lnTo>
                    <a:pt x="4321" y="8572"/>
                  </a:lnTo>
                  <a:lnTo>
                    <a:pt x="4318" y="8589"/>
                  </a:lnTo>
                  <a:lnTo>
                    <a:pt x="4318" y="8601"/>
                  </a:lnTo>
                  <a:lnTo>
                    <a:pt x="4284" y="8599"/>
                  </a:lnTo>
                  <a:lnTo>
                    <a:pt x="4256" y="8594"/>
                  </a:lnTo>
                  <a:lnTo>
                    <a:pt x="4229" y="8592"/>
                  </a:lnTo>
                  <a:lnTo>
                    <a:pt x="4199" y="8576"/>
                  </a:lnTo>
                  <a:lnTo>
                    <a:pt x="4130" y="8546"/>
                  </a:lnTo>
                  <a:lnTo>
                    <a:pt x="4138" y="8320"/>
                  </a:lnTo>
                  <a:lnTo>
                    <a:pt x="4301" y="8120"/>
                  </a:lnTo>
                  <a:lnTo>
                    <a:pt x="4326" y="8189"/>
                  </a:lnTo>
                  <a:lnTo>
                    <a:pt x="4334" y="8206"/>
                  </a:lnTo>
                  <a:lnTo>
                    <a:pt x="4460" y="7883"/>
                  </a:lnTo>
                  <a:lnTo>
                    <a:pt x="4276" y="7446"/>
                  </a:lnTo>
                  <a:lnTo>
                    <a:pt x="3995" y="7151"/>
                  </a:lnTo>
                  <a:lnTo>
                    <a:pt x="3519" y="6936"/>
                  </a:lnTo>
                  <a:lnTo>
                    <a:pt x="3511" y="6934"/>
                  </a:lnTo>
                  <a:lnTo>
                    <a:pt x="3509" y="6924"/>
                  </a:lnTo>
                  <a:lnTo>
                    <a:pt x="3511" y="6909"/>
                  </a:lnTo>
                  <a:lnTo>
                    <a:pt x="3511" y="6887"/>
                  </a:lnTo>
                  <a:lnTo>
                    <a:pt x="3509" y="6870"/>
                  </a:lnTo>
                  <a:lnTo>
                    <a:pt x="3503" y="6850"/>
                  </a:lnTo>
                  <a:lnTo>
                    <a:pt x="3494" y="6835"/>
                  </a:lnTo>
                  <a:lnTo>
                    <a:pt x="3481" y="6812"/>
                  </a:lnTo>
                  <a:lnTo>
                    <a:pt x="3472" y="6802"/>
                  </a:lnTo>
                  <a:lnTo>
                    <a:pt x="3466" y="6785"/>
                  </a:lnTo>
                  <a:lnTo>
                    <a:pt x="3466" y="6760"/>
                  </a:lnTo>
                  <a:lnTo>
                    <a:pt x="3471" y="6740"/>
                  </a:lnTo>
                  <a:lnTo>
                    <a:pt x="3467" y="6726"/>
                  </a:lnTo>
                  <a:lnTo>
                    <a:pt x="3464" y="6708"/>
                  </a:lnTo>
                  <a:lnTo>
                    <a:pt x="3451" y="6690"/>
                  </a:lnTo>
                  <a:lnTo>
                    <a:pt x="3441" y="6680"/>
                  </a:lnTo>
                  <a:lnTo>
                    <a:pt x="3424" y="6670"/>
                  </a:lnTo>
                  <a:lnTo>
                    <a:pt x="3409" y="6654"/>
                  </a:lnTo>
                  <a:lnTo>
                    <a:pt x="3387" y="6649"/>
                  </a:lnTo>
                  <a:lnTo>
                    <a:pt x="3367" y="6631"/>
                  </a:lnTo>
                  <a:lnTo>
                    <a:pt x="3345" y="6616"/>
                  </a:lnTo>
                  <a:lnTo>
                    <a:pt x="3318" y="6601"/>
                  </a:lnTo>
                  <a:lnTo>
                    <a:pt x="3295" y="6584"/>
                  </a:lnTo>
                  <a:lnTo>
                    <a:pt x="3280" y="6569"/>
                  </a:lnTo>
                  <a:lnTo>
                    <a:pt x="3260" y="6562"/>
                  </a:lnTo>
                  <a:lnTo>
                    <a:pt x="3233" y="6554"/>
                  </a:lnTo>
                  <a:lnTo>
                    <a:pt x="3211" y="6546"/>
                  </a:lnTo>
                  <a:lnTo>
                    <a:pt x="3191" y="6549"/>
                  </a:lnTo>
                  <a:lnTo>
                    <a:pt x="3173" y="6559"/>
                  </a:lnTo>
                  <a:lnTo>
                    <a:pt x="3158" y="6579"/>
                  </a:lnTo>
                  <a:lnTo>
                    <a:pt x="3151" y="6591"/>
                  </a:lnTo>
                  <a:lnTo>
                    <a:pt x="3139" y="6609"/>
                  </a:lnTo>
                  <a:lnTo>
                    <a:pt x="3124" y="6624"/>
                  </a:lnTo>
                  <a:lnTo>
                    <a:pt x="3109" y="6644"/>
                  </a:lnTo>
                  <a:lnTo>
                    <a:pt x="3101" y="6663"/>
                  </a:lnTo>
                  <a:lnTo>
                    <a:pt x="3096" y="6673"/>
                  </a:lnTo>
                  <a:lnTo>
                    <a:pt x="3079" y="6683"/>
                  </a:lnTo>
                  <a:lnTo>
                    <a:pt x="3052" y="6700"/>
                  </a:lnTo>
                  <a:lnTo>
                    <a:pt x="3022" y="6710"/>
                  </a:lnTo>
                  <a:lnTo>
                    <a:pt x="2987" y="6711"/>
                  </a:lnTo>
                  <a:lnTo>
                    <a:pt x="2954" y="6736"/>
                  </a:lnTo>
                  <a:lnTo>
                    <a:pt x="2915" y="6767"/>
                  </a:lnTo>
                  <a:lnTo>
                    <a:pt x="2892" y="6795"/>
                  </a:lnTo>
                  <a:lnTo>
                    <a:pt x="2877" y="6808"/>
                  </a:lnTo>
                  <a:lnTo>
                    <a:pt x="2858" y="6812"/>
                  </a:lnTo>
                  <a:lnTo>
                    <a:pt x="2838" y="6834"/>
                  </a:lnTo>
                  <a:lnTo>
                    <a:pt x="2838" y="6859"/>
                  </a:lnTo>
                  <a:lnTo>
                    <a:pt x="2826" y="6864"/>
                  </a:lnTo>
                  <a:lnTo>
                    <a:pt x="2808" y="6862"/>
                  </a:lnTo>
                  <a:lnTo>
                    <a:pt x="2781" y="6879"/>
                  </a:lnTo>
                  <a:lnTo>
                    <a:pt x="2780" y="6889"/>
                  </a:lnTo>
                  <a:lnTo>
                    <a:pt x="2759" y="6894"/>
                  </a:lnTo>
                  <a:lnTo>
                    <a:pt x="2739" y="6905"/>
                  </a:lnTo>
                  <a:lnTo>
                    <a:pt x="2711" y="6899"/>
                  </a:lnTo>
                  <a:lnTo>
                    <a:pt x="2584" y="6849"/>
                  </a:lnTo>
                  <a:lnTo>
                    <a:pt x="2505" y="6683"/>
                  </a:lnTo>
                  <a:lnTo>
                    <a:pt x="2376" y="6770"/>
                  </a:lnTo>
                  <a:lnTo>
                    <a:pt x="2361" y="6777"/>
                  </a:lnTo>
                  <a:lnTo>
                    <a:pt x="2334" y="6788"/>
                  </a:lnTo>
                  <a:lnTo>
                    <a:pt x="2314" y="6807"/>
                  </a:lnTo>
                  <a:lnTo>
                    <a:pt x="2286" y="6840"/>
                  </a:lnTo>
                  <a:lnTo>
                    <a:pt x="2257" y="6837"/>
                  </a:lnTo>
                  <a:lnTo>
                    <a:pt x="2236" y="6864"/>
                  </a:lnTo>
                  <a:lnTo>
                    <a:pt x="2217" y="6892"/>
                  </a:lnTo>
                  <a:lnTo>
                    <a:pt x="2209" y="6931"/>
                  </a:lnTo>
                  <a:lnTo>
                    <a:pt x="2204" y="6977"/>
                  </a:lnTo>
                  <a:lnTo>
                    <a:pt x="2201" y="7011"/>
                  </a:lnTo>
                  <a:lnTo>
                    <a:pt x="2201" y="7036"/>
                  </a:lnTo>
                  <a:lnTo>
                    <a:pt x="2214" y="7038"/>
                  </a:lnTo>
                  <a:lnTo>
                    <a:pt x="2222" y="7061"/>
                  </a:lnTo>
                  <a:lnTo>
                    <a:pt x="2226" y="7061"/>
                  </a:lnTo>
                  <a:lnTo>
                    <a:pt x="2229" y="7068"/>
                  </a:lnTo>
                  <a:lnTo>
                    <a:pt x="2229" y="7098"/>
                  </a:lnTo>
                  <a:lnTo>
                    <a:pt x="2242" y="7103"/>
                  </a:lnTo>
                  <a:lnTo>
                    <a:pt x="2244" y="7115"/>
                  </a:lnTo>
                  <a:lnTo>
                    <a:pt x="2232" y="7126"/>
                  </a:lnTo>
                  <a:lnTo>
                    <a:pt x="2217" y="7128"/>
                  </a:lnTo>
                  <a:lnTo>
                    <a:pt x="2219" y="7150"/>
                  </a:lnTo>
                  <a:lnTo>
                    <a:pt x="2227" y="7178"/>
                  </a:lnTo>
                  <a:lnTo>
                    <a:pt x="2224" y="7188"/>
                  </a:lnTo>
                  <a:lnTo>
                    <a:pt x="2229" y="7212"/>
                  </a:lnTo>
                  <a:lnTo>
                    <a:pt x="2226" y="7227"/>
                  </a:lnTo>
                  <a:lnTo>
                    <a:pt x="2209" y="7249"/>
                  </a:lnTo>
                  <a:lnTo>
                    <a:pt x="2192" y="7265"/>
                  </a:lnTo>
                  <a:lnTo>
                    <a:pt x="2175" y="7272"/>
                  </a:lnTo>
                  <a:lnTo>
                    <a:pt x="2137" y="7297"/>
                  </a:lnTo>
                  <a:lnTo>
                    <a:pt x="2105" y="7319"/>
                  </a:lnTo>
                  <a:lnTo>
                    <a:pt x="2080" y="7341"/>
                  </a:lnTo>
                  <a:lnTo>
                    <a:pt x="2060" y="7356"/>
                  </a:lnTo>
                  <a:lnTo>
                    <a:pt x="2033" y="7394"/>
                  </a:lnTo>
                  <a:lnTo>
                    <a:pt x="1971" y="7409"/>
                  </a:lnTo>
                  <a:lnTo>
                    <a:pt x="1936" y="7421"/>
                  </a:lnTo>
                  <a:lnTo>
                    <a:pt x="1896" y="7436"/>
                  </a:lnTo>
                  <a:lnTo>
                    <a:pt x="1867" y="7446"/>
                  </a:lnTo>
                  <a:lnTo>
                    <a:pt x="1839" y="7459"/>
                  </a:lnTo>
                  <a:lnTo>
                    <a:pt x="1817" y="7490"/>
                  </a:lnTo>
                  <a:lnTo>
                    <a:pt x="1797" y="7518"/>
                  </a:lnTo>
                  <a:lnTo>
                    <a:pt x="1802" y="7516"/>
                  </a:lnTo>
                  <a:lnTo>
                    <a:pt x="1814" y="7525"/>
                  </a:lnTo>
                  <a:lnTo>
                    <a:pt x="1822" y="7538"/>
                  </a:lnTo>
                  <a:lnTo>
                    <a:pt x="1809" y="7550"/>
                  </a:lnTo>
                  <a:lnTo>
                    <a:pt x="1790" y="7558"/>
                  </a:lnTo>
                  <a:lnTo>
                    <a:pt x="1774" y="7567"/>
                  </a:lnTo>
                  <a:lnTo>
                    <a:pt x="1747" y="7625"/>
                  </a:lnTo>
                  <a:lnTo>
                    <a:pt x="1725" y="7655"/>
                  </a:lnTo>
                  <a:lnTo>
                    <a:pt x="1705" y="7682"/>
                  </a:lnTo>
                  <a:lnTo>
                    <a:pt x="1697" y="7704"/>
                  </a:lnTo>
                  <a:lnTo>
                    <a:pt x="1682" y="7727"/>
                  </a:lnTo>
                  <a:lnTo>
                    <a:pt x="1662" y="7752"/>
                  </a:lnTo>
                  <a:lnTo>
                    <a:pt x="1643" y="7787"/>
                  </a:lnTo>
                  <a:lnTo>
                    <a:pt x="1626" y="7831"/>
                  </a:lnTo>
                  <a:lnTo>
                    <a:pt x="1616" y="7858"/>
                  </a:lnTo>
                  <a:lnTo>
                    <a:pt x="1608" y="7888"/>
                  </a:lnTo>
                  <a:lnTo>
                    <a:pt x="1628" y="7951"/>
                  </a:lnTo>
                  <a:lnTo>
                    <a:pt x="1633" y="7990"/>
                  </a:lnTo>
                  <a:lnTo>
                    <a:pt x="1672" y="8028"/>
                  </a:lnTo>
                  <a:lnTo>
                    <a:pt x="1698" y="8043"/>
                  </a:lnTo>
                  <a:lnTo>
                    <a:pt x="1703" y="8072"/>
                  </a:lnTo>
                  <a:lnTo>
                    <a:pt x="1675" y="8100"/>
                  </a:lnTo>
                  <a:lnTo>
                    <a:pt x="1660" y="8114"/>
                  </a:lnTo>
                  <a:lnTo>
                    <a:pt x="1653" y="8136"/>
                  </a:lnTo>
                  <a:lnTo>
                    <a:pt x="1637" y="8134"/>
                  </a:lnTo>
                  <a:lnTo>
                    <a:pt x="1595" y="8174"/>
                  </a:lnTo>
                  <a:lnTo>
                    <a:pt x="1580" y="8187"/>
                  </a:lnTo>
                  <a:lnTo>
                    <a:pt x="1575" y="8219"/>
                  </a:lnTo>
                  <a:lnTo>
                    <a:pt x="1556" y="8238"/>
                  </a:lnTo>
                  <a:lnTo>
                    <a:pt x="1560" y="8276"/>
                  </a:lnTo>
                  <a:lnTo>
                    <a:pt x="1534" y="8325"/>
                  </a:lnTo>
                  <a:lnTo>
                    <a:pt x="1519" y="8353"/>
                  </a:lnTo>
                  <a:lnTo>
                    <a:pt x="1544" y="8361"/>
                  </a:lnTo>
                  <a:lnTo>
                    <a:pt x="1496" y="8387"/>
                  </a:lnTo>
                  <a:lnTo>
                    <a:pt x="1473" y="8393"/>
                  </a:lnTo>
                  <a:lnTo>
                    <a:pt x="1442" y="8393"/>
                  </a:lnTo>
                  <a:lnTo>
                    <a:pt x="1407" y="8423"/>
                  </a:lnTo>
                  <a:lnTo>
                    <a:pt x="1359" y="8479"/>
                  </a:lnTo>
                  <a:lnTo>
                    <a:pt x="1342" y="8525"/>
                  </a:lnTo>
                  <a:lnTo>
                    <a:pt x="1307" y="8609"/>
                  </a:lnTo>
                  <a:lnTo>
                    <a:pt x="1288" y="8619"/>
                  </a:lnTo>
                  <a:lnTo>
                    <a:pt x="1263" y="8594"/>
                  </a:lnTo>
                  <a:lnTo>
                    <a:pt x="1242" y="8596"/>
                  </a:lnTo>
                  <a:lnTo>
                    <a:pt x="1216" y="8601"/>
                  </a:lnTo>
                  <a:lnTo>
                    <a:pt x="1213" y="8616"/>
                  </a:lnTo>
                  <a:lnTo>
                    <a:pt x="1190" y="8626"/>
                  </a:lnTo>
                  <a:lnTo>
                    <a:pt x="1170" y="8621"/>
                  </a:lnTo>
                  <a:lnTo>
                    <a:pt x="1163" y="8616"/>
                  </a:lnTo>
                  <a:lnTo>
                    <a:pt x="1129" y="8614"/>
                  </a:lnTo>
                  <a:lnTo>
                    <a:pt x="1094" y="8616"/>
                  </a:lnTo>
                  <a:lnTo>
                    <a:pt x="1066" y="8626"/>
                  </a:lnTo>
                  <a:lnTo>
                    <a:pt x="1034" y="8619"/>
                  </a:lnTo>
                  <a:lnTo>
                    <a:pt x="992" y="8612"/>
                  </a:lnTo>
                  <a:lnTo>
                    <a:pt x="955" y="8616"/>
                  </a:lnTo>
                  <a:lnTo>
                    <a:pt x="900" y="8623"/>
                  </a:lnTo>
                  <a:lnTo>
                    <a:pt x="845" y="8689"/>
                  </a:lnTo>
                  <a:lnTo>
                    <a:pt x="805" y="8681"/>
                  </a:lnTo>
                  <a:lnTo>
                    <a:pt x="770" y="8696"/>
                  </a:lnTo>
                  <a:lnTo>
                    <a:pt x="729" y="8770"/>
                  </a:lnTo>
                  <a:lnTo>
                    <a:pt x="714" y="8771"/>
                  </a:lnTo>
                  <a:lnTo>
                    <a:pt x="718" y="8798"/>
                  </a:lnTo>
                  <a:lnTo>
                    <a:pt x="683" y="8813"/>
                  </a:lnTo>
                  <a:lnTo>
                    <a:pt x="657" y="8800"/>
                  </a:lnTo>
                  <a:lnTo>
                    <a:pt x="639" y="8770"/>
                  </a:lnTo>
                  <a:lnTo>
                    <a:pt x="586" y="8766"/>
                  </a:lnTo>
                  <a:lnTo>
                    <a:pt x="592" y="8735"/>
                  </a:lnTo>
                  <a:lnTo>
                    <a:pt x="574" y="8698"/>
                  </a:lnTo>
                  <a:lnTo>
                    <a:pt x="560" y="8674"/>
                  </a:lnTo>
                  <a:lnTo>
                    <a:pt x="574" y="8661"/>
                  </a:lnTo>
                  <a:lnTo>
                    <a:pt x="560" y="8648"/>
                  </a:lnTo>
                  <a:lnTo>
                    <a:pt x="545" y="8639"/>
                  </a:lnTo>
                  <a:lnTo>
                    <a:pt x="535" y="8621"/>
                  </a:lnTo>
                  <a:lnTo>
                    <a:pt x="550" y="8601"/>
                  </a:lnTo>
                  <a:lnTo>
                    <a:pt x="547" y="8594"/>
                  </a:lnTo>
                  <a:lnTo>
                    <a:pt x="539" y="8571"/>
                  </a:lnTo>
                  <a:lnTo>
                    <a:pt x="527" y="8554"/>
                  </a:lnTo>
                  <a:lnTo>
                    <a:pt x="483" y="8514"/>
                  </a:lnTo>
                  <a:lnTo>
                    <a:pt x="458" y="8495"/>
                  </a:lnTo>
                  <a:lnTo>
                    <a:pt x="450" y="8480"/>
                  </a:lnTo>
                  <a:lnTo>
                    <a:pt x="447" y="8469"/>
                  </a:lnTo>
                  <a:lnTo>
                    <a:pt x="440" y="8467"/>
                  </a:lnTo>
                  <a:lnTo>
                    <a:pt x="440" y="8477"/>
                  </a:lnTo>
                  <a:lnTo>
                    <a:pt x="448" y="8490"/>
                  </a:lnTo>
                  <a:lnTo>
                    <a:pt x="443" y="8492"/>
                  </a:lnTo>
                  <a:lnTo>
                    <a:pt x="418" y="8480"/>
                  </a:lnTo>
                  <a:lnTo>
                    <a:pt x="410" y="8475"/>
                  </a:lnTo>
                  <a:lnTo>
                    <a:pt x="406" y="8487"/>
                  </a:lnTo>
                  <a:lnTo>
                    <a:pt x="381" y="8490"/>
                  </a:lnTo>
                  <a:lnTo>
                    <a:pt x="375" y="8495"/>
                  </a:lnTo>
                  <a:lnTo>
                    <a:pt x="366" y="8497"/>
                  </a:lnTo>
                  <a:lnTo>
                    <a:pt x="356" y="8497"/>
                  </a:lnTo>
                  <a:lnTo>
                    <a:pt x="338" y="8512"/>
                  </a:lnTo>
                  <a:lnTo>
                    <a:pt x="308" y="8536"/>
                  </a:lnTo>
                  <a:lnTo>
                    <a:pt x="281" y="8546"/>
                  </a:lnTo>
                  <a:lnTo>
                    <a:pt x="263" y="8536"/>
                  </a:lnTo>
                  <a:lnTo>
                    <a:pt x="247" y="8525"/>
                  </a:lnTo>
                  <a:lnTo>
                    <a:pt x="224" y="8522"/>
                  </a:lnTo>
                  <a:lnTo>
                    <a:pt x="214" y="8522"/>
                  </a:lnTo>
                  <a:lnTo>
                    <a:pt x="204" y="8517"/>
                  </a:lnTo>
                  <a:lnTo>
                    <a:pt x="191" y="8515"/>
                  </a:lnTo>
                  <a:lnTo>
                    <a:pt x="164" y="8507"/>
                  </a:lnTo>
                  <a:lnTo>
                    <a:pt x="147" y="8510"/>
                  </a:lnTo>
                  <a:lnTo>
                    <a:pt x="144" y="8520"/>
                  </a:lnTo>
                  <a:lnTo>
                    <a:pt x="132" y="8520"/>
                  </a:lnTo>
                  <a:lnTo>
                    <a:pt x="110" y="8529"/>
                  </a:lnTo>
                  <a:lnTo>
                    <a:pt x="102" y="8537"/>
                  </a:lnTo>
                  <a:lnTo>
                    <a:pt x="97" y="8542"/>
                  </a:lnTo>
                  <a:lnTo>
                    <a:pt x="0" y="8495"/>
                  </a:lnTo>
                  <a:lnTo>
                    <a:pt x="8359" y="5813"/>
                  </a:lnTo>
                  <a:lnTo>
                    <a:pt x="8359" y="5814"/>
                  </a:lnTo>
                  <a:lnTo>
                    <a:pt x="8363" y="5813"/>
                  </a:lnTo>
                  <a:lnTo>
                    <a:pt x="8359" y="5813"/>
                  </a:lnTo>
                  <a:lnTo>
                    <a:pt x="0" y="8495"/>
                  </a:lnTo>
                  <a:close/>
                </a:path>
              </a:pathLst>
            </a:custGeom>
            <a:solidFill>
              <a:srgbClr val="A0A0A0"/>
            </a:solidFill>
            <a:ln w="9525">
              <a:noFill/>
              <a:round/>
              <a:headEnd/>
              <a:tailEnd/>
            </a:ln>
          </p:spPr>
          <p:txBody>
            <a:bodyPr/>
            <a:lstStyle/>
            <a:p>
              <a:endParaRPr lang="nb-NO"/>
            </a:p>
          </p:txBody>
        </p:sp>
        <p:sp>
          <p:nvSpPr>
            <p:cNvPr id="61729" name="Freeform 5"/>
            <p:cNvSpPr>
              <a:spLocks/>
            </p:cNvSpPr>
            <p:nvPr/>
          </p:nvSpPr>
          <p:spPr bwMode="auto">
            <a:xfrm>
              <a:off x="1812" y="976"/>
              <a:ext cx="706" cy="1184"/>
            </a:xfrm>
            <a:custGeom>
              <a:avLst/>
              <a:gdLst>
                <a:gd name="T0" fmla="*/ 68 w 1413"/>
                <a:gd name="T1" fmla="*/ 12 h 2368"/>
                <a:gd name="T2" fmla="*/ 60 w 1413"/>
                <a:gd name="T3" fmla="*/ 19 h 2368"/>
                <a:gd name="T4" fmla="*/ 51 w 1413"/>
                <a:gd name="T5" fmla="*/ 25 h 2368"/>
                <a:gd name="T6" fmla="*/ 87 w 1413"/>
                <a:gd name="T7" fmla="*/ 30 h 2368"/>
                <a:gd name="T8" fmla="*/ 97 w 1413"/>
                <a:gd name="T9" fmla="*/ 40 h 2368"/>
                <a:gd name="T10" fmla="*/ 93 w 1413"/>
                <a:gd name="T11" fmla="*/ 50 h 2368"/>
                <a:gd name="T12" fmla="*/ 89 w 1413"/>
                <a:gd name="T13" fmla="*/ 60 h 2368"/>
                <a:gd name="T14" fmla="*/ 83 w 1413"/>
                <a:gd name="T15" fmla="*/ 68 h 2368"/>
                <a:gd name="T16" fmla="*/ 77 w 1413"/>
                <a:gd name="T17" fmla="*/ 76 h 2368"/>
                <a:gd name="T18" fmla="*/ 73 w 1413"/>
                <a:gd name="T19" fmla="*/ 78 h 2368"/>
                <a:gd name="T20" fmla="*/ 78 w 1413"/>
                <a:gd name="T21" fmla="*/ 84 h 2368"/>
                <a:gd name="T22" fmla="*/ 72 w 1413"/>
                <a:gd name="T23" fmla="*/ 85 h 2368"/>
                <a:gd name="T24" fmla="*/ 86 w 1413"/>
                <a:gd name="T25" fmla="*/ 93 h 2368"/>
                <a:gd name="T26" fmla="*/ 97 w 1413"/>
                <a:gd name="T27" fmla="*/ 103 h 2368"/>
                <a:gd name="T28" fmla="*/ 102 w 1413"/>
                <a:gd name="T29" fmla="*/ 113 h 2368"/>
                <a:gd name="T30" fmla="*/ 106 w 1413"/>
                <a:gd name="T31" fmla="*/ 129 h 2368"/>
                <a:gd name="T32" fmla="*/ 116 w 1413"/>
                <a:gd name="T33" fmla="*/ 141 h 2368"/>
                <a:gd name="T34" fmla="*/ 126 w 1413"/>
                <a:gd name="T35" fmla="*/ 148 h 2368"/>
                <a:gd name="T36" fmla="*/ 133 w 1413"/>
                <a:gd name="T37" fmla="*/ 156 h 2368"/>
                <a:gd name="T38" fmla="*/ 134 w 1413"/>
                <a:gd name="T39" fmla="*/ 162 h 2368"/>
                <a:gd name="T40" fmla="*/ 138 w 1413"/>
                <a:gd name="T41" fmla="*/ 177 h 2368"/>
                <a:gd name="T42" fmla="*/ 144 w 1413"/>
                <a:gd name="T43" fmla="*/ 187 h 2368"/>
                <a:gd name="T44" fmla="*/ 170 w 1413"/>
                <a:gd name="T45" fmla="*/ 199 h 2368"/>
                <a:gd name="T46" fmla="*/ 176 w 1413"/>
                <a:gd name="T47" fmla="*/ 207 h 2368"/>
                <a:gd name="T48" fmla="*/ 172 w 1413"/>
                <a:gd name="T49" fmla="*/ 217 h 2368"/>
                <a:gd name="T50" fmla="*/ 166 w 1413"/>
                <a:gd name="T51" fmla="*/ 230 h 2368"/>
                <a:gd name="T52" fmla="*/ 158 w 1413"/>
                <a:gd name="T53" fmla="*/ 237 h 2368"/>
                <a:gd name="T54" fmla="*/ 158 w 1413"/>
                <a:gd name="T55" fmla="*/ 246 h 2368"/>
                <a:gd name="T56" fmla="*/ 169 w 1413"/>
                <a:gd name="T57" fmla="*/ 246 h 2368"/>
                <a:gd name="T58" fmla="*/ 168 w 1413"/>
                <a:gd name="T59" fmla="*/ 254 h 2368"/>
                <a:gd name="T60" fmla="*/ 162 w 1413"/>
                <a:gd name="T61" fmla="*/ 262 h 2368"/>
                <a:gd name="T62" fmla="*/ 157 w 1413"/>
                <a:gd name="T63" fmla="*/ 266 h 2368"/>
                <a:gd name="T64" fmla="*/ 148 w 1413"/>
                <a:gd name="T65" fmla="*/ 270 h 2368"/>
                <a:gd name="T66" fmla="*/ 140 w 1413"/>
                <a:gd name="T67" fmla="*/ 272 h 2368"/>
                <a:gd name="T68" fmla="*/ 128 w 1413"/>
                <a:gd name="T69" fmla="*/ 270 h 2368"/>
                <a:gd name="T70" fmla="*/ 119 w 1413"/>
                <a:gd name="T71" fmla="*/ 271 h 2368"/>
                <a:gd name="T72" fmla="*/ 105 w 1413"/>
                <a:gd name="T73" fmla="*/ 270 h 2368"/>
                <a:gd name="T74" fmla="*/ 95 w 1413"/>
                <a:gd name="T75" fmla="*/ 272 h 2368"/>
                <a:gd name="T76" fmla="*/ 94 w 1413"/>
                <a:gd name="T77" fmla="*/ 276 h 2368"/>
                <a:gd name="T78" fmla="*/ 84 w 1413"/>
                <a:gd name="T79" fmla="*/ 275 h 2368"/>
                <a:gd name="T80" fmla="*/ 79 w 1413"/>
                <a:gd name="T81" fmla="*/ 276 h 2368"/>
                <a:gd name="T82" fmla="*/ 67 w 1413"/>
                <a:gd name="T83" fmla="*/ 274 h 2368"/>
                <a:gd name="T84" fmla="*/ 59 w 1413"/>
                <a:gd name="T85" fmla="*/ 282 h 2368"/>
                <a:gd name="T86" fmla="*/ 52 w 1413"/>
                <a:gd name="T87" fmla="*/ 288 h 2368"/>
                <a:gd name="T88" fmla="*/ 36 w 1413"/>
                <a:gd name="T89" fmla="*/ 284 h 2368"/>
                <a:gd name="T90" fmla="*/ 26 w 1413"/>
                <a:gd name="T91" fmla="*/ 290 h 2368"/>
                <a:gd name="T92" fmla="*/ 21 w 1413"/>
                <a:gd name="T93" fmla="*/ 296 h 2368"/>
                <a:gd name="T94" fmla="*/ 14 w 1413"/>
                <a:gd name="T95" fmla="*/ 293 h 2368"/>
                <a:gd name="T96" fmla="*/ 0 w 1413"/>
                <a:gd name="T97" fmla="*/ 288 h 2368"/>
                <a:gd name="T98" fmla="*/ 67 w 1413"/>
                <a:gd name="T99" fmla="*/ 183 h 2368"/>
                <a:gd name="T100" fmla="*/ 58 w 1413"/>
                <a:gd name="T101" fmla="*/ 0 h 236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3"/>
                <a:gd name="T154" fmla="*/ 0 h 2368"/>
                <a:gd name="T155" fmla="*/ 1413 w 1413"/>
                <a:gd name="T156" fmla="*/ 2368 h 236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3" h="2368">
                  <a:moveTo>
                    <a:pt x="566" y="47"/>
                  </a:moveTo>
                  <a:lnTo>
                    <a:pt x="554" y="75"/>
                  </a:lnTo>
                  <a:lnTo>
                    <a:pt x="549" y="97"/>
                  </a:lnTo>
                  <a:lnTo>
                    <a:pt x="536" y="115"/>
                  </a:lnTo>
                  <a:lnTo>
                    <a:pt x="517" y="132"/>
                  </a:lnTo>
                  <a:lnTo>
                    <a:pt x="484" y="154"/>
                  </a:lnTo>
                  <a:lnTo>
                    <a:pt x="465" y="169"/>
                  </a:lnTo>
                  <a:lnTo>
                    <a:pt x="444" y="185"/>
                  </a:lnTo>
                  <a:lnTo>
                    <a:pt x="412" y="207"/>
                  </a:lnTo>
                  <a:lnTo>
                    <a:pt x="380" y="222"/>
                  </a:lnTo>
                  <a:lnTo>
                    <a:pt x="641" y="231"/>
                  </a:lnTo>
                  <a:lnTo>
                    <a:pt x="703" y="246"/>
                  </a:lnTo>
                  <a:lnTo>
                    <a:pt x="738" y="278"/>
                  </a:lnTo>
                  <a:lnTo>
                    <a:pt x="757" y="301"/>
                  </a:lnTo>
                  <a:lnTo>
                    <a:pt x="778" y="323"/>
                  </a:lnTo>
                  <a:lnTo>
                    <a:pt x="783" y="351"/>
                  </a:lnTo>
                  <a:lnTo>
                    <a:pt x="768" y="380"/>
                  </a:lnTo>
                  <a:lnTo>
                    <a:pt x="750" y="403"/>
                  </a:lnTo>
                  <a:lnTo>
                    <a:pt x="735" y="433"/>
                  </a:lnTo>
                  <a:lnTo>
                    <a:pt x="725" y="462"/>
                  </a:lnTo>
                  <a:lnTo>
                    <a:pt x="718" y="482"/>
                  </a:lnTo>
                  <a:lnTo>
                    <a:pt x="700" y="505"/>
                  </a:lnTo>
                  <a:lnTo>
                    <a:pt x="680" y="525"/>
                  </a:lnTo>
                  <a:lnTo>
                    <a:pt x="666" y="544"/>
                  </a:lnTo>
                  <a:lnTo>
                    <a:pt x="651" y="567"/>
                  </a:lnTo>
                  <a:lnTo>
                    <a:pt x="651" y="587"/>
                  </a:lnTo>
                  <a:lnTo>
                    <a:pt x="616" y="609"/>
                  </a:lnTo>
                  <a:lnTo>
                    <a:pt x="578" y="616"/>
                  </a:lnTo>
                  <a:lnTo>
                    <a:pt x="559" y="626"/>
                  </a:lnTo>
                  <a:lnTo>
                    <a:pt x="588" y="627"/>
                  </a:lnTo>
                  <a:lnTo>
                    <a:pt x="579" y="644"/>
                  </a:lnTo>
                  <a:lnTo>
                    <a:pt x="601" y="654"/>
                  </a:lnTo>
                  <a:lnTo>
                    <a:pt x="628" y="672"/>
                  </a:lnTo>
                  <a:lnTo>
                    <a:pt x="601" y="686"/>
                  </a:lnTo>
                  <a:lnTo>
                    <a:pt x="598" y="691"/>
                  </a:lnTo>
                  <a:lnTo>
                    <a:pt x="581" y="683"/>
                  </a:lnTo>
                  <a:lnTo>
                    <a:pt x="604" y="703"/>
                  </a:lnTo>
                  <a:lnTo>
                    <a:pt x="658" y="731"/>
                  </a:lnTo>
                  <a:lnTo>
                    <a:pt x="688" y="744"/>
                  </a:lnTo>
                  <a:lnTo>
                    <a:pt x="715" y="765"/>
                  </a:lnTo>
                  <a:lnTo>
                    <a:pt x="745" y="795"/>
                  </a:lnTo>
                  <a:lnTo>
                    <a:pt x="777" y="825"/>
                  </a:lnTo>
                  <a:lnTo>
                    <a:pt x="792" y="842"/>
                  </a:lnTo>
                  <a:lnTo>
                    <a:pt x="810" y="872"/>
                  </a:lnTo>
                  <a:lnTo>
                    <a:pt x="819" y="907"/>
                  </a:lnTo>
                  <a:lnTo>
                    <a:pt x="827" y="954"/>
                  </a:lnTo>
                  <a:lnTo>
                    <a:pt x="840" y="985"/>
                  </a:lnTo>
                  <a:lnTo>
                    <a:pt x="854" y="1026"/>
                  </a:lnTo>
                  <a:lnTo>
                    <a:pt x="864" y="1091"/>
                  </a:lnTo>
                  <a:lnTo>
                    <a:pt x="906" y="1109"/>
                  </a:lnTo>
                  <a:lnTo>
                    <a:pt x="929" y="1121"/>
                  </a:lnTo>
                  <a:lnTo>
                    <a:pt x="961" y="1138"/>
                  </a:lnTo>
                  <a:lnTo>
                    <a:pt x="989" y="1149"/>
                  </a:lnTo>
                  <a:lnTo>
                    <a:pt x="1013" y="1178"/>
                  </a:lnTo>
                  <a:lnTo>
                    <a:pt x="1044" y="1213"/>
                  </a:lnTo>
                  <a:lnTo>
                    <a:pt x="1063" y="1228"/>
                  </a:lnTo>
                  <a:lnTo>
                    <a:pt x="1070" y="1255"/>
                  </a:lnTo>
                  <a:lnTo>
                    <a:pt x="1063" y="1262"/>
                  </a:lnTo>
                  <a:lnTo>
                    <a:pt x="1068" y="1278"/>
                  </a:lnTo>
                  <a:lnTo>
                    <a:pt x="1073" y="1302"/>
                  </a:lnTo>
                  <a:lnTo>
                    <a:pt x="1066" y="1367"/>
                  </a:lnTo>
                  <a:lnTo>
                    <a:pt x="1080" y="1405"/>
                  </a:lnTo>
                  <a:lnTo>
                    <a:pt x="1108" y="1422"/>
                  </a:lnTo>
                  <a:lnTo>
                    <a:pt x="1121" y="1446"/>
                  </a:lnTo>
                  <a:lnTo>
                    <a:pt x="1131" y="1482"/>
                  </a:lnTo>
                  <a:lnTo>
                    <a:pt x="1155" y="1503"/>
                  </a:lnTo>
                  <a:lnTo>
                    <a:pt x="1267" y="1546"/>
                  </a:lnTo>
                  <a:lnTo>
                    <a:pt x="1346" y="1581"/>
                  </a:lnTo>
                  <a:lnTo>
                    <a:pt x="1364" y="1593"/>
                  </a:lnTo>
                  <a:lnTo>
                    <a:pt x="1388" y="1611"/>
                  </a:lnTo>
                  <a:lnTo>
                    <a:pt x="1403" y="1635"/>
                  </a:lnTo>
                  <a:lnTo>
                    <a:pt x="1409" y="1663"/>
                  </a:lnTo>
                  <a:lnTo>
                    <a:pt x="1413" y="1675"/>
                  </a:lnTo>
                  <a:lnTo>
                    <a:pt x="1408" y="1695"/>
                  </a:lnTo>
                  <a:lnTo>
                    <a:pt x="1382" y="1737"/>
                  </a:lnTo>
                  <a:lnTo>
                    <a:pt x="1372" y="1785"/>
                  </a:lnTo>
                  <a:lnTo>
                    <a:pt x="1361" y="1812"/>
                  </a:lnTo>
                  <a:lnTo>
                    <a:pt x="1334" y="1844"/>
                  </a:lnTo>
                  <a:lnTo>
                    <a:pt x="1316" y="1864"/>
                  </a:lnTo>
                  <a:lnTo>
                    <a:pt x="1284" y="1894"/>
                  </a:lnTo>
                  <a:lnTo>
                    <a:pt x="1264" y="1898"/>
                  </a:lnTo>
                  <a:lnTo>
                    <a:pt x="1260" y="1914"/>
                  </a:lnTo>
                  <a:lnTo>
                    <a:pt x="1260" y="1921"/>
                  </a:lnTo>
                  <a:lnTo>
                    <a:pt x="1267" y="1973"/>
                  </a:lnTo>
                  <a:lnTo>
                    <a:pt x="1290" y="1974"/>
                  </a:lnTo>
                  <a:lnTo>
                    <a:pt x="1322" y="1974"/>
                  </a:lnTo>
                  <a:lnTo>
                    <a:pt x="1352" y="1971"/>
                  </a:lnTo>
                  <a:lnTo>
                    <a:pt x="1359" y="1990"/>
                  </a:lnTo>
                  <a:lnTo>
                    <a:pt x="1351" y="2021"/>
                  </a:lnTo>
                  <a:lnTo>
                    <a:pt x="1349" y="2036"/>
                  </a:lnTo>
                  <a:lnTo>
                    <a:pt x="1339" y="2060"/>
                  </a:lnTo>
                  <a:lnTo>
                    <a:pt x="1319" y="2080"/>
                  </a:lnTo>
                  <a:lnTo>
                    <a:pt x="1299" y="2093"/>
                  </a:lnTo>
                  <a:lnTo>
                    <a:pt x="1274" y="2102"/>
                  </a:lnTo>
                  <a:lnTo>
                    <a:pt x="1267" y="2113"/>
                  </a:lnTo>
                  <a:lnTo>
                    <a:pt x="1262" y="2125"/>
                  </a:lnTo>
                  <a:lnTo>
                    <a:pt x="1237" y="2132"/>
                  </a:lnTo>
                  <a:lnTo>
                    <a:pt x="1212" y="2145"/>
                  </a:lnTo>
                  <a:lnTo>
                    <a:pt x="1185" y="2155"/>
                  </a:lnTo>
                  <a:lnTo>
                    <a:pt x="1173" y="2162"/>
                  </a:lnTo>
                  <a:lnTo>
                    <a:pt x="1141" y="2172"/>
                  </a:lnTo>
                  <a:lnTo>
                    <a:pt x="1120" y="2170"/>
                  </a:lnTo>
                  <a:lnTo>
                    <a:pt x="1096" y="2167"/>
                  </a:lnTo>
                  <a:lnTo>
                    <a:pt x="1059" y="2157"/>
                  </a:lnTo>
                  <a:lnTo>
                    <a:pt x="1028" y="2157"/>
                  </a:lnTo>
                  <a:lnTo>
                    <a:pt x="1009" y="2157"/>
                  </a:lnTo>
                  <a:lnTo>
                    <a:pt x="986" y="2157"/>
                  </a:lnTo>
                  <a:lnTo>
                    <a:pt x="954" y="2164"/>
                  </a:lnTo>
                  <a:lnTo>
                    <a:pt x="936" y="2159"/>
                  </a:lnTo>
                  <a:lnTo>
                    <a:pt x="909" y="2150"/>
                  </a:lnTo>
                  <a:lnTo>
                    <a:pt x="840" y="2157"/>
                  </a:lnTo>
                  <a:lnTo>
                    <a:pt x="822" y="2159"/>
                  </a:lnTo>
                  <a:lnTo>
                    <a:pt x="795" y="2170"/>
                  </a:lnTo>
                  <a:lnTo>
                    <a:pt x="767" y="2172"/>
                  </a:lnTo>
                  <a:lnTo>
                    <a:pt x="736" y="2169"/>
                  </a:lnTo>
                  <a:lnTo>
                    <a:pt x="718" y="2177"/>
                  </a:lnTo>
                  <a:lnTo>
                    <a:pt x="757" y="2204"/>
                  </a:lnTo>
                  <a:lnTo>
                    <a:pt x="730" y="2209"/>
                  </a:lnTo>
                  <a:lnTo>
                    <a:pt x="713" y="2210"/>
                  </a:lnTo>
                  <a:lnTo>
                    <a:pt x="675" y="2194"/>
                  </a:lnTo>
                  <a:lnTo>
                    <a:pt x="671" y="2214"/>
                  </a:lnTo>
                  <a:lnTo>
                    <a:pt x="653" y="2214"/>
                  </a:lnTo>
                  <a:lnTo>
                    <a:pt x="636" y="2202"/>
                  </a:lnTo>
                  <a:lnTo>
                    <a:pt x="609" y="2179"/>
                  </a:lnTo>
                  <a:lnTo>
                    <a:pt x="583" y="2175"/>
                  </a:lnTo>
                  <a:lnTo>
                    <a:pt x="541" y="2185"/>
                  </a:lnTo>
                  <a:lnTo>
                    <a:pt x="506" y="2200"/>
                  </a:lnTo>
                  <a:lnTo>
                    <a:pt x="487" y="2221"/>
                  </a:lnTo>
                  <a:lnTo>
                    <a:pt x="477" y="2252"/>
                  </a:lnTo>
                  <a:lnTo>
                    <a:pt x="470" y="2274"/>
                  </a:lnTo>
                  <a:lnTo>
                    <a:pt x="452" y="2308"/>
                  </a:lnTo>
                  <a:lnTo>
                    <a:pt x="420" y="2301"/>
                  </a:lnTo>
                  <a:lnTo>
                    <a:pt x="387" y="2282"/>
                  </a:lnTo>
                  <a:lnTo>
                    <a:pt x="323" y="2262"/>
                  </a:lnTo>
                  <a:lnTo>
                    <a:pt x="290" y="2269"/>
                  </a:lnTo>
                  <a:lnTo>
                    <a:pt x="261" y="2274"/>
                  </a:lnTo>
                  <a:lnTo>
                    <a:pt x="248" y="2311"/>
                  </a:lnTo>
                  <a:lnTo>
                    <a:pt x="214" y="2318"/>
                  </a:lnTo>
                  <a:lnTo>
                    <a:pt x="201" y="2343"/>
                  </a:lnTo>
                  <a:lnTo>
                    <a:pt x="193" y="2364"/>
                  </a:lnTo>
                  <a:lnTo>
                    <a:pt x="171" y="2368"/>
                  </a:lnTo>
                  <a:lnTo>
                    <a:pt x="154" y="2341"/>
                  </a:lnTo>
                  <a:lnTo>
                    <a:pt x="129" y="2329"/>
                  </a:lnTo>
                  <a:lnTo>
                    <a:pt x="117" y="2343"/>
                  </a:lnTo>
                  <a:lnTo>
                    <a:pt x="97" y="2344"/>
                  </a:lnTo>
                  <a:lnTo>
                    <a:pt x="91" y="2334"/>
                  </a:lnTo>
                  <a:lnTo>
                    <a:pt x="0" y="2297"/>
                  </a:lnTo>
                  <a:lnTo>
                    <a:pt x="124" y="2227"/>
                  </a:lnTo>
                  <a:lnTo>
                    <a:pt x="633" y="1931"/>
                  </a:lnTo>
                  <a:lnTo>
                    <a:pt x="541" y="1467"/>
                  </a:lnTo>
                  <a:lnTo>
                    <a:pt x="509" y="1041"/>
                  </a:lnTo>
                  <a:lnTo>
                    <a:pt x="107" y="309"/>
                  </a:lnTo>
                  <a:lnTo>
                    <a:pt x="467" y="0"/>
                  </a:lnTo>
                  <a:lnTo>
                    <a:pt x="519" y="26"/>
                  </a:lnTo>
                  <a:lnTo>
                    <a:pt x="566" y="47"/>
                  </a:lnTo>
                  <a:close/>
                </a:path>
              </a:pathLst>
            </a:custGeom>
            <a:solidFill>
              <a:srgbClr val="A0A0A0"/>
            </a:solidFill>
            <a:ln w="9525">
              <a:noFill/>
              <a:round/>
              <a:headEnd/>
              <a:tailEnd/>
            </a:ln>
          </p:spPr>
          <p:txBody>
            <a:bodyPr/>
            <a:lstStyle/>
            <a:p>
              <a:endParaRPr lang="nb-NO"/>
            </a:p>
          </p:txBody>
        </p:sp>
        <p:sp>
          <p:nvSpPr>
            <p:cNvPr id="61730" name="Freeform 6"/>
            <p:cNvSpPr>
              <a:spLocks/>
            </p:cNvSpPr>
            <p:nvPr/>
          </p:nvSpPr>
          <p:spPr bwMode="auto">
            <a:xfrm>
              <a:off x="1454" y="1425"/>
              <a:ext cx="422" cy="528"/>
            </a:xfrm>
            <a:custGeom>
              <a:avLst/>
              <a:gdLst>
                <a:gd name="T0" fmla="*/ 78 w 845"/>
                <a:gd name="T1" fmla="*/ 0 h 1056"/>
                <a:gd name="T2" fmla="*/ 90 w 845"/>
                <a:gd name="T3" fmla="*/ 5 h 1056"/>
                <a:gd name="T4" fmla="*/ 93 w 845"/>
                <a:gd name="T5" fmla="*/ 10 h 1056"/>
                <a:gd name="T6" fmla="*/ 97 w 845"/>
                <a:gd name="T7" fmla="*/ 15 h 1056"/>
                <a:gd name="T8" fmla="*/ 100 w 845"/>
                <a:gd name="T9" fmla="*/ 20 h 1056"/>
                <a:gd name="T10" fmla="*/ 102 w 845"/>
                <a:gd name="T11" fmla="*/ 24 h 1056"/>
                <a:gd name="T12" fmla="*/ 105 w 845"/>
                <a:gd name="T13" fmla="*/ 29 h 1056"/>
                <a:gd name="T14" fmla="*/ 104 w 845"/>
                <a:gd name="T15" fmla="*/ 37 h 1056"/>
                <a:gd name="T16" fmla="*/ 100 w 845"/>
                <a:gd name="T17" fmla="*/ 39 h 1056"/>
                <a:gd name="T18" fmla="*/ 96 w 845"/>
                <a:gd name="T19" fmla="*/ 41 h 1056"/>
                <a:gd name="T20" fmla="*/ 94 w 845"/>
                <a:gd name="T21" fmla="*/ 45 h 1056"/>
                <a:gd name="T22" fmla="*/ 88 w 845"/>
                <a:gd name="T23" fmla="*/ 44 h 1056"/>
                <a:gd name="T24" fmla="*/ 90 w 845"/>
                <a:gd name="T25" fmla="*/ 45 h 1056"/>
                <a:gd name="T26" fmla="*/ 90 w 845"/>
                <a:gd name="T27" fmla="*/ 48 h 1056"/>
                <a:gd name="T28" fmla="*/ 85 w 845"/>
                <a:gd name="T29" fmla="*/ 47 h 1056"/>
                <a:gd name="T30" fmla="*/ 86 w 845"/>
                <a:gd name="T31" fmla="*/ 50 h 1056"/>
                <a:gd name="T32" fmla="*/ 88 w 845"/>
                <a:gd name="T33" fmla="*/ 56 h 1056"/>
                <a:gd name="T34" fmla="*/ 90 w 845"/>
                <a:gd name="T35" fmla="*/ 61 h 1056"/>
                <a:gd name="T36" fmla="*/ 91 w 845"/>
                <a:gd name="T37" fmla="*/ 65 h 1056"/>
                <a:gd name="T38" fmla="*/ 92 w 845"/>
                <a:gd name="T39" fmla="*/ 68 h 1056"/>
                <a:gd name="T40" fmla="*/ 89 w 845"/>
                <a:gd name="T41" fmla="*/ 69 h 1056"/>
                <a:gd name="T42" fmla="*/ 89 w 845"/>
                <a:gd name="T43" fmla="*/ 70 h 1056"/>
                <a:gd name="T44" fmla="*/ 91 w 845"/>
                <a:gd name="T45" fmla="*/ 72 h 1056"/>
                <a:gd name="T46" fmla="*/ 93 w 845"/>
                <a:gd name="T47" fmla="*/ 76 h 1056"/>
                <a:gd name="T48" fmla="*/ 93 w 845"/>
                <a:gd name="T49" fmla="*/ 82 h 1056"/>
                <a:gd name="T50" fmla="*/ 91 w 845"/>
                <a:gd name="T51" fmla="*/ 87 h 1056"/>
                <a:gd name="T52" fmla="*/ 88 w 845"/>
                <a:gd name="T53" fmla="*/ 93 h 1056"/>
                <a:gd name="T54" fmla="*/ 86 w 845"/>
                <a:gd name="T55" fmla="*/ 100 h 1056"/>
                <a:gd name="T56" fmla="*/ 84 w 845"/>
                <a:gd name="T57" fmla="*/ 102 h 1056"/>
                <a:gd name="T58" fmla="*/ 86 w 845"/>
                <a:gd name="T59" fmla="*/ 105 h 1056"/>
                <a:gd name="T60" fmla="*/ 84 w 845"/>
                <a:gd name="T61" fmla="*/ 108 h 1056"/>
                <a:gd name="T62" fmla="*/ 79 w 845"/>
                <a:gd name="T63" fmla="*/ 107 h 1056"/>
                <a:gd name="T64" fmla="*/ 74 w 845"/>
                <a:gd name="T65" fmla="*/ 107 h 1056"/>
                <a:gd name="T66" fmla="*/ 72 w 845"/>
                <a:gd name="T67" fmla="*/ 109 h 1056"/>
                <a:gd name="T68" fmla="*/ 67 w 845"/>
                <a:gd name="T69" fmla="*/ 108 h 1056"/>
                <a:gd name="T70" fmla="*/ 65 w 845"/>
                <a:gd name="T71" fmla="*/ 109 h 1056"/>
                <a:gd name="T72" fmla="*/ 60 w 845"/>
                <a:gd name="T73" fmla="*/ 111 h 1056"/>
                <a:gd name="T74" fmla="*/ 59 w 845"/>
                <a:gd name="T75" fmla="*/ 112 h 1056"/>
                <a:gd name="T76" fmla="*/ 59 w 845"/>
                <a:gd name="T77" fmla="*/ 114 h 1056"/>
                <a:gd name="T78" fmla="*/ 56 w 845"/>
                <a:gd name="T79" fmla="*/ 116 h 1056"/>
                <a:gd name="T80" fmla="*/ 52 w 845"/>
                <a:gd name="T81" fmla="*/ 119 h 1056"/>
                <a:gd name="T82" fmla="*/ 48 w 845"/>
                <a:gd name="T83" fmla="*/ 120 h 1056"/>
                <a:gd name="T84" fmla="*/ 46 w 845"/>
                <a:gd name="T85" fmla="*/ 118 h 1056"/>
                <a:gd name="T86" fmla="*/ 42 w 845"/>
                <a:gd name="T87" fmla="*/ 119 h 1056"/>
                <a:gd name="T88" fmla="*/ 43 w 845"/>
                <a:gd name="T89" fmla="*/ 122 h 1056"/>
                <a:gd name="T90" fmla="*/ 38 w 845"/>
                <a:gd name="T91" fmla="*/ 124 h 1056"/>
                <a:gd name="T92" fmla="*/ 31 w 845"/>
                <a:gd name="T93" fmla="*/ 127 h 1056"/>
                <a:gd name="T94" fmla="*/ 27 w 845"/>
                <a:gd name="T95" fmla="*/ 130 h 1056"/>
                <a:gd name="T96" fmla="*/ 22 w 845"/>
                <a:gd name="T97" fmla="*/ 132 h 1056"/>
                <a:gd name="T98" fmla="*/ 17 w 845"/>
                <a:gd name="T99" fmla="*/ 132 h 1056"/>
                <a:gd name="T100" fmla="*/ 12 w 845"/>
                <a:gd name="T101" fmla="*/ 132 h 1056"/>
                <a:gd name="T102" fmla="*/ 4 w 845"/>
                <a:gd name="T103" fmla="*/ 131 h 1056"/>
                <a:gd name="T104" fmla="*/ 10 w 845"/>
                <a:gd name="T105" fmla="*/ 119 h 1056"/>
                <a:gd name="T106" fmla="*/ 43 w 845"/>
                <a:gd name="T107" fmla="*/ 63 h 10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45"/>
                <a:gd name="T163" fmla="*/ 0 h 1056"/>
                <a:gd name="T164" fmla="*/ 845 w 845"/>
                <a:gd name="T165" fmla="*/ 1056 h 10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45" h="1056">
                  <a:moveTo>
                    <a:pt x="651" y="47"/>
                  </a:moveTo>
                  <a:lnTo>
                    <a:pt x="631" y="0"/>
                  </a:lnTo>
                  <a:lnTo>
                    <a:pt x="693" y="27"/>
                  </a:lnTo>
                  <a:lnTo>
                    <a:pt x="726" y="47"/>
                  </a:lnTo>
                  <a:lnTo>
                    <a:pt x="745" y="65"/>
                  </a:lnTo>
                  <a:lnTo>
                    <a:pt x="751" y="83"/>
                  </a:lnTo>
                  <a:lnTo>
                    <a:pt x="758" y="102"/>
                  </a:lnTo>
                  <a:lnTo>
                    <a:pt x="778" y="120"/>
                  </a:lnTo>
                  <a:lnTo>
                    <a:pt x="785" y="137"/>
                  </a:lnTo>
                  <a:lnTo>
                    <a:pt x="803" y="160"/>
                  </a:lnTo>
                  <a:lnTo>
                    <a:pt x="807" y="174"/>
                  </a:lnTo>
                  <a:lnTo>
                    <a:pt x="822" y="194"/>
                  </a:lnTo>
                  <a:lnTo>
                    <a:pt x="835" y="219"/>
                  </a:lnTo>
                  <a:lnTo>
                    <a:pt x="840" y="236"/>
                  </a:lnTo>
                  <a:lnTo>
                    <a:pt x="845" y="264"/>
                  </a:lnTo>
                  <a:lnTo>
                    <a:pt x="833" y="298"/>
                  </a:lnTo>
                  <a:lnTo>
                    <a:pt x="828" y="308"/>
                  </a:lnTo>
                  <a:lnTo>
                    <a:pt x="805" y="314"/>
                  </a:lnTo>
                  <a:lnTo>
                    <a:pt x="778" y="314"/>
                  </a:lnTo>
                  <a:lnTo>
                    <a:pt x="773" y="329"/>
                  </a:lnTo>
                  <a:lnTo>
                    <a:pt x="770" y="351"/>
                  </a:lnTo>
                  <a:lnTo>
                    <a:pt x="753" y="363"/>
                  </a:lnTo>
                  <a:lnTo>
                    <a:pt x="731" y="360"/>
                  </a:lnTo>
                  <a:lnTo>
                    <a:pt x="706" y="358"/>
                  </a:lnTo>
                  <a:lnTo>
                    <a:pt x="713" y="361"/>
                  </a:lnTo>
                  <a:lnTo>
                    <a:pt x="721" y="366"/>
                  </a:lnTo>
                  <a:lnTo>
                    <a:pt x="730" y="381"/>
                  </a:lnTo>
                  <a:lnTo>
                    <a:pt x="721" y="388"/>
                  </a:lnTo>
                  <a:lnTo>
                    <a:pt x="698" y="385"/>
                  </a:lnTo>
                  <a:lnTo>
                    <a:pt x="686" y="378"/>
                  </a:lnTo>
                  <a:lnTo>
                    <a:pt x="689" y="390"/>
                  </a:lnTo>
                  <a:lnTo>
                    <a:pt x="693" y="406"/>
                  </a:lnTo>
                  <a:lnTo>
                    <a:pt x="703" y="428"/>
                  </a:lnTo>
                  <a:lnTo>
                    <a:pt x="708" y="448"/>
                  </a:lnTo>
                  <a:lnTo>
                    <a:pt x="714" y="467"/>
                  </a:lnTo>
                  <a:lnTo>
                    <a:pt x="726" y="488"/>
                  </a:lnTo>
                  <a:lnTo>
                    <a:pt x="731" y="505"/>
                  </a:lnTo>
                  <a:lnTo>
                    <a:pt x="728" y="520"/>
                  </a:lnTo>
                  <a:lnTo>
                    <a:pt x="733" y="537"/>
                  </a:lnTo>
                  <a:lnTo>
                    <a:pt x="743" y="549"/>
                  </a:lnTo>
                  <a:lnTo>
                    <a:pt x="731" y="554"/>
                  </a:lnTo>
                  <a:lnTo>
                    <a:pt x="719" y="554"/>
                  </a:lnTo>
                  <a:lnTo>
                    <a:pt x="709" y="559"/>
                  </a:lnTo>
                  <a:lnTo>
                    <a:pt x="714" y="565"/>
                  </a:lnTo>
                  <a:lnTo>
                    <a:pt x="723" y="570"/>
                  </a:lnTo>
                  <a:lnTo>
                    <a:pt x="733" y="580"/>
                  </a:lnTo>
                  <a:lnTo>
                    <a:pt x="740" y="594"/>
                  </a:lnTo>
                  <a:lnTo>
                    <a:pt x="746" y="611"/>
                  </a:lnTo>
                  <a:lnTo>
                    <a:pt x="746" y="631"/>
                  </a:lnTo>
                  <a:lnTo>
                    <a:pt x="746" y="659"/>
                  </a:lnTo>
                  <a:lnTo>
                    <a:pt x="741" y="678"/>
                  </a:lnTo>
                  <a:lnTo>
                    <a:pt x="728" y="699"/>
                  </a:lnTo>
                  <a:lnTo>
                    <a:pt x="716" y="729"/>
                  </a:lnTo>
                  <a:lnTo>
                    <a:pt x="709" y="751"/>
                  </a:lnTo>
                  <a:lnTo>
                    <a:pt x="716" y="771"/>
                  </a:lnTo>
                  <a:lnTo>
                    <a:pt x="694" y="800"/>
                  </a:lnTo>
                  <a:lnTo>
                    <a:pt x="684" y="815"/>
                  </a:lnTo>
                  <a:lnTo>
                    <a:pt x="673" y="820"/>
                  </a:lnTo>
                  <a:lnTo>
                    <a:pt x="683" y="835"/>
                  </a:lnTo>
                  <a:lnTo>
                    <a:pt x="688" y="847"/>
                  </a:lnTo>
                  <a:lnTo>
                    <a:pt x="694" y="862"/>
                  </a:lnTo>
                  <a:lnTo>
                    <a:pt x="679" y="867"/>
                  </a:lnTo>
                  <a:lnTo>
                    <a:pt x="664" y="863"/>
                  </a:lnTo>
                  <a:lnTo>
                    <a:pt x="636" y="857"/>
                  </a:lnTo>
                  <a:lnTo>
                    <a:pt x="612" y="858"/>
                  </a:lnTo>
                  <a:lnTo>
                    <a:pt x="599" y="863"/>
                  </a:lnTo>
                  <a:lnTo>
                    <a:pt x="584" y="867"/>
                  </a:lnTo>
                  <a:lnTo>
                    <a:pt x="576" y="875"/>
                  </a:lnTo>
                  <a:lnTo>
                    <a:pt x="567" y="875"/>
                  </a:lnTo>
                  <a:lnTo>
                    <a:pt x="540" y="870"/>
                  </a:lnTo>
                  <a:lnTo>
                    <a:pt x="525" y="878"/>
                  </a:lnTo>
                  <a:lnTo>
                    <a:pt x="524" y="878"/>
                  </a:lnTo>
                  <a:lnTo>
                    <a:pt x="497" y="887"/>
                  </a:lnTo>
                  <a:lnTo>
                    <a:pt x="480" y="895"/>
                  </a:lnTo>
                  <a:lnTo>
                    <a:pt x="470" y="900"/>
                  </a:lnTo>
                  <a:lnTo>
                    <a:pt x="477" y="903"/>
                  </a:lnTo>
                  <a:lnTo>
                    <a:pt x="485" y="903"/>
                  </a:lnTo>
                  <a:lnTo>
                    <a:pt x="475" y="917"/>
                  </a:lnTo>
                  <a:lnTo>
                    <a:pt x="467" y="925"/>
                  </a:lnTo>
                  <a:lnTo>
                    <a:pt x="455" y="935"/>
                  </a:lnTo>
                  <a:lnTo>
                    <a:pt x="435" y="949"/>
                  </a:lnTo>
                  <a:lnTo>
                    <a:pt x="417" y="955"/>
                  </a:lnTo>
                  <a:lnTo>
                    <a:pt x="401" y="959"/>
                  </a:lnTo>
                  <a:lnTo>
                    <a:pt x="385" y="967"/>
                  </a:lnTo>
                  <a:lnTo>
                    <a:pt x="371" y="954"/>
                  </a:lnTo>
                  <a:lnTo>
                    <a:pt x="370" y="944"/>
                  </a:lnTo>
                  <a:lnTo>
                    <a:pt x="348" y="945"/>
                  </a:lnTo>
                  <a:lnTo>
                    <a:pt x="338" y="955"/>
                  </a:lnTo>
                  <a:lnTo>
                    <a:pt x="340" y="970"/>
                  </a:lnTo>
                  <a:lnTo>
                    <a:pt x="346" y="980"/>
                  </a:lnTo>
                  <a:lnTo>
                    <a:pt x="341" y="992"/>
                  </a:lnTo>
                  <a:lnTo>
                    <a:pt x="311" y="995"/>
                  </a:lnTo>
                  <a:lnTo>
                    <a:pt x="266" y="1022"/>
                  </a:lnTo>
                  <a:lnTo>
                    <a:pt x="251" y="1022"/>
                  </a:lnTo>
                  <a:lnTo>
                    <a:pt x="231" y="1037"/>
                  </a:lnTo>
                  <a:lnTo>
                    <a:pt x="217" y="1037"/>
                  </a:lnTo>
                  <a:lnTo>
                    <a:pt x="196" y="1046"/>
                  </a:lnTo>
                  <a:lnTo>
                    <a:pt x="181" y="1056"/>
                  </a:lnTo>
                  <a:lnTo>
                    <a:pt x="161" y="1056"/>
                  </a:lnTo>
                  <a:lnTo>
                    <a:pt x="139" y="1051"/>
                  </a:lnTo>
                  <a:lnTo>
                    <a:pt x="119" y="1047"/>
                  </a:lnTo>
                  <a:lnTo>
                    <a:pt x="99" y="1056"/>
                  </a:lnTo>
                  <a:lnTo>
                    <a:pt x="73" y="1052"/>
                  </a:lnTo>
                  <a:lnTo>
                    <a:pt x="38" y="1044"/>
                  </a:lnTo>
                  <a:lnTo>
                    <a:pt x="0" y="1009"/>
                  </a:lnTo>
                  <a:lnTo>
                    <a:pt x="84" y="954"/>
                  </a:lnTo>
                  <a:lnTo>
                    <a:pt x="227" y="601"/>
                  </a:lnTo>
                  <a:lnTo>
                    <a:pt x="348" y="505"/>
                  </a:lnTo>
                  <a:lnTo>
                    <a:pt x="651" y="47"/>
                  </a:lnTo>
                  <a:close/>
                </a:path>
              </a:pathLst>
            </a:custGeom>
            <a:solidFill>
              <a:srgbClr val="A0A0A0"/>
            </a:solidFill>
            <a:ln w="9525">
              <a:noFill/>
              <a:round/>
              <a:headEnd/>
              <a:tailEnd/>
            </a:ln>
          </p:spPr>
          <p:txBody>
            <a:bodyPr/>
            <a:lstStyle/>
            <a:p>
              <a:endParaRPr lang="nb-NO"/>
            </a:p>
          </p:txBody>
        </p:sp>
        <p:sp>
          <p:nvSpPr>
            <p:cNvPr id="61731" name="Freeform 7"/>
            <p:cNvSpPr>
              <a:spLocks/>
            </p:cNvSpPr>
            <p:nvPr/>
          </p:nvSpPr>
          <p:spPr bwMode="auto">
            <a:xfrm>
              <a:off x="3098" y="3328"/>
              <a:ext cx="102" cy="315"/>
            </a:xfrm>
            <a:custGeom>
              <a:avLst/>
              <a:gdLst>
                <a:gd name="T0" fmla="*/ 11 w 205"/>
                <a:gd name="T1" fmla="*/ 0 h 631"/>
                <a:gd name="T2" fmla="*/ 19 w 205"/>
                <a:gd name="T3" fmla="*/ 5 h 631"/>
                <a:gd name="T4" fmla="*/ 25 w 205"/>
                <a:gd name="T5" fmla="*/ 21 h 631"/>
                <a:gd name="T6" fmla="*/ 20 w 205"/>
                <a:gd name="T7" fmla="*/ 30 h 631"/>
                <a:gd name="T8" fmla="*/ 23 w 205"/>
                <a:gd name="T9" fmla="*/ 36 h 631"/>
                <a:gd name="T10" fmla="*/ 17 w 205"/>
                <a:gd name="T11" fmla="*/ 76 h 631"/>
                <a:gd name="T12" fmla="*/ 8 w 205"/>
                <a:gd name="T13" fmla="*/ 73 h 631"/>
                <a:gd name="T14" fmla="*/ 7 w 205"/>
                <a:gd name="T15" fmla="*/ 78 h 631"/>
                <a:gd name="T16" fmla="*/ 0 w 205"/>
                <a:gd name="T17" fmla="*/ 76 h 631"/>
                <a:gd name="T18" fmla="*/ 1 w 205"/>
                <a:gd name="T19" fmla="*/ 41 h 631"/>
                <a:gd name="T20" fmla="*/ 11 w 205"/>
                <a:gd name="T21" fmla="*/ 0 h 6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5"/>
                <a:gd name="T34" fmla="*/ 0 h 631"/>
                <a:gd name="T35" fmla="*/ 205 w 205"/>
                <a:gd name="T36" fmla="*/ 631 h 6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5" h="631">
                  <a:moveTo>
                    <a:pt x="94" y="0"/>
                  </a:moveTo>
                  <a:lnTo>
                    <a:pt x="153" y="42"/>
                  </a:lnTo>
                  <a:lnTo>
                    <a:pt x="205" y="171"/>
                  </a:lnTo>
                  <a:lnTo>
                    <a:pt x="166" y="240"/>
                  </a:lnTo>
                  <a:lnTo>
                    <a:pt x="190" y="293"/>
                  </a:lnTo>
                  <a:lnTo>
                    <a:pt x="143" y="615"/>
                  </a:lnTo>
                  <a:lnTo>
                    <a:pt x="64" y="586"/>
                  </a:lnTo>
                  <a:lnTo>
                    <a:pt x="56" y="631"/>
                  </a:lnTo>
                  <a:lnTo>
                    <a:pt x="0" y="613"/>
                  </a:lnTo>
                  <a:lnTo>
                    <a:pt x="9" y="333"/>
                  </a:lnTo>
                  <a:lnTo>
                    <a:pt x="94" y="0"/>
                  </a:lnTo>
                  <a:close/>
                </a:path>
              </a:pathLst>
            </a:custGeom>
            <a:solidFill>
              <a:srgbClr val="A0A0A0"/>
            </a:solidFill>
            <a:ln w="9525">
              <a:noFill/>
              <a:round/>
              <a:headEnd/>
              <a:tailEnd/>
            </a:ln>
          </p:spPr>
          <p:txBody>
            <a:bodyPr/>
            <a:lstStyle/>
            <a:p>
              <a:endParaRPr lang="nb-NO"/>
            </a:p>
          </p:txBody>
        </p:sp>
        <p:sp>
          <p:nvSpPr>
            <p:cNvPr id="61732" name="Freeform 8"/>
            <p:cNvSpPr>
              <a:spLocks/>
            </p:cNvSpPr>
            <p:nvPr/>
          </p:nvSpPr>
          <p:spPr bwMode="auto">
            <a:xfrm>
              <a:off x="6562" y="-475"/>
              <a:ext cx="187" cy="105"/>
            </a:xfrm>
            <a:custGeom>
              <a:avLst/>
              <a:gdLst>
                <a:gd name="T0" fmla="*/ 37 w 373"/>
                <a:gd name="T1" fmla="*/ 22 h 209"/>
                <a:gd name="T2" fmla="*/ 37 w 373"/>
                <a:gd name="T3" fmla="*/ 22 h 209"/>
                <a:gd name="T4" fmla="*/ 20 w 373"/>
                <a:gd name="T5" fmla="*/ 26 h 209"/>
                <a:gd name="T6" fmla="*/ 13 w 373"/>
                <a:gd name="T7" fmla="*/ 27 h 209"/>
                <a:gd name="T8" fmla="*/ 0 w 373"/>
                <a:gd name="T9" fmla="*/ 21 h 209"/>
                <a:gd name="T10" fmla="*/ 5 w 373"/>
                <a:gd name="T11" fmla="*/ 17 h 209"/>
                <a:gd name="T12" fmla="*/ 5 w 373"/>
                <a:gd name="T13" fmla="*/ 17 h 209"/>
                <a:gd name="T14" fmla="*/ 7 w 373"/>
                <a:gd name="T15" fmla="*/ 9 h 209"/>
                <a:gd name="T16" fmla="*/ 15 w 373"/>
                <a:gd name="T17" fmla="*/ 2 h 209"/>
                <a:gd name="T18" fmla="*/ 24 w 373"/>
                <a:gd name="T19" fmla="*/ 0 h 209"/>
                <a:gd name="T20" fmla="*/ 29 w 373"/>
                <a:gd name="T21" fmla="*/ 1 h 209"/>
                <a:gd name="T22" fmla="*/ 47 w 373"/>
                <a:gd name="T23" fmla="*/ 9 h 209"/>
                <a:gd name="T24" fmla="*/ 46 w 373"/>
                <a:gd name="T25" fmla="*/ 14 h 209"/>
                <a:gd name="T26" fmla="*/ 37 w 373"/>
                <a:gd name="T27" fmla="*/ 22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3"/>
                <a:gd name="T43" fmla="*/ 0 h 209"/>
                <a:gd name="T44" fmla="*/ 373 w 373"/>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3" h="209">
                  <a:moveTo>
                    <a:pt x="294" y="169"/>
                  </a:moveTo>
                  <a:lnTo>
                    <a:pt x="289" y="170"/>
                  </a:lnTo>
                  <a:lnTo>
                    <a:pt x="159" y="207"/>
                  </a:lnTo>
                  <a:lnTo>
                    <a:pt x="97" y="209"/>
                  </a:lnTo>
                  <a:lnTo>
                    <a:pt x="0" y="162"/>
                  </a:lnTo>
                  <a:lnTo>
                    <a:pt x="33" y="130"/>
                  </a:lnTo>
                  <a:lnTo>
                    <a:pt x="33" y="129"/>
                  </a:lnTo>
                  <a:lnTo>
                    <a:pt x="50" y="65"/>
                  </a:lnTo>
                  <a:lnTo>
                    <a:pt x="114" y="15"/>
                  </a:lnTo>
                  <a:lnTo>
                    <a:pt x="186" y="0"/>
                  </a:lnTo>
                  <a:lnTo>
                    <a:pt x="231" y="1"/>
                  </a:lnTo>
                  <a:lnTo>
                    <a:pt x="373" y="65"/>
                  </a:lnTo>
                  <a:lnTo>
                    <a:pt x="365" y="105"/>
                  </a:lnTo>
                  <a:lnTo>
                    <a:pt x="294" y="169"/>
                  </a:lnTo>
                  <a:close/>
                </a:path>
              </a:pathLst>
            </a:custGeom>
            <a:solidFill>
              <a:srgbClr val="A0A0A0"/>
            </a:solidFill>
            <a:ln w="9525">
              <a:noFill/>
              <a:round/>
              <a:headEnd/>
              <a:tailEnd/>
            </a:ln>
          </p:spPr>
          <p:txBody>
            <a:bodyPr/>
            <a:lstStyle/>
            <a:p>
              <a:endParaRPr lang="nb-NO"/>
            </a:p>
          </p:txBody>
        </p:sp>
        <p:sp>
          <p:nvSpPr>
            <p:cNvPr id="61733" name="Freeform 9"/>
            <p:cNvSpPr>
              <a:spLocks/>
            </p:cNvSpPr>
            <p:nvPr/>
          </p:nvSpPr>
          <p:spPr bwMode="auto">
            <a:xfrm>
              <a:off x="5152" y="4075"/>
              <a:ext cx="194" cy="166"/>
            </a:xfrm>
            <a:custGeom>
              <a:avLst/>
              <a:gdLst>
                <a:gd name="T0" fmla="*/ 10 w 387"/>
                <a:gd name="T1" fmla="*/ 38 h 333"/>
                <a:gd name="T2" fmla="*/ 9 w 387"/>
                <a:gd name="T3" fmla="*/ 38 h 333"/>
                <a:gd name="T4" fmla="*/ 7 w 387"/>
                <a:gd name="T5" fmla="*/ 38 h 333"/>
                <a:gd name="T6" fmla="*/ 5 w 387"/>
                <a:gd name="T7" fmla="*/ 37 h 333"/>
                <a:gd name="T8" fmla="*/ 5 w 387"/>
                <a:gd name="T9" fmla="*/ 37 h 333"/>
                <a:gd name="T10" fmla="*/ 3 w 387"/>
                <a:gd name="T11" fmla="*/ 35 h 333"/>
                <a:gd name="T12" fmla="*/ 3 w 387"/>
                <a:gd name="T13" fmla="*/ 35 h 333"/>
                <a:gd name="T14" fmla="*/ 3 w 387"/>
                <a:gd name="T15" fmla="*/ 34 h 333"/>
                <a:gd name="T16" fmla="*/ 2 w 387"/>
                <a:gd name="T17" fmla="*/ 32 h 333"/>
                <a:gd name="T18" fmla="*/ 1 w 387"/>
                <a:gd name="T19" fmla="*/ 32 h 333"/>
                <a:gd name="T20" fmla="*/ 1 w 387"/>
                <a:gd name="T21" fmla="*/ 31 h 333"/>
                <a:gd name="T22" fmla="*/ 1 w 387"/>
                <a:gd name="T23" fmla="*/ 30 h 333"/>
                <a:gd name="T24" fmla="*/ 48 w 387"/>
                <a:gd name="T25" fmla="*/ 5 h 333"/>
                <a:gd name="T26" fmla="*/ 46 w 387"/>
                <a:gd name="T27" fmla="*/ 7 h 333"/>
                <a:gd name="T28" fmla="*/ 45 w 387"/>
                <a:gd name="T29" fmla="*/ 9 h 333"/>
                <a:gd name="T30" fmla="*/ 42 w 387"/>
                <a:gd name="T31" fmla="*/ 11 h 333"/>
                <a:gd name="T32" fmla="*/ 39 w 387"/>
                <a:gd name="T33" fmla="*/ 14 h 333"/>
                <a:gd name="T34" fmla="*/ 39 w 387"/>
                <a:gd name="T35" fmla="*/ 16 h 333"/>
                <a:gd name="T36" fmla="*/ 37 w 387"/>
                <a:gd name="T37" fmla="*/ 16 h 333"/>
                <a:gd name="T38" fmla="*/ 36 w 387"/>
                <a:gd name="T39" fmla="*/ 16 h 333"/>
                <a:gd name="T40" fmla="*/ 36 w 387"/>
                <a:gd name="T41" fmla="*/ 18 h 333"/>
                <a:gd name="T42" fmla="*/ 36 w 387"/>
                <a:gd name="T43" fmla="*/ 21 h 333"/>
                <a:gd name="T44" fmla="*/ 36 w 387"/>
                <a:gd name="T45" fmla="*/ 22 h 333"/>
                <a:gd name="T46" fmla="*/ 37 w 387"/>
                <a:gd name="T47" fmla="*/ 23 h 333"/>
                <a:gd name="T48" fmla="*/ 39 w 387"/>
                <a:gd name="T49" fmla="*/ 26 h 333"/>
                <a:gd name="T50" fmla="*/ 39 w 387"/>
                <a:gd name="T51" fmla="*/ 27 h 333"/>
                <a:gd name="T52" fmla="*/ 39 w 387"/>
                <a:gd name="T53" fmla="*/ 28 h 333"/>
                <a:gd name="T54" fmla="*/ 38 w 387"/>
                <a:gd name="T55" fmla="*/ 27 h 333"/>
                <a:gd name="T56" fmla="*/ 37 w 387"/>
                <a:gd name="T57" fmla="*/ 27 h 333"/>
                <a:gd name="T58" fmla="*/ 36 w 387"/>
                <a:gd name="T59" fmla="*/ 27 h 333"/>
                <a:gd name="T60" fmla="*/ 35 w 387"/>
                <a:gd name="T61" fmla="*/ 28 h 333"/>
                <a:gd name="T62" fmla="*/ 34 w 387"/>
                <a:gd name="T63" fmla="*/ 28 h 333"/>
                <a:gd name="T64" fmla="*/ 33 w 387"/>
                <a:gd name="T65" fmla="*/ 28 h 333"/>
                <a:gd name="T66" fmla="*/ 31 w 387"/>
                <a:gd name="T67" fmla="*/ 28 h 333"/>
                <a:gd name="T68" fmla="*/ 30 w 387"/>
                <a:gd name="T69" fmla="*/ 30 h 333"/>
                <a:gd name="T70" fmla="*/ 30 w 387"/>
                <a:gd name="T71" fmla="*/ 31 h 333"/>
                <a:gd name="T72" fmla="*/ 29 w 387"/>
                <a:gd name="T73" fmla="*/ 33 h 333"/>
                <a:gd name="T74" fmla="*/ 27 w 387"/>
                <a:gd name="T75" fmla="*/ 33 h 333"/>
                <a:gd name="T76" fmla="*/ 27 w 387"/>
                <a:gd name="T77" fmla="*/ 34 h 333"/>
                <a:gd name="T78" fmla="*/ 25 w 387"/>
                <a:gd name="T79" fmla="*/ 34 h 333"/>
                <a:gd name="T80" fmla="*/ 24 w 387"/>
                <a:gd name="T81" fmla="*/ 35 h 333"/>
                <a:gd name="T82" fmla="*/ 23 w 387"/>
                <a:gd name="T83" fmla="*/ 36 h 333"/>
                <a:gd name="T84" fmla="*/ 22 w 387"/>
                <a:gd name="T85" fmla="*/ 36 h 333"/>
                <a:gd name="T86" fmla="*/ 19 w 387"/>
                <a:gd name="T87" fmla="*/ 36 h 333"/>
                <a:gd name="T88" fmla="*/ 17 w 387"/>
                <a:gd name="T89" fmla="*/ 37 h 333"/>
                <a:gd name="T90" fmla="*/ 16 w 387"/>
                <a:gd name="T91" fmla="*/ 39 h 333"/>
                <a:gd name="T92" fmla="*/ 16 w 387"/>
                <a:gd name="T93" fmla="*/ 40 h 333"/>
                <a:gd name="T94" fmla="*/ 16 w 387"/>
                <a:gd name="T95" fmla="*/ 41 h 333"/>
                <a:gd name="T96" fmla="*/ 15 w 387"/>
                <a:gd name="T97" fmla="*/ 41 h 333"/>
                <a:gd name="T98" fmla="*/ 14 w 387"/>
                <a:gd name="T99" fmla="*/ 41 h 333"/>
                <a:gd name="T100" fmla="*/ 14 w 387"/>
                <a:gd name="T101" fmla="*/ 41 h 333"/>
                <a:gd name="T102" fmla="*/ 14 w 387"/>
                <a:gd name="T103" fmla="*/ 39 h 333"/>
                <a:gd name="T104" fmla="*/ 12 w 387"/>
                <a:gd name="T105" fmla="*/ 38 h 333"/>
                <a:gd name="T106" fmla="*/ 10 w 387"/>
                <a:gd name="T107" fmla="*/ 38 h 3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87"/>
                <a:gd name="T163" fmla="*/ 0 h 333"/>
                <a:gd name="T164" fmla="*/ 387 w 387"/>
                <a:gd name="T165" fmla="*/ 333 h 3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87" h="333">
                  <a:moveTo>
                    <a:pt x="79" y="309"/>
                  </a:moveTo>
                  <a:lnTo>
                    <a:pt x="77" y="311"/>
                  </a:lnTo>
                  <a:lnTo>
                    <a:pt x="75" y="311"/>
                  </a:lnTo>
                  <a:lnTo>
                    <a:pt x="74" y="311"/>
                  </a:lnTo>
                  <a:lnTo>
                    <a:pt x="72" y="311"/>
                  </a:lnTo>
                  <a:lnTo>
                    <a:pt x="70" y="313"/>
                  </a:lnTo>
                  <a:lnTo>
                    <a:pt x="69" y="311"/>
                  </a:lnTo>
                  <a:lnTo>
                    <a:pt x="65" y="311"/>
                  </a:lnTo>
                  <a:lnTo>
                    <a:pt x="64" y="309"/>
                  </a:lnTo>
                  <a:lnTo>
                    <a:pt x="59" y="308"/>
                  </a:lnTo>
                  <a:lnTo>
                    <a:pt x="55" y="306"/>
                  </a:lnTo>
                  <a:lnTo>
                    <a:pt x="54" y="304"/>
                  </a:lnTo>
                  <a:lnTo>
                    <a:pt x="50" y="303"/>
                  </a:lnTo>
                  <a:lnTo>
                    <a:pt x="45" y="298"/>
                  </a:lnTo>
                  <a:lnTo>
                    <a:pt x="44" y="298"/>
                  </a:lnTo>
                  <a:lnTo>
                    <a:pt x="40" y="296"/>
                  </a:lnTo>
                  <a:lnTo>
                    <a:pt x="38" y="296"/>
                  </a:lnTo>
                  <a:lnTo>
                    <a:pt x="37" y="294"/>
                  </a:lnTo>
                  <a:lnTo>
                    <a:pt x="33" y="294"/>
                  </a:lnTo>
                  <a:lnTo>
                    <a:pt x="33" y="296"/>
                  </a:lnTo>
                  <a:lnTo>
                    <a:pt x="32" y="294"/>
                  </a:lnTo>
                  <a:lnTo>
                    <a:pt x="30" y="293"/>
                  </a:lnTo>
                  <a:lnTo>
                    <a:pt x="25" y="288"/>
                  </a:lnTo>
                  <a:lnTo>
                    <a:pt x="23" y="286"/>
                  </a:lnTo>
                  <a:lnTo>
                    <a:pt x="22" y="288"/>
                  </a:lnTo>
                  <a:lnTo>
                    <a:pt x="20" y="284"/>
                  </a:lnTo>
                  <a:lnTo>
                    <a:pt x="20" y="283"/>
                  </a:lnTo>
                  <a:lnTo>
                    <a:pt x="18" y="283"/>
                  </a:lnTo>
                  <a:lnTo>
                    <a:pt x="17" y="283"/>
                  </a:lnTo>
                  <a:lnTo>
                    <a:pt x="17" y="281"/>
                  </a:lnTo>
                  <a:lnTo>
                    <a:pt x="17" y="276"/>
                  </a:lnTo>
                  <a:lnTo>
                    <a:pt x="17" y="274"/>
                  </a:lnTo>
                  <a:lnTo>
                    <a:pt x="15" y="273"/>
                  </a:lnTo>
                  <a:lnTo>
                    <a:pt x="15" y="269"/>
                  </a:lnTo>
                  <a:lnTo>
                    <a:pt x="13" y="264"/>
                  </a:lnTo>
                  <a:lnTo>
                    <a:pt x="13" y="259"/>
                  </a:lnTo>
                  <a:lnTo>
                    <a:pt x="13" y="258"/>
                  </a:lnTo>
                  <a:lnTo>
                    <a:pt x="12" y="258"/>
                  </a:lnTo>
                  <a:lnTo>
                    <a:pt x="10" y="256"/>
                  </a:lnTo>
                  <a:lnTo>
                    <a:pt x="8" y="256"/>
                  </a:lnTo>
                  <a:lnTo>
                    <a:pt x="8" y="254"/>
                  </a:lnTo>
                  <a:lnTo>
                    <a:pt x="7" y="256"/>
                  </a:lnTo>
                  <a:lnTo>
                    <a:pt x="7" y="254"/>
                  </a:lnTo>
                  <a:lnTo>
                    <a:pt x="5" y="249"/>
                  </a:lnTo>
                  <a:lnTo>
                    <a:pt x="2" y="246"/>
                  </a:lnTo>
                  <a:lnTo>
                    <a:pt x="0" y="244"/>
                  </a:lnTo>
                  <a:lnTo>
                    <a:pt x="0" y="242"/>
                  </a:lnTo>
                  <a:lnTo>
                    <a:pt x="2" y="241"/>
                  </a:lnTo>
                  <a:lnTo>
                    <a:pt x="157" y="174"/>
                  </a:lnTo>
                  <a:lnTo>
                    <a:pt x="370" y="0"/>
                  </a:lnTo>
                  <a:lnTo>
                    <a:pt x="387" y="33"/>
                  </a:lnTo>
                  <a:lnTo>
                    <a:pt x="383" y="45"/>
                  </a:lnTo>
                  <a:lnTo>
                    <a:pt x="375" y="52"/>
                  </a:lnTo>
                  <a:lnTo>
                    <a:pt x="372" y="55"/>
                  </a:lnTo>
                  <a:lnTo>
                    <a:pt x="370" y="58"/>
                  </a:lnTo>
                  <a:lnTo>
                    <a:pt x="368" y="63"/>
                  </a:lnTo>
                  <a:lnTo>
                    <a:pt x="368" y="65"/>
                  </a:lnTo>
                  <a:lnTo>
                    <a:pt x="363" y="68"/>
                  </a:lnTo>
                  <a:lnTo>
                    <a:pt x="358" y="72"/>
                  </a:lnTo>
                  <a:lnTo>
                    <a:pt x="355" y="75"/>
                  </a:lnTo>
                  <a:lnTo>
                    <a:pt x="353" y="78"/>
                  </a:lnTo>
                  <a:lnTo>
                    <a:pt x="348" y="84"/>
                  </a:lnTo>
                  <a:lnTo>
                    <a:pt x="331" y="94"/>
                  </a:lnTo>
                  <a:lnTo>
                    <a:pt x="330" y="95"/>
                  </a:lnTo>
                  <a:lnTo>
                    <a:pt x="326" y="99"/>
                  </a:lnTo>
                  <a:lnTo>
                    <a:pt x="318" y="105"/>
                  </a:lnTo>
                  <a:lnTo>
                    <a:pt x="315" y="110"/>
                  </a:lnTo>
                  <a:lnTo>
                    <a:pt x="311" y="117"/>
                  </a:lnTo>
                  <a:lnTo>
                    <a:pt x="310" y="119"/>
                  </a:lnTo>
                  <a:lnTo>
                    <a:pt x="308" y="125"/>
                  </a:lnTo>
                  <a:lnTo>
                    <a:pt x="308" y="127"/>
                  </a:lnTo>
                  <a:lnTo>
                    <a:pt x="306" y="129"/>
                  </a:lnTo>
                  <a:lnTo>
                    <a:pt x="305" y="129"/>
                  </a:lnTo>
                  <a:lnTo>
                    <a:pt x="303" y="130"/>
                  </a:lnTo>
                  <a:lnTo>
                    <a:pt x="300" y="130"/>
                  </a:lnTo>
                  <a:lnTo>
                    <a:pt x="296" y="129"/>
                  </a:lnTo>
                  <a:lnTo>
                    <a:pt x="291" y="129"/>
                  </a:lnTo>
                  <a:lnTo>
                    <a:pt x="290" y="130"/>
                  </a:lnTo>
                  <a:lnTo>
                    <a:pt x="290" y="132"/>
                  </a:lnTo>
                  <a:lnTo>
                    <a:pt x="288" y="134"/>
                  </a:lnTo>
                  <a:lnTo>
                    <a:pt x="286" y="135"/>
                  </a:lnTo>
                  <a:lnTo>
                    <a:pt x="284" y="140"/>
                  </a:lnTo>
                  <a:lnTo>
                    <a:pt x="283" y="142"/>
                  </a:lnTo>
                  <a:lnTo>
                    <a:pt x="281" y="149"/>
                  </a:lnTo>
                  <a:lnTo>
                    <a:pt x="279" y="159"/>
                  </a:lnTo>
                  <a:lnTo>
                    <a:pt x="279" y="162"/>
                  </a:lnTo>
                  <a:lnTo>
                    <a:pt x="281" y="169"/>
                  </a:lnTo>
                  <a:lnTo>
                    <a:pt x="281" y="171"/>
                  </a:lnTo>
                  <a:lnTo>
                    <a:pt x="279" y="171"/>
                  </a:lnTo>
                  <a:lnTo>
                    <a:pt x="279" y="172"/>
                  </a:lnTo>
                  <a:lnTo>
                    <a:pt x="281" y="172"/>
                  </a:lnTo>
                  <a:lnTo>
                    <a:pt x="286" y="181"/>
                  </a:lnTo>
                  <a:lnTo>
                    <a:pt x="288" y="182"/>
                  </a:lnTo>
                  <a:lnTo>
                    <a:pt x="290" y="184"/>
                  </a:lnTo>
                  <a:lnTo>
                    <a:pt x="291" y="187"/>
                  </a:lnTo>
                  <a:lnTo>
                    <a:pt x="291" y="189"/>
                  </a:lnTo>
                  <a:lnTo>
                    <a:pt x="293" y="194"/>
                  </a:lnTo>
                  <a:lnTo>
                    <a:pt x="296" y="197"/>
                  </a:lnTo>
                  <a:lnTo>
                    <a:pt x="303" y="206"/>
                  </a:lnTo>
                  <a:lnTo>
                    <a:pt x="308" y="212"/>
                  </a:lnTo>
                  <a:lnTo>
                    <a:pt x="308" y="214"/>
                  </a:lnTo>
                  <a:lnTo>
                    <a:pt x="308" y="216"/>
                  </a:lnTo>
                  <a:lnTo>
                    <a:pt x="311" y="219"/>
                  </a:lnTo>
                  <a:lnTo>
                    <a:pt x="310" y="221"/>
                  </a:lnTo>
                  <a:lnTo>
                    <a:pt x="311" y="224"/>
                  </a:lnTo>
                  <a:lnTo>
                    <a:pt x="313" y="226"/>
                  </a:lnTo>
                  <a:lnTo>
                    <a:pt x="313" y="227"/>
                  </a:lnTo>
                  <a:lnTo>
                    <a:pt x="311" y="227"/>
                  </a:lnTo>
                  <a:lnTo>
                    <a:pt x="311" y="226"/>
                  </a:lnTo>
                  <a:lnTo>
                    <a:pt x="310" y="227"/>
                  </a:lnTo>
                  <a:lnTo>
                    <a:pt x="305" y="222"/>
                  </a:lnTo>
                  <a:lnTo>
                    <a:pt x="303" y="222"/>
                  </a:lnTo>
                  <a:lnTo>
                    <a:pt x="301" y="221"/>
                  </a:lnTo>
                  <a:lnTo>
                    <a:pt x="298" y="221"/>
                  </a:lnTo>
                  <a:lnTo>
                    <a:pt x="296" y="221"/>
                  </a:lnTo>
                  <a:lnTo>
                    <a:pt x="295" y="221"/>
                  </a:lnTo>
                  <a:lnTo>
                    <a:pt x="291" y="219"/>
                  </a:lnTo>
                  <a:lnTo>
                    <a:pt x="290" y="219"/>
                  </a:lnTo>
                  <a:lnTo>
                    <a:pt x="290" y="221"/>
                  </a:lnTo>
                  <a:lnTo>
                    <a:pt x="288" y="222"/>
                  </a:lnTo>
                  <a:lnTo>
                    <a:pt x="284" y="222"/>
                  </a:lnTo>
                  <a:lnTo>
                    <a:pt x="281" y="224"/>
                  </a:lnTo>
                  <a:lnTo>
                    <a:pt x="279" y="227"/>
                  </a:lnTo>
                  <a:lnTo>
                    <a:pt x="276" y="229"/>
                  </a:lnTo>
                  <a:lnTo>
                    <a:pt x="276" y="231"/>
                  </a:lnTo>
                  <a:lnTo>
                    <a:pt x="274" y="232"/>
                  </a:lnTo>
                  <a:lnTo>
                    <a:pt x="273" y="232"/>
                  </a:lnTo>
                  <a:lnTo>
                    <a:pt x="271" y="231"/>
                  </a:lnTo>
                  <a:lnTo>
                    <a:pt x="269" y="231"/>
                  </a:lnTo>
                  <a:lnTo>
                    <a:pt x="268" y="227"/>
                  </a:lnTo>
                  <a:lnTo>
                    <a:pt x="264" y="224"/>
                  </a:lnTo>
                  <a:lnTo>
                    <a:pt x="263" y="224"/>
                  </a:lnTo>
                  <a:lnTo>
                    <a:pt x="256" y="222"/>
                  </a:lnTo>
                  <a:lnTo>
                    <a:pt x="244" y="222"/>
                  </a:lnTo>
                  <a:lnTo>
                    <a:pt x="243" y="222"/>
                  </a:lnTo>
                  <a:lnTo>
                    <a:pt x="241" y="224"/>
                  </a:lnTo>
                  <a:lnTo>
                    <a:pt x="238" y="226"/>
                  </a:lnTo>
                  <a:lnTo>
                    <a:pt x="236" y="229"/>
                  </a:lnTo>
                  <a:lnTo>
                    <a:pt x="234" y="236"/>
                  </a:lnTo>
                  <a:lnTo>
                    <a:pt x="234" y="241"/>
                  </a:lnTo>
                  <a:lnTo>
                    <a:pt x="234" y="246"/>
                  </a:lnTo>
                  <a:lnTo>
                    <a:pt x="234" y="248"/>
                  </a:lnTo>
                  <a:lnTo>
                    <a:pt x="234" y="249"/>
                  </a:lnTo>
                  <a:lnTo>
                    <a:pt x="234" y="253"/>
                  </a:lnTo>
                  <a:lnTo>
                    <a:pt x="231" y="258"/>
                  </a:lnTo>
                  <a:lnTo>
                    <a:pt x="229" y="259"/>
                  </a:lnTo>
                  <a:lnTo>
                    <a:pt x="228" y="264"/>
                  </a:lnTo>
                  <a:lnTo>
                    <a:pt x="228" y="266"/>
                  </a:lnTo>
                  <a:lnTo>
                    <a:pt x="223" y="264"/>
                  </a:lnTo>
                  <a:lnTo>
                    <a:pt x="218" y="264"/>
                  </a:lnTo>
                  <a:lnTo>
                    <a:pt x="218" y="266"/>
                  </a:lnTo>
                  <a:lnTo>
                    <a:pt x="216" y="268"/>
                  </a:lnTo>
                  <a:lnTo>
                    <a:pt x="214" y="269"/>
                  </a:lnTo>
                  <a:lnTo>
                    <a:pt x="213" y="271"/>
                  </a:lnTo>
                  <a:lnTo>
                    <a:pt x="213" y="273"/>
                  </a:lnTo>
                  <a:lnTo>
                    <a:pt x="209" y="273"/>
                  </a:lnTo>
                  <a:lnTo>
                    <a:pt x="209" y="276"/>
                  </a:lnTo>
                  <a:lnTo>
                    <a:pt x="202" y="276"/>
                  </a:lnTo>
                  <a:lnTo>
                    <a:pt x="201" y="276"/>
                  </a:lnTo>
                  <a:lnTo>
                    <a:pt x="199" y="278"/>
                  </a:lnTo>
                  <a:lnTo>
                    <a:pt x="197" y="281"/>
                  </a:lnTo>
                  <a:lnTo>
                    <a:pt x="194" y="283"/>
                  </a:lnTo>
                  <a:lnTo>
                    <a:pt x="192" y="284"/>
                  </a:lnTo>
                  <a:lnTo>
                    <a:pt x="189" y="284"/>
                  </a:lnTo>
                  <a:lnTo>
                    <a:pt x="186" y="288"/>
                  </a:lnTo>
                  <a:lnTo>
                    <a:pt x="184" y="288"/>
                  </a:lnTo>
                  <a:lnTo>
                    <a:pt x="181" y="291"/>
                  </a:lnTo>
                  <a:lnTo>
                    <a:pt x="179" y="291"/>
                  </a:lnTo>
                  <a:lnTo>
                    <a:pt x="177" y="293"/>
                  </a:lnTo>
                  <a:lnTo>
                    <a:pt x="174" y="291"/>
                  </a:lnTo>
                  <a:lnTo>
                    <a:pt x="172" y="291"/>
                  </a:lnTo>
                  <a:lnTo>
                    <a:pt x="171" y="293"/>
                  </a:lnTo>
                  <a:lnTo>
                    <a:pt x="169" y="293"/>
                  </a:lnTo>
                  <a:lnTo>
                    <a:pt x="169" y="296"/>
                  </a:lnTo>
                  <a:lnTo>
                    <a:pt x="167" y="296"/>
                  </a:lnTo>
                  <a:lnTo>
                    <a:pt x="147" y="294"/>
                  </a:lnTo>
                  <a:lnTo>
                    <a:pt x="144" y="294"/>
                  </a:lnTo>
                  <a:lnTo>
                    <a:pt x="137" y="298"/>
                  </a:lnTo>
                  <a:lnTo>
                    <a:pt x="134" y="299"/>
                  </a:lnTo>
                  <a:lnTo>
                    <a:pt x="132" y="301"/>
                  </a:lnTo>
                  <a:lnTo>
                    <a:pt x="129" y="306"/>
                  </a:lnTo>
                  <a:lnTo>
                    <a:pt x="126" y="308"/>
                  </a:lnTo>
                  <a:lnTo>
                    <a:pt x="124" y="311"/>
                  </a:lnTo>
                  <a:lnTo>
                    <a:pt x="124" y="313"/>
                  </a:lnTo>
                  <a:lnTo>
                    <a:pt x="122" y="314"/>
                  </a:lnTo>
                  <a:lnTo>
                    <a:pt x="122" y="318"/>
                  </a:lnTo>
                  <a:lnTo>
                    <a:pt x="122" y="319"/>
                  </a:lnTo>
                  <a:lnTo>
                    <a:pt x="122" y="323"/>
                  </a:lnTo>
                  <a:lnTo>
                    <a:pt x="124" y="324"/>
                  </a:lnTo>
                  <a:lnTo>
                    <a:pt x="124" y="326"/>
                  </a:lnTo>
                  <a:lnTo>
                    <a:pt x="127" y="331"/>
                  </a:lnTo>
                  <a:lnTo>
                    <a:pt x="127" y="333"/>
                  </a:lnTo>
                  <a:lnTo>
                    <a:pt x="126" y="333"/>
                  </a:lnTo>
                  <a:lnTo>
                    <a:pt x="122" y="331"/>
                  </a:lnTo>
                  <a:lnTo>
                    <a:pt x="120" y="331"/>
                  </a:lnTo>
                  <a:lnTo>
                    <a:pt x="119" y="330"/>
                  </a:lnTo>
                  <a:lnTo>
                    <a:pt x="115" y="333"/>
                  </a:lnTo>
                  <a:lnTo>
                    <a:pt x="114" y="333"/>
                  </a:lnTo>
                  <a:lnTo>
                    <a:pt x="112" y="331"/>
                  </a:lnTo>
                  <a:lnTo>
                    <a:pt x="112" y="333"/>
                  </a:lnTo>
                  <a:lnTo>
                    <a:pt x="110" y="333"/>
                  </a:lnTo>
                  <a:lnTo>
                    <a:pt x="110" y="331"/>
                  </a:lnTo>
                  <a:lnTo>
                    <a:pt x="112" y="330"/>
                  </a:lnTo>
                  <a:lnTo>
                    <a:pt x="112" y="328"/>
                  </a:lnTo>
                  <a:lnTo>
                    <a:pt x="110" y="326"/>
                  </a:lnTo>
                  <a:lnTo>
                    <a:pt x="109" y="324"/>
                  </a:lnTo>
                  <a:lnTo>
                    <a:pt x="109" y="318"/>
                  </a:lnTo>
                  <a:lnTo>
                    <a:pt x="105" y="314"/>
                  </a:lnTo>
                  <a:lnTo>
                    <a:pt x="104" y="311"/>
                  </a:lnTo>
                  <a:lnTo>
                    <a:pt x="105" y="309"/>
                  </a:lnTo>
                  <a:lnTo>
                    <a:pt x="104" y="309"/>
                  </a:lnTo>
                  <a:lnTo>
                    <a:pt x="90" y="304"/>
                  </a:lnTo>
                  <a:lnTo>
                    <a:pt x="87" y="308"/>
                  </a:lnTo>
                  <a:lnTo>
                    <a:pt x="85" y="306"/>
                  </a:lnTo>
                  <a:lnTo>
                    <a:pt x="80" y="308"/>
                  </a:lnTo>
                  <a:lnTo>
                    <a:pt x="79" y="308"/>
                  </a:lnTo>
                  <a:lnTo>
                    <a:pt x="79" y="309"/>
                  </a:lnTo>
                  <a:close/>
                </a:path>
              </a:pathLst>
            </a:custGeom>
            <a:solidFill>
              <a:srgbClr val="A0A0A0"/>
            </a:solidFill>
            <a:ln w="9525">
              <a:noFill/>
              <a:round/>
              <a:headEnd/>
              <a:tailEnd/>
            </a:ln>
          </p:spPr>
          <p:txBody>
            <a:bodyPr/>
            <a:lstStyle/>
            <a:p>
              <a:endParaRPr lang="nb-NO"/>
            </a:p>
          </p:txBody>
        </p:sp>
        <p:sp>
          <p:nvSpPr>
            <p:cNvPr id="61734" name="Freeform 10"/>
            <p:cNvSpPr>
              <a:spLocks/>
            </p:cNvSpPr>
            <p:nvPr/>
          </p:nvSpPr>
          <p:spPr bwMode="auto">
            <a:xfrm>
              <a:off x="3112" y="3077"/>
              <a:ext cx="62" cy="233"/>
            </a:xfrm>
            <a:custGeom>
              <a:avLst/>
              <a:gdLst>
                <a:gd name="T0" fmla="*/ 12 w 122"/>
                <a:gd name="T1" fmla="*/ 2 h 467"/>
                <a:gd name="T2" fmla="*/ 14 w 122"/>
                <a:gd name="T3" fmla="*/ 9 h 467"/>
                <a:gd name="T4" fmla="*/ 15 w 122"/>
                <a:gd name="T5" fmla="*/ 12 h 467"/>
                <a:gd name="T6" fmla="*/ 16 w 122"/>
                <a:gd name="T7" fmla="*/ 31 h 467"/>
                <a:gd name="T8" fmla="*/ 13 w 122"/>
                <a:gd name="T9" fmla="*/ 36 h 467"/>
                <a:gd name="T10" fmla="*/ 12 w 122"/>
                <a:gd name="T11" fmla="*/ 46 h 467"/>
                <a:gd name="T12" fmla="*/ 9 w 122"/>
                <a:gd name="T13" fmla="*/ 54 h 467"/>
                <a:gd name="T14" fmla="*/ 7 w 122"/>
                <a:gd name="T15" fmla="*/ 58 h 467"/>
                <a:gd name="T16" fmla="*/ 0 w 122"/>
                <a:gd name="T17" fmla="*/ 55 h 467"/>
                <a:gd name="T18" fmla="*/ 4 w 122"/>
                <a:gd name="T19" fmla="*/ 39 h 467"/>
                <a:gd name="T20" fmla="*/ 6 w 122"/>
                <a:gd name="T21" fmla="*/ 0 h 467"/>
                <a:gd name="T22" fmla="*/ 12 w 122"/>
                <a:gd name="T23" fmla="*/ 2 h 4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2"/>
                <a:gd name="T37" fmla="*/ 0 h 467"/>
                <a:gd name="T38" fmla="*/ 122 w 122"/>
                <a:gd name="T39" fmla="*/ 467 h 4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2" h="467">
                  <a:moveTo>
                    <a:pt x="92" y="17"/>
                  </a:moveTo>
                  <a:lnTo>
                    <a:pt x="104" y="79"/>
                  </a:lnTo>
                  <a:lnTo>
                    <a:pt x="117" y="97"/>
                  </a:lnTo>
                  <a:lnTo>
                    <a:pt x="122" y="251"/>
                  </a:lnTo>
                  <a:lnTo>
                    <a:pt x="102" y="290"/>
                  </a:lnTo>
                  <a:lnTo>
                    <a:pt x="89" y="373"/>
                  </a:lnTo>
                  <a:lnTo>
                    <a:pt x="68" y="434"/>
                  </a:lnTo>
                  <a:lnTo>
                    <a:pt x="52" y="467"/>
                  </a:lnTo>
                  <a:lnTo>
                    <a:pt x="0" y="447"/>
                  </a:lnTo>
                  <a:lnTo>
                    <a:pt x="27" y="317"/>
                  </a:lnTo>
                  <a:lnTo>
                    <a:pt x="48" y="0"/>
                  </a:lnTo>
                  <a:lnTo>
                    <a:pt x="92" y="17"/>
                  </a:lnTo>
                  <a:close/>
                </a:path>
              </a:pathLst>
            </a:custGeom>
            <a:solidFill>
              <a:srgbClr val="A0A0A0"/>
            </a:solidFill>
            <a:ln w="9525">
              <a:noFill/>
              <a:round/>
              <a:headEnd/>
              <a:tailEnd/>
            </a:ln>
          </p:spPr>
          <p:txBody>
            <a:bodyPr/>
            <a:lstStyle/>
            <a:p>
              <a:endParaRPr lang="nb-NO"/>
            </a:p>
          </p:txBody>
        </p:sp>
        <p:sp>
          <p:nvSpPr>
            <p:cNvPr id="61735" name="Freeform 11"/>
            <p:cNvSpPr>
              <a:spLocks/>
            </p:cNvSpPr>
            <p:nvPr/>
          </p:nvSpPr>
          <p:spPr bwMode="auto">
            <a:xfrm>
              <a:off x="3913" y="1055"/>
              <a:ext cx="118" cy="142"/>
            </a:xfrm>
            <a:custGeom>
              <a:avLst/>
              <a:gdLst>
                <a:gd name="T0" fmla="*/ 23 w 236"/>
                <a:gd name="T1" fmla="*/ 0 h 285"/>
                <a:gd name="T2" fmla="*/ 30 w 236"/>
                <a:gd name="T3" fmla="*/ 3 h 285"/>
                <a:gd name="T4" fmla="*/ 19 w 236"/>
                <a:gd name="T5" fmla="*/ 11 h 285"/>
                <a:gd name="T6" fmla="*/ 21 w 236"/>
                <a:gd name="T7" fmla="*/ 21 h 285"/>
                <a:gd name="T8" fmla="*/ 7 w 236"/>
                <a:gd name="T9" fmla="*/ 35 h 285"/>
                <a:gd name="T10" fmla="*/ 0 w 236"/>
                <a:gd name="T11" fmla="*/ 34 h 285"/>
                <a:gd name="T12" fmla="*/ 5 w 236"/>
                <a:gd name="T13" fmla="*/ 8 h 285"/>
                <a:gd name="T14" fmla="*/ 23 w 236"/>
                <a:gd name="T15" fmla="*/ 0 h 285"/>
                <a:gd name="T16" fmla="*/ 0 60000 65536"/>
                <a:gd name="T17" fmla="*/ 0 60000 65536"/>
                <a:gd name="T18" fmla="*/ 0 60000 65536"/>
                <a:gd name="T19" fmla="*/ 0 60000 65536"/>
                <a:gd name="T20" fmla="*/ 0 60000 65536"/>
                <a:gd name="T21" fmla="*/ 0 60000 65536"/>
                <a:gd name="T22" fmla="*/ 0 60000 65536"/>
                <a:gd name="T23" fmla="*/ 0 60000 65536"/>
                <a:gd name="T24" fmla="*/ 0 w 236"/>
                <a:gd name="T25" fmla="*/ 0 h 285"/>
                <a:gd name="T26" fmla="*/ 236 w 236"/>
                <a:gd name="T27" fmla="*/ 285 h 2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6" h="285">
                  <a:moveTo>
                    <a:pt x="180" y="0"/>
                  </a:moveTo>
                  <a:lnTo>
                    <a:pt x="236" y="25"/>
                  </a:lnTo>
                  <a:lnTo>
                    <a:pt x="148" y="95"/>
                  </a:lnTo>
                  <a:lnTo>
                    <a:pt x="163" y="171"/>
                  </a:lnTo>
                  <a:lnTo>
                    <a:pt x="61" y="285"/>
                  </a:lnTo>
                  <a:lnTo>
                    <a:pt x="0" y="274"/>
                  </a:lnTo>
                  <a:lnTo>
                    <a:pt x="39" y="67"/>
                  </a:lnTo>
                  <a:lnTo>
                    <a:pt x="180" y="0"/>
                  </a:lnTo>
                  <a:close/>
                </a:path>
              </a:pathLst>
            </a:custGeom>
            <a:solidFill>
              <a:srgbClr val="A0A0A0"/>
            </a:solidFill>
            <a:ln w="9525">
              <a:noFill/>
              <a:round/>
              <a:headEnd/>
              <a:tailEnd/>
            </a:ln>
          </p:spPr>
          <p:txBody>
            <a:bodyPr/>
            <a:lstStyle/>
            <a:p>
              <a:endParaRPr lang="nb-NO"/>
            </a:p>
          </p:txBody>
        </p:sp>
        <p:sp>
          <p:nvSpPr>
            <p:cNvPr id="61736" name="Freeform 12"/>
            <p:cNvSpPr>
              <a:spLocks/>
            </p:cNvSpPr>
            <p:nvPr/>
          </p:nvSpPr>
          <p:spPr bwMode="auto">
            <a:xfrm>
              <a:off x="4474" y="4135"/>
              <a:ext cx="197" cy="69"/>
            </a:xfrm>
            <a:custGeom>
              <a:avLst/>
              <a:gdLst>
                <a:gd name="T0" fmla="*/ 22 w 393"/>
                <a:gd name="T1" fmla="*/ 6 h 138"/>
                <a:gd name="T2" fmla="*/ 36 w 393"/>
                <a:gd name="T3" fmla="*/ 0 h 138"/>
                <a:gd name="T4" fmla="*/ 48 w 393"/>
                <a:gd name="T5" fmla="*/ 5 h 138"/>
                <a:gd name="T6" fmla="*/ 50 w 393"/>
                <a:gd name="T7" fmla="*/ 9 h 138"/>
                <a:gd name="T8" fmla="*/ 47 w 393"/>
                <a:gd name="T9" fmla="*/ 13 h 138"/>
                <a:gd name="T10" fmla="*/ 45 w 393"/>
                <a:gd name="T11" fmla="*/ 15 h 138"/>
                <a:gd name="T12" fmla="*/ 41 w 393"/>
                <a:gd name="T13" fmla="*/ 14 h 138"/>
                <a:gd name="T14" fmla="*/ 37 w 393"/>
                <a:gd name="T15" fmla="*/ 15 h 138"/>
                <a:gd name="T16" fmla="*/ 32 w 393"/>
                <a:gd name="T17" fmla="*/ 15 h 138"/>
                <a:gd name="T18" fmla="*/ 26 w 393"/>
                <a:gd name="T19" fmla="*/ 17 h 138"/>
                <a:gd name="T20" fmla="*/ 24 w 393"/>
                <a:gd name="T21" fmla="*/ 17 h 138"/>
                <a:gd name="T22" fmla="*/ 19 w 393"/>
                <a:gd name="T23" fmla="*/ 17 h 138"/>
                <a:gd name="T24" fmla="*/ 14 w 393"/>
                <a:gd name="T25" fmla="*/ 17 h 138"/>
                <a:gd name="T26" fmla="*/ 0 w 393"/>
                <a:gd name="T27" fmla="*/ 15 h 138"/>
                <a:gd name="T28" fmla="*/ 2 w 393"/>
                <a:gd name="T29" fmla="*/ 11 h 138"/>
                <a:gd name="T30" fmla="*/ 22 w 393"/>
                <a:gd name="T31" fmla="*/ 6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3"/>
                <a:gd name="T49" fmla="*/ 0 h 138"/>
                <a:gd name="T50" fmla="*/ 393 w 393"/>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3" h="138">
                  <a:moveTo>
                    <a:pt x="174" y="49"/>
                  </a:moveTo>
                  <a:lnTo>
                    <a:pt x="286" y="0"/>
                  </a:lnTo>
                  <a:lnTo>
                    <a:pt x="383" y="47"/>
                  </a:lnTo>
                  <a:lnTo>
                    <a:pt x="393" y="72"/>
                  </a:lnTo>
                  <a:lnTo>
                    <a:pt x="370" y="111"/>
                  </a:lnTo>
                  <a:lnTo>
                    <a:pt x="353" y="121"/>
                  </a:lnTo>
                  <a:lnTo>
                    <a:pt x="326" y="117"/>
                  </a:lnTo>
                  <a:lnTo>
                    <a:pt x="289" y="124"/>
                  </a:lnTo>
                  <a:lnTo>
                    <a:pt x="252" y="121"/>
                  </a:lnTo>
                  <a:lnTo>
                    <a:pt x="206" y="129"/>
                  </a:lnTo>
                  <a:lnTo>
                    <a:pt x="185" y="134"/>
                  </a:lnTo>
                  <a:lnTo>
                    <a:pt x="150" y="134"/>
                  </a:lnTo>
                  <a:lnTo>
                    <a:pt x="109" y="138"/>
                  </a:lnTo>
                  <a:lnTo>
                    <a:pt x="0" y="124"/>
                  </a:lnTo>
                  <a:lnTo>
                    <a:pt x="11" y="91"/>
                  </a:lnTo>
                  <a:lnTo>
                    <a:pt x="174" y="49"/>
                  </a:lnTo>
                  <a:close/>
                </a:path>
              </a:pathLst>
            </a:custGeom>
            <a:solidFill>
              <a:srgbClr val="A0A0A0"/>
            </a:solidFill>
            <a:ln w="9525">
              <a:noFill/>
              <a:round/>
              <a:headEnd/>
              <a:tailEnd/>
            </a:ln>
          </p:spPr>
          <p:txBody>
            <a:bodyPr/>
            <a:lstStyle/>
            <a:p>
              <a:endParaRPr lang="nb-NO"/>
            </a:p>
          </p:txBody>
        </p:sp>
        <p:sp>
          <p:nvSpPr>
            <p:cNvPr id="61737" name="Freeform 13"/>
            <p:cNvSpPr>
              <a:spLocks/>
            </p:cNvSpPr>
            <p:nvPr/>
          </p:nvSpPr>
          <p:spPr bwMode="auto">
            <a:xfrm>
              <a:off x="1689" y="984"/>
              <a:ext cx="109" cy="115"/>
            </a:xfrm>
            <a:custGeom>
              <a:avLst/>
              <a:gdLst>
                <a:gd name="T0" fmla="*/ 27 w 218"/>
                <a:gd name="T1" fmla="*/ 7 h 231"/>
                <a:gd name="T2" fmla="*/ 12 w 218"/>
                <a:gd name="T3" fmla="*/ 28 h 231"/>
                <a:gd name="T4" fmla="*/ 0 w 218"/>
                <a:gd name="T5" fmla="*/ 26 h 231"/>
                <a:gd name="T6" fmla="*/ 17 w 218"/>
                <a:gd name="T7" fmla="*/ 0 h 231"/>
                <a:gd name="T8" fmla="*/ 27 w 218"/>
                <a:gd name="T9" fmla="*/ 7 h 231"/>
                <a:gd name="T10" fmla="*/ 0 60000 65536"/>
                <a:gd name="T11" fmla="*/ 0 60000 65536"/>
                <a:gd name="T12" fmla="*/ 0 60000 65536"/>
                <a:gd name="T13" fmla="*/ 0 60000 65536"/>
                <a:gd name="T14" fmla="*/ 0 60000 65536"/>
                <a:gd name="T15" fmla="*/ 0 w 218"/>
                <a:gd name="T16" fmla="*/ 0 h 231"/>
                <a:gd name="T17" fmla="*/ 218 w 218"/>
                <a:gd name="T18" fmla="*/ 231 h 231"/>
              </a:gdLst>
              <a:ahLst/>
              <a:cxnLst>
                <a:cxn ang="T10">
                  <a:pos x="T0" y="T1"/>
                </a:cxn>
                <a:cxn ang="T11">
                  <a:pos x="T2" y="T3"/>
                </a:cxn>
                <a:cxn ang="T12">
                  <a:pos x="T4" y="T5"/>
                </a:cxn>
                <a:cxn ang="T13">
                  <a:pos x="T6" y="T7"/>
                </a:cxn>
                <a:cxn ang="T14">
                  <a:pos x="T8" y="T9"/>
                </a:cxn>
              </a:cxnLst>
              <a:rect l="T15" t="T16" r="T17" b="T18"/>
              <a:pathLst>
                <a:path w="218" h="231">
                  <a:moveTo>
                    <a:pt x="218" y="57"/>
                  </a:moveTo>
                  <a:lnTo>
                    <a:pt x="89" y="231"/>
                  </a:lnTo>
                  <a:lnTo>
                    <a:pt x="0" y="211"/>
                  </a:lnTo>
                  <a:lnTo>
                    <a:pt x="132" y="0"/>
                  </a:lnTo>
                  <a:lnTo>
                    <a:pt x="218" y="57"/>
                  </a:lnTo>
                  <a:close/>
                </a:path>
              </a:pathLst>
            </a:custGeom>
            <a:solidFill>
              <a:srgbClr val="A0A0A0"/>
            </a:solidFill>
            <a:ln w="9525">
              <a:noFill/>
              <a:round/>
              <a:headEnd/>
              <a:tailEnd/>
            </a:ln>
          </p:spPr>
          <p:txBody>
            <a:bodyPr/>
            <a:lstStyle/>
            <a:p>
              <a:endParaRPr lang="nb-NO"/>
            </a:p>
          </p:txBody>
        </p:sp>
        <p:sp>
          <p:nvSpPr>
            <p:cNvPr id="61738" name="Freeform 14"/>
            <p:cNvSpPr>
              <a:spLocks/>
            </p:cNvSpPr>
            <p:nvPr/>
          </p:nvSpPr>
          <p:spPr bwMode="auto">
            <a:xfrm>
              <a:off x="2573" y="3495"/>
              <a:ext cx="74" cy="102"/>
            </a:xfrm>
            <a:custGeom>
              <a:avLst/>
              <a:gdLst>
                <a:gd name="T0" fmla="*/ 16 w 149"/>
                <a:gd name="T1" fmla="*/ 6 h 204"/>
                <a:gd name="T2" fmla="*/ 18 w 149"/>
                <a:gd name="T3" fmla="*/ 12 h 204"/>
                <a:gd name="T4" fmla="*/ 15 w 149"/>
                <a:gd name="T5" fmla="*/ 19 h 204"/>
                <a:gd name="T6" fmla="*/ 11 w 149"/>
                <a:gd name="T7" fmla="*/ 26 h 204"/>
                <a:gd name="T8" fmla="*/ 1 w 149"/>
                <a:gd name="T9" fmla="*/ 23 h 204"/>
                <a:gd name="T10" fmla="*/ 0 w 149"/>
                <a:gd name="T11" fmla="*/ 5 h 204"/>
                <a:gd name="T12" fmla="*/ 5 w 149"/>
                <a:gd name="T13" fmla="*/ 0 h 204"/>
                <a:gd name="T14" fmla="*/ 16 w 149"/>
                <a:gd name="T15" fmla="*/ 6 h 204"/>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204"/>
                <a:gd name="T26" fmla="*/ 149 w 149"/>
                <a:gd name="T27" fmla="*/ 204 h 2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204">
                  <a:moveTo>
                    <a:pt x="129" y="42"/>
                  </a:moveTo>
                  <a:lnTo>
                    <a:pt x="149" y="90"/>
                  </a:lnTo>
                  <a:lnTo>
                    <a:pt x="124" y="149"/>
                  </a:lnTo>
                  <a:lnTo>
                    <a:pt x="92" y="204"/>
                  </a:lnTo>
                  <a:lnTo>
                    <a:pt x="15" y="181"/>
                  </a:lnTo>
                  <a:lnTo>
                    <a:pt x="0" y="39"/>
                  </a:lnTo>
                  <a:lnTo>
                    <a:pt x="42" y="0"/>
                  </a:lnTo>
                  <a:lnTo>
                    <a:pt x="129" y="42"/>
                  </a:lnTo>
                  <a:close/>
                </a:path>
              </a:pathLst>
            </a:custGeom>
            <a:solidFill>
              <a:srgbClr val="A0A0A0"/>
            </a:solidFill>
            <a:ln w="9525">
              <a:noFill/>
              <a:round/>
              <a:headEnd/>
              <a:tailEnd/>
            </a:ln>
          </p:spPr>
          <p:txBody>
            <a:bodyPr/>
            <a:lstStyle/>
            <a:p>
              <a:endParaRPr lang="nb-NO"/>
            </a:p>
          </p:txBody>
        </p:sp>
        <p:sp>
          <p:nvSpPr>
            <p:cNvPr id="61739" name="Freeform 15"/>
            <p:cNvSpPr>
              <a:spLocks/>
            </p:cNvSpPr>
            <p:nvPr/>
          </p:nvSpPr>
          <p:spPr bwMode="auto">
            <a:xfrm>
              <a:off x="4051" y="729"/>
              <a:ext cx="61" cy="69"/>
            </a:xfrm>
            <a:custGeom>
              <a:avLst/>
              <a:gdLst>
                <a:gd name="T0" fmla="*/ 3 w 122"/>
                <a:gd name="T1" fmla="*/ 12 h 139"/>
                <a:gd name="T2" fmla="*/ 0 w 122"/>
                <a:gd name="T3" fmla="*/ 0 h 139"/>
                <a:gd name="T4" fmla="*/ 8 w 122"/>
                <a:gd name="T5" fmla="*/ 4 h 139"/>
                <a:gd name="T6" fmla="*/ 15 w 122"/>
                <a:gd name="T7" fmla="*/ 7 h 139"/>
                <a:gd name="T8" fmla="*/ 11 w 122"/>
                <a:gd name="T9" fmla="*/ 17 h 139"/>
                <a:gd name="T10" fmla="*/ 6 w 122"/>
                <a:gd name="T11" fmla="*/ 15 h 139"/>
                <a:gd name="T12" fmla="*/ 3 w 122"/>
                <a:gd name="T13" fmla="*/ 12 h 139"/>
                <a:gd name="T14" fmla="*/ 0 60000 65536"/>
                <a:gd name="T15" fmla="*/ 0 60000 65536"/>
                <a:gd name="T16" fmla="*/ 0 60000 65536"/>
                <a:gd name="T17" fmla="*/ 0 60000 65536"/>
                <a:gd name="T18" fmla="*/ 0 60000 65536"/>
                <a:gd name="T19" fmla="*/ 0 60000 65536"/>
                <a:gd name="T20" fmla="*/ 0 60000 65536"/>
                <a:gd name="T21" fmla="*/ 0 w 122"/>
                <a:gd name="T22" fmla="*/ 0 h 139"/>
                <a:gd name="T23" fmla="*/ 122 w 122"/>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2" h="139">
                  <a:moveTo>
                    <a:pt x="18" y="96"/>
                  </a:moveTo>
                  <a:lnTo>
                    <a:pt x="0" y="0"/>
                  </a:lnTo>
                  <a:lnTo>
                    <a:pt x="63" y="37"/>
                  </a:lnTo>
                  <a:lnTo>
                    <a:pt x="122" y="62"/>
                  </a:lnTo>
                  <a:lnTo>
                    <a:pt x="82" y="139"/>
                  </a:lnTo>
                  <a:lnTo>
                    <a:pt x="45" y="124"/>
                  </a:lnTo>
                  <a:lnTo>
                    <a:pt x="18" y="96"/>
                  </a:lnTo>
                  <a:close/>
                </a:path>
              </a:pathLst>
            </a:custGeom>
            <a:solidFill>
              <a:srgbClr val="A0A0A0"/>
            </a:solidFill>
            <a:ln w="9525">
              <a:noFill/>
              <a:round/>
              <a:headEnd/>
              <a:tailEnd/>
            </a:ln>
          </p:spPr>
          <p:txBody>
            <a:bodyPr/>
            <a:lstStyle/>
            <a:p>
              <a:endParaRPr lang="nb-NO"/>
            </a:p>
          </p:txBody>
        </p:sp>
        <p:sp>
          <p:nvSpPr>
            <p:cNvPr id="61740" name="Freeform 16"/>
            <p:cNvSpPr>
              <a:spLocks/>
            </p:cNvSpPr>
            <p:nvPr/>
          </p:nvSpPr>
          <p:spPr bwMode="auto">
            <a:xfrm>
              <a:off x="2186" y="693"/>
              <a:ext cx="29" cy="113"/>
            </a:xfrm>
            <a:custGeom>
              <a:avLst/>
              <a:gdLst>
                <a:gd name="T0" fmla="*/ 2 w 59"/>
                <a:gd name="T1" fmla="*/ 0 h 228"/>
                <a:gd name="T2" fmla="*/ 2 w 59"/>
                <a:gd name="T3" fmla="*/ 5 h 228"/>
                <a:gd name="T4" fmla="*/ 7 w 59"/>
                <a:gd name="T5" fmla="*/ 8 h 228"/>
                <a:gd name="T6" fmla="*/ 2 w 59"/>
                <a:gd name="T7" fmla="*/ 28 h 228"/>
                <a:gd name="T8" fmla="*/ 0 w 59"/>
                <a:gd name="T9" fmla="*/ 28 h 228"/>
                <a:gd name="T10" fmla="*/ 2 w 59"/>
                <a:gd name="T11" fmla="*/ 16 h 228"/>
                <a:gd name="T12" fmla="*/ 0 w 59"/>
                <a:gd name="T13" fmla="*/ 8 h 228"/>
                <a:gd name="T14" fmla="*/ 0 w 59"/>
                <a:gd name="T15" fmla="*/ 0 h 228"/>
                <a:gd name="T16" fmla="*/ 2 w 59"/>
                <a:gd name="T17" fmla="*/ 0 h 2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228"/>
                <a:gd name="T29" fmla="*/ 59 w 59"/>
                <a:gd name="T30" fmla="*/ 228 h 2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228">
                  <a:moveTo>
                    <a:pt x="17" y="4"/>
                  </a:moveTo>
                  <a:lnTo>
                    <a:pt x="20" y="42"/>
                  </a:lnTo>
                  <a:lnTo>
                    <a:pt x="59" y="66"/>
                  </a:lnTo>
                  <a:lnTo>
                    <a:pt x="22" y="226"/>
                  </a:lnTo>
                  <a:lnTo>
                    <a:pt x="0" y="228"/>
                  </a:lnTo>
                  <a:lnTo>
                    <a:pt x="20" y="131"/>
                  </a:lnTo>
                  <a:lnTo>
                    <a:pt x="2" y="64"/>
                  </a:lnTo>
                  <a:lnTo>
                    <a:pt x="2" y="0"/>
                  </a:lnTo>
                  <a:lnTo>
                    <a:pt x="17" y="4"/>
                  </a:lnTo>
                  <a:close/>
                </a:path>
              </a:pathLst>
            </a:custGeom>
            <a:solidFill>
              <a:srgbClr val="A0A0A0"/>
            </a:solidFill>
            <a:ln w="9525">
              <a:noFill/>
              <a:round/>
              <a:headEnd/>
              <a:tailEnd/>
            </a:ln>
          </p:spPr>
          <p:txBody>
            <a:bodyPr/>
            <a:lstStyle/>
            <a:p>
              <a:endParaRPr lang="nb-NO"/>
            </a:p>
          </p:txBody>
        </p:sp>
        <p:sp>
          <p:nvSpPr>
            <p:cNvPr id="61741" name="Freeform 17"/>
            <p:cNvSpPr>
              <a:spLocks/>
            </p:cNvSpPr>
            <p:nvPr/>
          </p:nvSpPr>
          <p:spPr bwMode="auto">
            <a:xfrm>
              <a:off x="2680" y="3488"/>
              <a:ext cx="26" cy="46"/>
            </a:xfrm>
            <a:custGeom>
              <a:avLst/>
              <a:gdLst>
                <a:gd name="T0" fmla="*/ 0 w 51"/>
                <a:gd name="T1" fmla="*/ 6 h 92"/>
                <a:gd name="T2" fmla="*/ 0 w 51"/>
                <a:gd name="T3" fmla="*/ 0 h 92"/>
                <a:gd name="T4" fmla="*/ 7 w 51"/>
                <a:gd name="T5" fmla="*/ 3 h 92"/>
                <a:gd name="T6" fmla="*/ 5 w 51"/>
                <a:gd name="T7" fmla="*/ 12 h 92"/>
                <a:gd name="T8" fmla="*/ 0 w 51"/>
                <a:gd name="T9" fmla="*/ 6 h 92"/>
                <a:gd name="T10" fmla="*/ 0 60000 65536"/>
                <a:gd name="T11" fmla="*/ 0 60000 65536"/>
                <a:gd name="T12" fmla="*/ 0 60000 65536"/>
                <a:gd name="T13" fmla="*/ 0 60000 65536"/>
                <a:gd name="T14" fmla="*/ 0 60000 65536"/>
                <a:gd name="T15" fmla="*/ 0 w 51"/>
                <a:gd name="T16" fmla="*/ 0 h 92"/>
                <a:gd name="T17" fmla="*/ 51 w 51"/>
                <a:gd name="T18" fmla="*/ 92 h 92"/>
              </a:gdLst>
              <a:ahLst/>
              <a:cxnLst>
                <a:cxn ang="T10">
                  <a:pos x="T0" y="T1"/>
                </a:cxn>
                <a:cxn ang="T11">
                  <a:pos x="T2" y="T3"/>
                </a:cxn>
                <a:cxn ang="T12">
                  <a:pos x="T4" y="T5"/>
                </a:cxn>
                <a:cxn ang="T13">
                  <a:pos x="T6" y="T7"/>
                </a:cxn>
                <a:cxn ang="T14">
                  <a:pos x="T8" y="T9"/>
                </a:cxn>
              </a:cxnLst>
              <a:rect l="T15" t="T16" r="T17" b="T18"/>
              <a:pathLst>
                <a:path w="51" h="92">
                  <a:moveTo>
                    <a:pt x="0" y="50"/>
                  </a:moveTo>
                  <a:lnTo>
                    <a:pt x="0" y="0"/>
                  </a:lnTo>
                  <a:lnTo>
                    <a:pt x="51" y="18"/>
                  </a:lnTo>
                  <a:lnTo>
                    <a:pt x="36" y="92"/>
                  </a:lnTo>
                  <a:lnTo>
                    <a:pt x="0" y="50"/>
                  </a:lnTo>
                  <a:close/>
                </a:path>
              </a:pathLst>
            </a:custGeom>
            <a:solidFill>
              <a:srgbClr val="A0A0A0"/>
            </a:solidFill>
            <a:ln w="9525">
              <a:noFill/>
              <a:round/>
              <a:headEnd/>
              <a:tailEnd/>
            </a:ln>
          </p:spPr>
          <p:txBody>
            <a:bodyPr/>
            <a:lstStyle/>
            <a:p>
              <a:endParaRPr lang="nb-NO"/>
            </a:p>
          </p:txBody>
        </p:sp>
        <p:sp>
          <p:nvSpPr>
            <p:cNvPr id="61742" name="Freeform 18"/>
            <p:cNvSpPr>
              <a:spLocks/>
            </p:cNvSpPr>
            <p:nvPr/>
          </p:nvSpPr>
          <p:spPr bwMode="auto">
            <a:xfrm>
              <a:off x="2435" y="3610"/>
              <a:ext cx="33" cy="38"/>
            </a:xfrm>
            <a:custGeom>
              <a:avLst/>
              <a:gdLst>
                <a:gd name="T0" fmla="*/ 4 w 67"/>
                <a:gd name="T1" fmla="*/ 9 h 77"/>
                <a:gd name="T2" fmla="*/ 0 w 67"/>
                <a:gd name="T3" fmla="*/ 8 h 77"/>
                <a:gd name="T4" fmla="*/ 4 w 67"/>
                <a:gd name="T5" fmla="*/ 0 h 77"/>
                <a:gd name="T6" fmla="*/ 8 w 67"/>
                <a:gd name="T7" fmla="*/ 4 h 77"/>
                <a:gd name="T8" fmla="*/ 4 w 67"/>
                <a:gd name="T9" fmla="*/ 9 h 77"/>
                <a:gd name="T10" fmla="*/ 0 60000 65536"/>
                <a:gd name="T11" fmla="*/ 0 60000 65536"/>
                <a:gd name="T12" fmla="*/ 0 60000 65536"/>
                <a:gd name="T13" fmla="*/ 0 60000 65536"/>
                <a:gd name="T14" fmla="*/ 0 60000 65536"/>
                <a:gd name="T15" fmla="*/ 0 w 67"/>
                <a:gd name="T16" fmla="*/ 0 h 77"/>
                <a:gd name="T17" fmla="*/ 67 w 67"/>
                <a:gd name="T18" fmla="*/ 77 h 77"/>
              </a:gdLst>
              <a:ahLst/>
              <a:cxnLst>
                <a:cxn ang="T10">
                  <a:pos x="T0" y="T1"/>
                </a:cxn>
                <a:cxn ang="T11">
                  <a:pos x="T2" y="T3"/>
                </a:cxn>
                <a:cxn ang="T12">
                  <a:pos x="T4" y="T5"/>
                </a:cxn>
                <a:cxn ang="T13">
                  <a:pos x="T6" y="T7"/>
                </a:cxn>
                <a:cxn ang="T14">
                  <a:pos x="T8" y="T9"/>
                </a:cxn>
              </a:cxnLst>
              <a:rect l="T15" t="T16" r="T17" b="T18"/>
              <a:pathLst>
                <a:path w="67" h="77">
                  <a:moveTo>
                    <a:pt x="37" y="77"/>
                  </a:moveTo>
                  <a:lnTo>
                    <a:pt x="0" y="67"/>
                  </a:lnTo>
                  <a:lnTo>
                    <a:pt x="39" y="0"/>
                  </a:lnTo>
                  <a:lnTo>
                    <a:pt x="67" y="35"/>
                  </a:lnTo>
                  <a:lnTo>
                    <a:pt x="37" y="77"/>
                  </a:lnTo>
                  <a:close/>
                </a:path>
              </a:pathLst>
            </a:custGeom>
            <a:solidFill>
              <a:srgbClr val="A0A0A0"/>
            </a:solidFill>
            <a:ln w="9525">
              <a:noFill/>
              <a:round/>
              <a:headEnd/>
              <a:tailEnd/>
            </a:ln>
          </p:spPr>
          <p:txBody>
            <a:bodyPr/>
            <a:lstStyle/>
            <a:p>
              <a:endParaRPr lang="nb-NO"/>
            </a:p>
          </p:txBody>
        </p:sp>
        <p:sp>
          <p:nvSpPr>
            <p:cNvPr id="61743" name="Freeform 19"/>
            <p:cNvSpPr>
              <a:spLocks/>
            </p:cNvSpPr>
            <p:nvPr/>
          </p:nvSpPr>
          <p:spPr bwMode="auto">
            <a:xfrm>
              <a:off x="5511" y="4073"/>
              <a:ext cx="13" cy="9"/>
            </a:xfrm>
            <a:custGeom>
              <a:avLst/>
              <a:gdLst>
                <a:gd name="T0" fmla="*/ 0 w 25"/>
                <a:gd name="T1" fmla="*/ 0 h 17"/>
                <a:gd name="T2" fmla="*/ 4 w 25"/>
                <a:gd name="T3" fmla="*/ 3 h 17"/>
                <a:gd name="T4" fmla="*/ 0 w 25"/>
                <a:gd name="T5" fmla="*/ 0 h 17"/>
                <a:gd name="T6" fmla="*/ 0 60000 65536"/>
                <a:gd name="T7" fmla="*/ 0 60000 65536"/>
                <a:gd name="T8" fmla="*/ 0 60000 65536"/>
                <a:gd name="T9" fmla="*/ 0 w 25"/>
                <a:gd name="T10" fmla="*/ 0 h 17"/>
                <a:gd name="T11" fmla="*/ 25 w 25"/>
                <a:gd name="T12" fmla="*/ 17 h 17"/>
              </a:gdLst>
              <a:ahLst/>
              <a:cxnLst>
                <a:cxn ang="T6">
                  <a:pos x="T0" y="T1"/>
                </a:cxn>
                <a:cxn ang="T7">
                  <a:pos x="T2" y="T3"/>
                </a:cxn>
                <a:cxn ang="T8">
                  <a:pos x="T4" y="T5"/>
                </a:cxn>
              </a:cxnLst>
              <a:rect l="T9" t="T10" r="T11" b="T12"/>
              <a:pathLst>
                <a:path w="25" h="17">
                  <a:moveTo>
                    <a:pt x="0" y="0"/>
                  </a:moveTo>
                  <a:lnTo>
                    <a:pt x="25" y="17"/>
                  </a:lnTo>
                  <a:lnTo>
                    <a:pt x="0" y="0"/>
                  </a:lnTo>
                  <a:close/>
                </a:path>
              </a:pathLst>
            </a:custGeom>
            <a:solidFill>
              <a:srgbClr val="A0A0A0"/>
            </a:solidFill>
            <a:ln w="9525">
              <a:noFill/>
              <a:round/>
              <a:headEnd/>
              <a:tailEnd/>
            </a:ln>
          </p:spPr>
          <p:txBody>
            <a:bodyPr/>
            <a:lstStyle/>
            <a:p>
              <a:endParaRPr lang="nb-NO"/>
            </a:p>
          </p:txBody>
        </p:sp>
        <p:sp>
          <p:nvSpPr>
            <p:cNvPr id="61744" name="Freeform 20"/>
            <p:cNvSpPr>
              <a:spLocks/>
            </p:cNvSpPr>
            <p:nvPr/>
          </p:nvSpPr>
          <p:spPr bwMode="auto">
            <a:xfrm>
              <a:off x="1479" y="-719"/>
              <a:ext cx="5332" cy="5147"/>
            </a:xfrm>
            <a:custGeom>
              <a:avLst/>
              <a:gdLst>
                <a:gd name="T0" fmla="*/ 12 w 10664"/>
                <a:gd name="T1" fmla="*/ 941 h 10294"/>
                <a:gd name="T2" fmla="*/ 147 w 10664"/>
                <a:gd name="T3" fmla="*/ 935 h 10294"/>
                <a:gd name="T4" fmla="*/ 161 w 10664"/>
                <a:gd name="T5" fmla="*/ 810 h 10294"/>
                <a:gd name="T6" fmla="*/ 107 w 10664"/>
                <a:gd name="T7" fmla="*/ 767 h 10294"/>
                <a:gd name="T8" fmla="*/ 195 w 10664"/>
                <a:gd name="T9" fmla="*/ 736 h 10294"/>
                <a:gd name="T10" fmla="*/ 297 w 10664"/>
                <a:gd name="T11" fmla="*/ 663 h 10294"/>
                <a:gd name="T12" fmla="*/ 358 w 10664"/>
                <a:gd name="T13" fmla="*/ 598 h 10294"/>
                <a:gd name="T14" fmla="*/ 399 w 10664"/>
                <a:gd name="T15" fmla="*/ 556 h 10294"/>
                <a:gd name="T16" fmla="*/ 395 w 10664"/>
                <a:gd name="T17" fmla="*/ 486 h 10294"/>
                <a:gd name="T18" fmla="*/ 436 w 10664"/>
                <a:gd name="T19" fmla="*/ 494 h 10294"/>
                <a:gd name="T20" fmla="*/ 422 w 10664"/>
                <a:gd name="T21" fmla="*/ 532 h 10294"/>
                <a:gd name="T22" fmla="*/ 456 w 10664"/>
                <a:gd name="T23" fmla="*/ 581 h 10294"/>
                <a:gd name="T24" fmla="*/ 619 w 10664"/>
                <a:gd name="T25" fmla="*/ 568 h 10294"/>
                <a:gd name="T26" fmla="*/ 702 w 10664"/>
                <a:gd name="T27" fmla="*/ 451 h 10294"/>
                <a:gd name="T28" fmla="*/ 789 w 10664"/>
                <a:gd name="T29" fmla="*/ 391 h 10294"/>
                <a:gd name="T30" fmla="*/ 842 w 10664"/>
                <a:gd name="T31" fmla="*/ 370 h 10294"/>
                <a:gd name="T32" fmla="*/ 677 w 10664"/>
                <a:gd name="T33" fmla="*/ 357 h 10294"/>
                <a:gd name="T34" fmla="*/ 751 w 10664"/>
                <a:gd name="T35" fmla="*/ 174 h 10294"/>
                <a:gd name="T36" fmla="*/ 593 w 10664"/>
                <a:gd name="T37" fmla="*/ 357 h 10294"/>
                <a:gd name="T38" fmla="*/ 548 w 10664"/>
                <a:gd name="T39" fmla="*/ 507 h 10294"/>
                <a:gd name="T40" fmla="*/ 451 w 10664"/>
                <a:gd name="T41" fmla="*/ 417 h 10294"/>
                <a:gd name="T42" fmla="*/ 328 w 10664"/>
                <a:gd name="T43" fmla="*/ 416 h 10294"/>
                <a:gd name="T44" fmla="*/ 323 w 10664"/>
                <a:gd name="T45" fmla="*/ 353 h 10294"/>
                <a:gd name="T46" fmla="*/ 332 w 10664"/>
                <a:gd name="T47" fmla="*/ 304 h 10294"/>
                <a:gd name="T48" fmla="*/ 385 w 10664"/>
                <a:gd name="T49" fmla="*/ 271 h 10294"/>
                <a:gd name="T50" fmla="*/ 477 w 10664"/>
                <a:gd name="T51" fmla="*/ 186 h 10294"/>
                <a:gd name="T52" fmla="*/ 557 w 10664"/>
                <a:gd name="T53" fmla="*/ 120 h 10294"/>
                <a:gd name="T54" fmla="*/ 564 w 10664"/>
                <a:gd name="T55" fmla="*/ 86 h 10294"/>
                <a:gd name="T56" fmla="*/ 613 w 10664"/>
                <a:gd name="T57" fmla="*/ 69 h 10294"/>
                <a:gd name="T58" fmla="*/ 671 w 10664"/>
                <a:gd name="T59" fmla="*/ 31 h 10294"/>
                <a:gd name="T60" fmla="*/ 753 w 10664"/>
                <a:gd name="T61" fmla="*/ 30 h 10294"/>
                <a:gd name="T62" fmla="*/ 843 w 10664"/>
                <a:gd name="T63" fmla="*/ 8 h 10294"/>
                <a:gd name="T64" fmla="*/ 1049 w 10664"/>
                <a:gd name="T65" fmla="*/ 93 h 10294"/>
                <a:gd name="T66" fmla="*/ 968 w 10664"/>
                <a:gd name="T67" fmla="*/ 206 h 10294"/>
                <a:gd name="T68" fmla="*/ 1080 w 10664"/>
                <a:gd name="T69" fmla="*/ 219 h 10294"/>
                <a:gd name="T70" fmla="*/ 1320 w 10664"/>
                <a:gd name="T71" fmla="*/ 658 h 10294"/>
                <a:gd name="T72" fmla="*/ 1242 w 10664"/>
                <a:gd name="T73" fmla="*/ 909 h 10294"/>
                <a:gd name="T74" fmla="*/ 1269 w 10664"/>
                <a:gd name="T75" fmla="*/ 1101 h 10294"/>
                <a:gd name="T76" fmla="*/ 1178 w 10664"/>
                <a:gd name="T77" fmla="*/ 1108 h 10294"/>
                <a:gd name="T78" fmla="*/ 978 w 10664"/>
                <a:gd name="T79" fmla="*/ 1282 h 10294"/>
                <a:gd name="T80" fmla="*/ 987 w 10664"/>
                <a:gd name="T81" fmla="*/ 1256 h 10294"/>
                <a:gd name="T82" fmla="*/ 994 w 10664"/>
                <a:gd name="T83" fmla="*/ 1216 h 10294"/>
                <a:gd name="T84" fmla="*/ 991 w 10664"/>
                <a:gd name="T85" fmla="*/ 1195 h 10294"/>
                <a:gd name="T86" fmla="*/ 877 w 10664"/>
                <a:gd name="T87" fmla="*/ 1169 h 10294"/>
                <a:gd name="T88" fmla="*/ 806 w 10664"/>
                <a:gd name="T89" fmla="*/ 1165 h 10294"/>
                <a:gd name="T90" fmla="*/ 802 w 10664"/>
                <a:gd name="T91" fmla="*/ 1106 h 10294"/>
                <a:gd name="T92" fmla="*/ 842 w 10664"/>
                <a:gd name="T93" fmla="*/ 1019 h 10294"/>
                <a:gd name="T94" fmla="*/ 1120 w 10664"/>
                <a:gd name="T95" fmla="*/ 981 h 10294"/>
                <a:gd name="T96" fmla="*/ 1023 w 10664"/>
                <a:gd name="T97" fmla="*/ 818 h 10294"/>
                <a:gd name="T98" fmla="*/ 912 w 10664"/>
                <a:gd name="T99" fmla="*/ 845 h 10294"/>
                <a:gd name="T100" fmla="*/ 809 w 10664"/>
                <a:gd name="T101" fmla="*/ 969 h 10294"/>
                <a:gd name="T102" fmla="*/ 740 w 10664"/>
                <a:gd name="T103" fmla="*/ 1042 h 10294"/>
                <a:gd name="T104" fmla="*/ 702 w 10664"/>
                <a:gd name="T105" fmla="*/ 1090 h 10294"/>
                <a:gd name="T106" fmla="*/ 666 w 10664"/>
                <a:gd name="T107" fmla="*/ 1095 h 10294"/>
                <a:gd name="T108" fmla="*/ 618 w 10664"/>
                <a:gd name="T109" fmla="*/ 970 h 10294"/>
                <a:gd name="T110" fmla="*/ 514 w 10664"/>
                <a:gd name="T111" fmla="*/ 888 h 10294"/>
                <a:gd name="T112" fmla="*/ 550 w 10664"/>
                <a:gd name="T113" fmla="*/ 986 h 10294"/>
                <a:gd name="T114" fmla="*/ 553 w 10664"/>
                <a:gd name="T115" fmla="*/ 1121 h 10294"/>
                <a:gd name="T116" fmla="*/ 518 w 10664"/>
                <a:gd name="T117" fmla="*/ 1025 h 10294"/>
                <a:gd name="T118" fmla="*/ 425 w 10664"/>
                <a:gd name="T119" fmla="*/ 917 h 10294"/>
                <a:gd name="T120" fmla="*/ 286 w 10664"/>
                <a:gd name="T121" fmla="*/ 940 h 10294"/>
                <a:gd name="T122" fmla="*/ 194 w 10664"/>
                <a:gd name="T123" fmla="*/ 1120 h 10294"/>
                <a:gd name="T124" fmla="*/ 33 w 10664"/>
                <a:gd name="T125" fmla="*/ 1153 h 102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664"/>
                <a:gd name="T190" fmla="*/ 0 h 10294"/>
                <a:gd name="T191" fmla="*/ 10664 w 10664"/>
                <a:gd name="T192" fmla="*/ 10294 h 1029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664" h="10294">
                  <a:moveTo>
                    <a:pt x="0" y="8764"/>
                  </a:moveTo>
                  <a:lnTo>
                    <a:pt x="3" y="8734"/>
                  </a:lnTo>
                  <a:lnTo>
                    <a:pt x="13" y="8696"/>
                  </a:lnTo>
                  <a:lnTo>
                    <a:pt x="20" y="8652"/>
                  </a:lnTo>
                  <a:lnTo>
                    <a:pt x="27" y="8617"/>
                  </a:lnTo>
                  <a:lnTo>
                    <a:pt x="25" y="8587"/>
                  </a:lnTo>
                  <a:lnTo>
                    <a:pt x="44" y="8562"/>
                  </a:lnTo>
                  <a:lnTo>
                    <a:pt x="50" y="8557"/>
                  </a:lnTo>
                  <a:lnTo>
                    <a:pt x="64" y="8539"/>
                  </a:lnTo>
                  <a:lnTo>
                    <a:pt x="70" y="8522"/>
                  </a:lnTo>
                  <a:lnTo>
                    <a:pt x="77" y="8472"/>
                  </a:lnTo>
                  <a:lnTo>
                    <a:pt x="114" y="8366"/>
                  </a:lnTo>
                  <a:lnTo>
                    <a:pt x="100" y="8359"/>
                  </a:lnTo>
                  <a:lnTo>
                    <a:pt x="134" y="8216"/>
                  </a:lnTo>
                  <a:lnTo>
                    <a:pt x="146" y="8135"/>
                  </a:lnTo>
                  <a:lnTo>
                    <a:pt x="141" y="8103"/>
                  </a:lnTo>
                  <a:lnTo>
                    <a:pt x="137" y="8072"/>
                  </a:lnTo>
                  <a:lnTo>
                    <a:pt x="131" y="8048"/>
                  </a:lnTo>
                  <a:lnTo>
                    <a:pt x="124" y="8030"/>
                  </a:lnTo>
                  <a:lnTo>
                    <a:pt x="124" y="8008"/>
                  </a:lnTo>
                  <a:lnTo>
                    <a:pt x="116" y="7978"/>
                  </a:lnTo>
                  <a:lnTo>
                    <a:pt x="111" y="7944"/>
                  </a:lnTo>
                  <a:lnTo>
                    <a:pt x="111" y="7916"/>
                  </a:lnTo>
                  <a:lnTo>
                    <a:pt x="107" y="7894"/>
                  </a:lnTo>
                  <a:lnTo>
                    <a:pt x="107" y="7882"/>
                  </a:lnTo>
                  <a:lnTo>
                    <a:pt x="104" y="7837"/>
                  </a:lnTo>
                  <a:lnTo>
                    <a:pt x="116" y="7837"/>
                  </a:lnTo>
                  <a:lnTo>
                    <a:pt x="131" y="7806"/>
                  </a:lnTo>
                  <a:lnTo>
                    <a:pt x="129" y="7795"/>
                  </a:lnTo>
                  <a:lnTo>
                    <a:pt x="119" y="7800"/>
                  </a:lnTo>
                  <a:lnTo>
                    <a:pt x="112" y="7792"/>
                  </a:lnTo>
                  <a:lnTo>
                    <a:pt x="117" y="7779"/>
                  </a:lnTo>
                  <a:lnTo>
                    <a:pt x="124" y="7775"/>
                  </a:lnTo>
                  <a:lnTo>
                    <a:pt x="122" y="7762"/>
                  </a:lnTo>
                  <a:lnTo>
                    <a:pt x="114" y="7762"/>
                  </a:lnTo>
                  <a:lnTo>
                    <a:pt x="104" y="7760"/>
                  </a:lnTo>
                  <a:lnTo>
                    <a:pt x="94" y="7745"/>
                  </a:lnTo>
                  <a:lnTo>
                    <a:pt x="105" y="7737"/>
                  </a:lnTo>
                  <a:lnTo>
                    <a:pt x="116" y="7744"/>
                  </a:lnTo>
                  <a:lnTo>
                    <a:pt x="114" y="7735"/>
                  </a:lnTo>
                  <a:lnTo>
                    <a:pt x="119" y="7715"/>
                  </a:lnTo>
                  <a:lnTo>
                    <a:pt x="119" y="7698"/>
                  </a:lnTo>
                  <a:lnTo>
                    <a:pt x="112" y="7693"/>
                  </a:lnTo>
                  <a:lnTo>
                    <a:pt x="99" y="7703"/>
                  </a:lnTo>
                  <a:lnTo>
                    <a:pt x="89" y="7712"/>
                  </a:lnTo>
                  <a:lnTo>
                    <a:pt x="80" y="7724"/>
                  </a:lnTo>
                  <a:lnTo>
                    <a:pt x="70" y="7717"/>
                  </a:lnTo>
                  <a:lnTo>
                    <a:pt x="75" y="7700"/>
                  </a:lnTo>
                  <a:lnTo>
                    <a:pt x="85" y="7675"/>
                  </a:lnTo>
                  <a:lnTo>
                    <a:pt x="97" y="7653"/>
                  </a:lnTo>
                  <a:lnTo>
                    <a:pt x="94" y="7650"/>
                  </a:lnTo>
                  <a:lnTo>
                    <a:pt x="85" y="7652"/>
                  </a:lnTo>
                  <a:lnTo>
                    <a:pt x="75" y="7655"/>
                  </a:lnTo>
                  <a:lnTo>
                    <a:pt x="69" y="7662"/>
                  </a:lnTo>
                  <a:lnTo>
                    <a:pt x="60" y="7657"/>
                  </a:lnTo>
                  <a:lnTo>
                    <a:pt x="62" y="7647"/>
                  </a:lnTo>
                  <a:lnTo>
                    <a:pt x="57" y="7630"/>
                  </a:lnTo>
                  <a:lnTo>
                    <a:pt x="45" y="7615"/>
                  </a:lnTo>
                  <a:lnTo>
                    <a:pt x="39" y="7616"/>
                  </a:lnTo>
                  <a:lnTo>
                    <a:pt x="37" y="7585"/>
                  </a:lnTo>
                  <a:lnTo>
                    <a:pt x="42" y="7573"/>
                  </a:lnTo>
                  <a:lnTo>
                    <a:pt x="54" y="7561"/>
                  </a:lnTo>
                  <a:lnTo>
                    <a:pt x="47" y="7554"/>
                  </a:lnTo>
                  <a:lnTo>
                    <a:pt x="57" y="7544"/>
                  </a:lnTo>
                  <a:lnTo>
                    <a:pt x="80" y="7541"/>
                  </a:lnTo>
                  <a:lnTo>
                    <a:pt x="97" y="7531"/>
                  </a:lnTo>
                  <a:lnTo>
                    <a:pt x="97" y="7513"/>
                  </a:lnTo>
                  <a:lnTo>
                    <a:pt x="117" y="7506"/>
                  </a:lnTo>
                  <a:lnTo>
                    <a:pt x="132" y="7516"/>
                  </a:lnTo>
                  <a:lnTo>
                    <a:pt x="184" y="7496"/>
                  </a:lnTo>
                  <a:lnTo>
                    <a:pt x="201" y="7493"/>
                  </a:lnTo>
                  <a:lnTo>
                    <a:pt x="219" y="7501"/>
                  </a:lnTo>
                  <a:lnTo>
                    <a:pt x="223" y="7486"/>
                  </a:lnTo>
                  <a:lnTo>
                    <a:pt x="216" y="7464"/>
                  </a:lnTo>
                  <a:lnTo>
                    <a:pt x="203" y="7467"/>
                  </a:lnTo>
                  <a:lnTo>
                    <a:pt x="199" y="7464"/>
                  </a:lnTo>
                  <a:lnTo>
                    <a:pt x="204" y="7451"/>
                  </a:lnTo>
                  <a:lnTo>
                    <a:pt x="234" y="7432"/>
                  </a:lnTo>
                  <a:lnTo>
                    <a:pt x="251" y="7417"/>
                  </a:lnTo>
                  <a:lnTo>
                    <a:pt x="248" y="7406"/>
                  </a:lnTo>
                  <a:lnTo>
                    <a:pt x="273" y="7402"/>
                  </a:lnTo>
                  <a:lnTo>
                    <a:pt x="276" y="7392"/>
                  </a:lnTo>
                  <a:lnTo>
                    <a:pt x="280" y="7404"/>
                  </a:lnTo>
                  <a:lnTo>
                    <a:pt x="280" y="7414"/>
                  </a:lnTo>
                  <a:lnTo>
                    <a:pt x="285" y="7409"/>
                  </a:lnTo>
                  <a:lnTo>
                    <a:pt x="286" y="7404"/>
                  </a:lnTo>
                  <a:lnTo>
                    <a:pt x="291" y="7397"/>
                  </a:lnTo>
                  <a:lnTo>
                    <a:pt x="306" y="7394"/>
                  </a:lnTo>
                  <a:lnTo>
                    <a:pt x="315" y="7387"/>
                  </a:lnTo>
                  <a:lnTo>
                    <a:pt x="331" y="7411"/>
                  </a:lnTo>
                  <a:lnTo>
                    <a:pt x="341" y="7401"/>
                  </a:lnTo>
                  <a:lnTo>
                    <a:pt x="350" y="7401"/>
                  </a:lnTo>
                  <a:lnTo>
                    <a:pt x="367" y="7407"/>
                  </a:lnTo>
                  <a:lnTo>
                    <a:pt x="382" y="7421"/>
                  </a:lnTo>
                  <a:lnTo>
                    <a:pt x="395" y="7446"/>
                  </a:lnTo>
                  <a:lnTo>
                    <a:pt x="398" y="7442"/>
                  </a:lnTo>
                  <a:lnTo>
                    <a:pt x="415" y="7437"/>
                  </a:lnTo>
                  <a:lnTo>
                    <a:pt x="439" y="7439"/>
                  </a:lnTo>
                  <a:lnTo>
                    <a:pt x="460" y="7442"/>
                  </a:lnTo>
                  <a:lnTo>
                    <a:pt x="480" y="7442"/>
                  </a:lnTo>
                  <a:lnTo>
                    <a:pt x="505" y="7446"/>
                  </a:lnTo>
                  <a:lnTo>
                    <a:pt x="526" y="7444"/>
                  </a:lnTo>
                  <a:lnTo>
                    <a:pt x="572" y="7432"/>
                  </a:lnTo>
                  <a:lnTo>
                    <a:pt x="579" y="7442"/>
                  </a:lnTo>
                  <a:lnTo>
                    <a:pt x="611" y="7437"/>
                  </a:lnTo>
                  <a:lnTo>
                    <a:pt x="621" y="7432"/>
                  </a:lnTo>
                  <a:lnTo>
                    <a:pt x="631" y="7426"/>
                  </a:lnTo>
                  <a:lnTo>
                    <a:pt x="639" y="7421"/>
                  </a:lnTo>
                  <a:lnTo>
                    <a:pt x="666" y="7442"/>
                  </a:lnTo>
                  <a:lnTo>
                    <a:pt x="688" y="7442"/>
                  </a:lnTo>
                  <a:lnTo>
                    <a:pt x="715" y="7444"/>
                  </a:lnTo>
                  <a:lnTo>
                    <a:pt x="718" y="7456"/>
                  </a:lnTo>
                  <a:lnTo>
                    <a:pt x="723" y="7452"/>
                  </a:lnTo>
                  <a:lnTo>
                    <a:pt x="733" y="7451"/>
                  </a:lnTo>
                  <a:lnTo>
                    <a:pt x="745" y="7454"/>
                  </a:lnTo>
                  <a:lnTo>
                    <a:pt x="792" y="7472"/>
                  </a:lnTo>
                  <a:lnTo>
                    <a:pt x="813" y="7476"/>
                  </a:lnTo>
                  <a:lnTo>
                    <a:pt x="854" y="7484"/>
                  </a:lnTo>
                  <a:lnTo>
                    <a:pt x="887" y="7488"/>
                  </a:lnTo>
                  <a:lnTo>
                    <a:pt x="921" y="7486"/>
                  </a:lnTo>
                  <a:lnTo>
                    <a:pt x="959" y="7476"/>
                  </a:lnTo>
                  <a:lnTo>
                    <a:pt x="981" y="7466"/>
                  </a:lnTo>
                  <a:lnTo>
                    <a:pt x="989" y="7483"/>
                  </a:lnTo>
                  <a:lnTo>
                    <a:pt x="1024" y="7457"/>
                  </a:lnTo>
                  <a:lnTo>
                    <a:pt x="1048" y="7471"/>
                  </a:lnTo>
                  <a:lnTo>
                    <a:pt x="1044" y="7486"/>
                  </a:lnTo>
                  <a:lnTo>
                    <a:pt x="1064" y="7491"/>
                  </a:lnTo>
                  <a:lnTo>
                    <a:pt x="1100" y="7501"/>
                  </a:lnTo>
                  <a:lnTo>
                    <a:pt x="1130" y="7506"/>
                  </a:lnTo>
                  <a:lnTo>
                    <a:pt x="1126" y="7501"/>
                  </a:lnTo>
                  <a:lnTo>
                    <a:pt x="1145" y="7483"/>
                  </a:lnTo>
                  <a:lnTo>
                    <a:pt x="1172" y="7483"/>
                  </a:lnTo>
                  <a:lnTo>
                    <a:pt x="1198" y="7493"/>
                  </a:lnTo>
                  <a:lnTo>
                    <a:pt x="1223" y="7496"/>
                  </a:lnTo>
                  <a:lnTo>
                    <a:pt x="1238" y="7506"/>
                  </a:lnTo>
                  <a:lnTo>
                    <a:pt x="1269" y="7506"/>
                  </a:lnTo>
                  <a:lnTo>
                    <a:pt x="1295" y="7511"/>
                  </a:lnTo>
                  <a:lnTo>
                    <a:pt x="1312" y="7501"/>
                  </a:lnTo>
                  <a:lnTo>
                    <a:pt x="1327" y="7496"/>
                  </a:lnTo>
                  <a:lnTo>
                    <a:pt x="1341" y="7488"/>
                  </a:lnTo>
                  <a:lnTo>
                    <a:pt x="1366" y="7479"/>
                  </a:lnTo>
                  <a:lnTo>
                    <a:pt x="1392" y="7437"/>
                  </a:lnTo>
                  <a:lnTo>
                    <a:pt x="1413" y="7370"/>
                  </a:lnTo>
                  <a:lnTo>
                    <a:pt x="1434" y="7231"/>
                  </a:lnTo>
                  <a:lnTo>
                    <a:pt x="1441" y="7176"/>
                  </a:lnTo>
                  <a:lnTo>
                    <a:pt x="1448" y="7158"/>
                  </a:lnTo>
                  <a:lnTo>
                    <a:pt x="1469" y="7155"/>
                  </a:lnTo>
                  <a:lnTo>
                    <a:pt x="1481" y="7153"/>
                  </a:lnTo>
                  <a:lnTo>
                    <a:pt x="1476" y="7141"/>
                  </a:lnTo>
                  <a:lnTo>
                    <a:pt x="1466" y="7128"/>
                  </a:lnTo>
                  <a:lnTo>
                    <a:pt x="1459" y="7124"/>
                  </a:lnTo>
                  <a:lnTo>
                    <a:pt x="1451" y="7134"/>
                  </a:lnTo>
                  <a:lnTo>
                    <a:pt x="1441" y="7144"/>
                  </a:lnTo>
                  <a:lnTo>
                    <a:pt x="1436" y="7134"/>
                  </a:lnTo>
                  <a:lnTo>
                    <a:pt x="1453" y="6989"/>
                  </a:lnTo>
                  <a:lnTo>
                    <a:pt x="1459" y="6927"/>
                  </a:lnTo>
                  <a:lnTo>
                    <a:pt x="1471" y="6902"/>
                  </a:lnTo>
                  <a:lnTo>
                    <a:pt x="1471" y="6920"/>
                  </a:lnTo>
                  <a:lnTo>
                    <a:pt x="1511" y="6960"/>
                  </a:lnTo>
                  <a:lnTo>
                    <a:pt x="1526" y="6994"/>
                  </a:lnTo>
                  <a:lnTo>
                    <a:pt x="1533" y="7034"/>
                  </a:lnTo>
                  <a:lnTo>
                    <a:pt x="1541" y="7057"/>
                  </a:lnTo>
                  <a:lnTo>
                    <a:pt x="1555" y="7066"/>
                  </a:lnTo>
                  <a:lnTo>
                    <a:pt x="1560" y="7054"/>
                  </a:lnTo>
                  <a:lnTo>
                    <a:pt x="1560" y="7047"/>
                  </a:lnTo>
                  <a:lnTo>
                    <a:pt x="1545" y="7039"/>
                  </a:lnTo>
                  <a:lnTo>
                    <a:pt x="1541" y="7021"/>
                  </a:lnTo>
                  <a:lnTo>
                    <a:pt x="1538" y="6994"/>
                  </a:lnTo>
                  <a:lnTo>
                    <a:pt x="1528" y="6969"/>
                  </a:lnTo>
                  <a:lnTo>
                    <a:pt x="1520" y="6940"/>
                  </a:lnTo>
                  <a:lnTo>
                    <a:pt x="1506" y="6925"/>
                  </a:lnTo>
                  <a:lnTo>
                    <a:pt x="1493" y="6912"/>
                  </a:lnTo>
                  <a:lnTo>
                    <a:pt x="1485" y="6903"/>
                  </a:lnTo>
                  <a:lnTo>
                    <a:pt x="1473" y="6893"/>
                  </a:lnTo>
                  <a:lnTo>
                    <a:pt x="1453" y="6880"/>
                  </a:lnTo>
                  <a:lnTo>
                    <a:pt x="1443" y="6868"/>
                  </a:lnTo>
                  <a:lnTo>
                    <a:pt x="1438" y="6853"/>
                  </a:lnTo>
                  <a:lnTo>
                    <a:pt x="1448" y="6842"/>
                  </a:lnTo>
                  <a:lnTo>
                    <a:pt x="1459" y="6823"/>
                  </a:lnTo>
                  <a:lnTo>
                    <a:pt x="1466" y="6811"/>
                  </a:lnTo>
                  <a:lnTo>
                    <a:pt x="1468" y="6796"/>
                  </a:lnTo>
                  <a:lnTo>
                    <a:pt x="1463" y="6773"/>
                  </a:lnTo>
                  <a:lnTo>
                    <a:pt x="1448" y="6756"/>
                  </a:lnTo>
                  <a:lnTo>
                    <a:pt x="1443" y="6744"/>
                  </a:lnTo>
                  <a:lnTo>
                    <a:pt x="1448" y="6729"/>
                  </a:lnTo>
                  <a:lnTo>
                    <a:pt x="1444" y="6714"/>
                  </a:lnTo>
                  <a:lnTo>
                    <a:pt x="1428" y="6703"/>
                  </a:lnTo>
                  <a:lnTo>
                    <a:pt x="1401" y="6691"/>
                  </a:lnTo>
                  <a:lnTo>
                    <a:pt x="1377" y="6679"/>
                  </a:lnTo>
                  <a:lnTo>
                    <a:pt x="1359" y="6671"/>
                  </a:lnTo>
                  <a:lnTo>
                    <a:pt x="1346" y="6657"/>
                  </a:lnTo>
                  <a:lnTo>
                    <a:pt x="1322" y="6627"/>
                  </a:lnTo>
                  <a:lnTo>
                    <a:pt x="1300" y="6591"/>
                  </a:lnTo>
                  <a:lnTo>
                    <a:pt x="1277" y="6557"/>
                  </a:lnTo>
                  <a:lnTo>
                    <a:pt x="1277" y="6542"/>
                  </a:lnTo>
                  <a:lnTo>
                    <a:pt x="1295" y="6520"/>
                  </a:lnTo>
                  <a:lnTo>
                    <a:pt x="1302" y="6512"/>
                  </a:lnTo>
                  <a:lnTo>
                    <a:pt x="1282" y="6485"/>
                  </a:lnTo>
                  <a:lnTo>
                    <a:pt x="1264" y="6475"/>
                  </a:lnTo>
                  <a:lnTo>
                    <a:pt x="1275" y="6462"/>
                  </a:lnTo>
                  <a:lnTo>
                    <a:pt x="1277" y="6443"/>
                  </a:lnTo>
                  <a:lnTo>
                    <a:pt x="1322" y="6442"/>
                  </a:lnTo>
                  <a:lnTo>
                    <a:pt x="1309" y="6430"/>
                  </a:lnTo>
                  <a:lnTo>
                    <a:pt x="1292" y="6430"/>
                  </a:lnTo>
                  <a:lnTo>
                    <a:pt x="1275" y="6430"/>
                  </a:lnTo>
                  <a:lnTo>
                    <a:pt x="1260" y="6440"/>
                  </a:lnTo>
                  <a:lnTo>
                    <a:pt x="1250" y="6447"/>
                  </a:lnTo>
                  <a:lnTo>
                    <a:pt x="1232" y="6438"/>
                  </a:lnTo>
                  <a:lnTo>
                    <a:pt x="1218" y="6442"/>
                  </a:lnTo>
                  <a:lnTo>
                    <a:pt x="1205" y="6416"/>
                  </a:lnTo>
                  <a:lnTo>
                    <a:pt x="1215" y="6405"/>
                  </a:lnTo>
                  <a:lnTo>
                    <a:pt x="1215" y="6385"/>
                  </a:lnTo>
                  <a:lnTo>
                    <a:pt x="1235" y="6383"/>
                  </a:lnTo>
                  <a:lnTo>
                    <a:pt x="1220" y="6375"/>
                  </a:lnTo>
                  <a:lnTo>
                    <a:pt x="1203" y="6375"/>
                  </a:lnTo>
                  <a:lnTo>
                    <a:pt x="1162" y="6378"/>
                  </a:lnTo>
                  <a:lnTo>
                    <a:pt x="1148" y="6366"/>
                  </a:lnTo>
                  <a:lnTo>
                    <a:pt x="1160" y="6365"/>
                  </a:lnTo>
                  <a:lnTo>
                    <a:pt x="1172" y="6363"/>
                  </a:lnTo>
                  <a:lnTo>
                    <a:pt x="1168" y="6348"/>
                  </a:lnTo>
                  <a:lnTo>
                    <a:pt x="1155" y="6350"/>
                  </a:lnTo>
                  <a:lnTo>
                    <a:pt x="1146" y="6351"/>
                  </a:lnTo>
                  <a:lnTo>
                    <a:pt x="1138" y="6346"/>
                  </a:lnTo>
                  <a:lnTo>
                    <a:pt x="1135" y="6356"/>
                  </a:lnTo>
                  <a:lnTo>
                    <a:pt x="1125" y="6355"/>
                  </a:lnTo>
                  <a:lnTo>
                    <a:pt x="1111" y="6355"/>
                  </a:lnTo>
                  <a:lnTo>
                    <a:pt x="1110" y="6380"/>
                  </a:lnTo>
                  <a:lnTo>
                    <a:pt x="1101" y="6381"/>
                  </a:lnTo>
                  <a:lnTo>
                    <a:pt x="1096" y="6368"/>
                  </a:lnTo>
                  <a:lnTo>
                    <a:pt x="1088" y="6346"/>
                  </a:lnTo>
                  <a:lnTo>
                    <a:pt x="1090" y="6336"/>
                  </a:lnTo>
                  <a:lnTo>
                    <a:pt x="1054" y="6323"/>
                  </a:lnTo>
                  <a:lnTo>
                    <a:pt x="1033" y="6308"/>
                  </a:lnTo>
                  <a:lnTo>
                    <a:pt x="1003" y="6299"/>
                  </a:lnTo>
                  <a:lnTo>
                    <a:pt x="969" y="6291"/>
                  </a:lnTo>
                  <a:lnTo>
                    <a:pt x="962" y="6273"/>
                  </a:lnTo>
                  <a:lnTo>
                    <a:pt x="954" y="6271"/>
                  </a:lnTo>
                  <a:lnTo>
                    <a:pt x="942" y="6284"/>
                  </a:lnTo>
                  <a:lnTo>
                    <a:pt x="922" y="6273"/>
                  </a:lnTo>
                  <a:lnTo>
                    <a:pt x="922" y="6288"/>
                  </a:lnTo>
                  <a:lnTo>
                    <a:pt x="909" y="6294"/>
                  </a:lnTo>
                  <a:lnTo>
                    <a:pt x="887" y="6296"/>
                  </a:lnTo>
                  <a:lnTo>
                    <a:pt x="889" y="6279"/>
                  </a:lnTo>
                  <a:lnTo>
                    <a:pt x="879" y="6256"/>
                  </a:lnTo>
                  <a:lnTo>
                    <a:pt x="872" y="6247"/>
                  </a:lnTo>
                  <a:lnTo>
                    <a:pt x="823" y="6231"/>
                  </a:lnTo>
                  <a:lnTo>
                    <a:pt x="827" y="6221"/>
                  </a:lnTo>
                  <a:lnTo>
                    <a:pt x="859" y="6214"/>
                  </a:lnTo>
                  <a:lnTo>
                    <a:pt x="882" y="6212"/>
                  </a:lnTo>
                  <a:lnTo>
                    <a:pt x="899" y="6212"/>
                  </a:lnTo>
                  <a:lnTo>
                    <a:pt x="902" y="6207"/>
                  </a:lnTo>
                  <a:lnTo>
                    <a:pt x="892" y="6184"/>
                  </a:lnTo>
                  <a:lnTo>
                    <a:pt x="867" y="6175"/>
                  </a:lnTo>
                  <a:lnTo>
                    <a:pt x="860" y="6192"/>
                  </a:lnTo>
                  <a:lnTo>
                    <a:pt x="854" y="6196"/>
                  </a:lnTo>
                  <a:lnTo>
                    <a:pt x="855" y="6184"/>
                  </a:lnTo>
                  <a:lnTo>
                    <a:pt x="842" y="6174"/>
                  </a:lnTo>
                  <a:lnTo>
                    <a:pt x="849" y="6159"/>
                  </a:lnTo>
                  <a:lnTo>
                    <a:pt x="877" y="6164"/>
                  </a:lnTo>
                  <a:lnTo>
                    <a:pt x="897" y="6170"/>
                  </a:lnTo>
                  <a:lnTo>
                    <a:pt x="914" y="6170"/>
                  </a:lnTo>
                  <a:lnTo>
                    <a:pt x="905" y="6157"/>
                  </a:lnTo>
                  <a:lnTo>
                    <a:pt x="885" y="6150"/>
                  </a:lnTo>
                  <a:lnTo>
                    <a:pt x="862" y="6140"/>
                  </a:lnTo>
                  <a:lnTo>
                    <a:pt x="850" y="6144"/>
                  </a:lnTo>
                  <a:lnTo>
                    <a:pt x="818" y="6152"/>
                  </a:lnTo>
                  <a:lnTo>
                    <a:pt x="817" y="6125"/>
                  </a:lnTo>
                  <a:lnTo>
                    <a:pt x="822" y="6102"/>
                  </a:lnTo>
                  <a:lnTo>
                    <a:pt x="833" y="6090"/>
                  </a:lnTo>
                  <a:lnTo>
                    <a:pt x="855" y="6082"/>
                  </a:lnTo>
                  <a:lnTo>
                    <a:pt x="877" y="6070"/>
                  </a:lnTo>
                  <a:lnTo>
                    <a:pt x="892" y="6065"/>
                  </a:lnTo>
                  <a:lnTo>
                    <a:pt x="912" y="6067"/>
                  </a:lnTo>
                  <a:lnTo>
                    <a:pt x="947" y="6055"/>
                  </a:lnTo>
                  <a:lnTo>
                    <a:pt x="957" y="6050"/>
                  </a:lnTo>
                  <a:lnTo>
                    <a:pt x="964" y="6062"/>
                  </a:lnTo>
                  <a:lnTo>
                    <a:pt x="974" y="6070"/>
                  </a:lnTo>
                  <a:lnTo>
                    <a:pt x="982" y="6068"/>
                  </a:lnTo>
                  <a:lnTo>
                    <a:pt x="982" y="6053"/>
                  </a:lnTo>
                  <a:lnTo>
                    <a:pt x="1001" y="6060"/>
                  </a:lnTo>
                  <a:lnTo>
                    <a:pt x="1016" y="6065"/>
                  </a:lnTo>
                  <a:lnTo>
                    <a:pt x="1026" y="6053"/>
                  </a:lnTo>
                  <a:lnTo>
                    <a:pt x="1039" y="6018"/>
                  </a:lnTo>
                  <a:lnTo>
                    <a:pt x="1046" y="6023"/>
                  </a:lnTo>
                  <a:lnTo>
                    <a:pt x="1061" y="6028"/>
                  </a:lnTo>
                  <a:lnTo>
                    <a:pt x="1090" y="6020"/>
                  </a:lnTo>
                  <a:lnTo>
                    <a:pt x="1113" y="6008"/>
                  </a:lnTo>
                  <a:lnTo>
                    <a:pt x="1183" y="6097"/>
                  </a:lnTo>
                  <a:lnTo>
                    <a:pt x="1218" y="6075"/>
                  </a:lnTo>
                  <a:lnTo>
                    <a:pt x="1242" y="6067"/>
                  </a:lnTo>
                  <a:lnTo>
                    <a:pt x="1254" y="6072"/>
                  </a:lnTo>
                  <a:lnTo>
                    <a:pt x="1270" y="6085"/>
                  </a:lnTo>
                  <a:lnTo>
                    <a:pt x="1289" y="6077"/>
                  </a:lnTo>
                  <a:lnTo>
                    <a:pt x="1295" y="6104"/>
                  </a:lnTo>
                  <a:lnTo>
                    <a:pt x="1305" y="6109"/>
                  </a:lnTo>
                  <a:lnTo>
                    <a:pt x="1305" y="6099"/>
                  </a:lnTo>
                  <a:lnTo>
                    <a:pt x="1304" y="6082"/>
                  </a:lnTo>
                  <a:lnTo>
                    <a:pt x="1307" y="6067"/>
                  </a:lnTo>
                  <a:lnTo>
                    <a:pt x="1329" y="6057"/>
                  </a:lnTo>
                  <a:lnTo>
                    <a:pt x="1331" y="6070"/>
                  </a:lnTo>
                  <a:lnTo>
                    <a:pt x="1361" y="6077"/>
                  </a:lnTo>
                  <a:lnTo>
                    <a:pt x="1376" y="6077"/>
                  </a:lnTo>
                  <a:lnTo>
                    <a:pt x="1387" y="6077"/>
                  </a:lnTo>
                  <a:lnTo>
                    <a:pt x="1397" y="6065"/>
                  </a:lnTo>
                  <a:lnTo>
                    <a:pt x="1386" y="6050"/>
                  </a:lnTo>
                  <a:lnTo>
                    <a:pt x="1376" y="6030"/>
                  </a:lnTo>
                  <a:lnTo>
                    <a:pt x="1382" y="6003"/>
                  </a:lnTo>
                  <a:lnTo>
                    <a:pt x="1381" y="5980"/>
                  </a:lnTo>
                  <a:lnTo>
                    <a:pt x="1371" y="5946"/>
                  </a:lnTo>
                  <a:lnTo>
                    <a:pt x="1369" y="5918"/>
                  </a:lnTo>
                  <a:lnTo>
                    <a:pt x="1334" y="5873"/>
                  </a:lnTo>
                  <a:lnTo>
                    <a:pt x="1324" y="5837"/>
                  </a:lnTo>
                  <a:lnTo>
                    <a:pt x="1327" y="5792"/>
                  </a:lnTo>
                  <a:lnTo>
                    <a:pt x="1312" y="5787"/>
                  </a:lnTo>
                  <a:lnTo>
                    <a:pt x="1317" y="5777"/>
                  </a:lnTo>
                  <a:lnTo>
                    <a:pt x="1346" y="5791"/>
                  </a:lnTo>
                  <a:lnTo>
                    <a:pt x="1367" y="5802"/>
                  </a:lnTo>
                  <a:lnTo>
                    <a:pt x="1389" y="5799"/>
                  </a:lnTo>
                  <a:lnTo>
                    <a:pt x="1418" y="5787"/>
                  </a:lnTo>
                  <a:lnTo>
                    <a:pt x="1434" y="5792"/>
                  </a:lnTo>
                  <a:lnTo>
                    <a:pt x="1439" y="5809"/>
                  </a:lnTo>
                  <a:lnTo>
                    <a:pt x="1429" y="5817"/>
                  </a:lnTo>
                  <a:lnTo>
                    <a:pt x="1436" y="5841"/>
                  </a:lnTo>
                  <a:lnTo>
                    <a:pt x="1439" y="5863"/>
                  </a:lnTo>
                  <a:lnTo>
                    <a:pt x="1451" y="5878"/>
                  </a:lnTo>
                  <a:lnTo>
                    <a:pt x="1461" y="5879"/>
                  </a:lnTo>
                  <a:lnTo>
                    <a:pt x="1483" y="5876"/>
                  </a:lnTo>
                  <a:lnTo>
                    <a:pt x="1503" y="5881"/>
                  </a:lnTo>
                  <a:lnTo>
                    <a:pt x="1521" y="5884"/>
                  </a:lnTo>
                  <a:lnTo>
                    <a:pt x="1563" y="5893"/>
                  </a:lnTo>
                  <a:lnTo>
                    <a:pt x="1593" y="5903"/>
                  </a:lnTo>
                  <a:lnTo>
                    <a:pt x="1618" y="5903"/>
                  </a:lnTo>
                  <a:lnTo>
                    <a:pt x="1647" y="5896"/>
                  </a:lnTo>
                  <a:lnTo>
                    <a:pt x="1667" y="5886"/>
                  </a:lnTo>
                  <a:lnTo>
                    <a:pt x="1685" y="5869"/>
                  </a:lnTo>
                  <a:lnTo>
                    <a:pt x="1704" y="5868"/>
                  </a:lnTo>
                  <a:lnTo>
                    <a:pt x="1731" y="5863"/>
                  </a:lnTo>
                  <a:lnTo>
                    <a:pt x="1672" y="5849"/>
                  </a:lnTo>
                  <a:lnTo>
                    <a:pt x="1664" y="5831"/>
                  </a:lnTo>
                  <a:lnTo>
                    <a:pt x="1667" y="5806"/>
                  </a:lnTo>
                  <a:lnTo>
                    <a:pt x="1682" y="5792"/>
                  </a:lnTo>
                  <a:lnTo>
                    <a:pt x="1715" y="5765"/>
                  </a:lnTo>
                  <a:lnTo>
                    <a:pt x="1744" y="5752"/>
                  </a:lnTo>
                  <a:lnTo>
                    <a:pt x="1784" y="5740"/>
                  </a:lnTo>
                  <a:lnTo>
                    <a:pt x="1824" y="5729"/>
                  </a:lnTo>
                  <a:lnTo>
                    <a:pt x="1856" y="5720"/>
                  </a:lnTo>
                  <a:lnTo>
                    <a:pt x="1876" y="5709"/>
                  </a:lnTo>
                  <a:lnTo>
                    <a:pt x="1890" y="5699"/>
                  </a:lnTo>
                  <a:lnTo>
                    <a:pt x="1906" y="5683"/>
                  </a:lnTo>
                  <a:lnTo>
                    <a:pt x="1921" y="5667"/>
                  </a:lnTo>
                  <a:lnTo>
                    <a:pt x="1933" y="5653"/>
                  </a:lnTo>
                  <a:lnTo>
                    <a:pt x="1945" y="5662"/>
                  </a:lnTo>
                  <a:lnTo>
                    <a:pt x="1931" y="5643"/>
                  </a:lnTo>
                  <a:lnTo>
                    <a:pt x="1926" y="5625"/>
                  </a:lnTo>
                  <a:lnTo>
                    <a:pt x="1928" y="5590"/>
                  </a:lnTo>
                  <a:lnTo>
                    <a:pt x="1930" y="5565"/>
                  </a:lnTo>
                  <a:lnTo>
                    <a:pt x="1930" y="5536"/>
                  </a:lnTo>
                  <a:lnTo>
                    <a:pt x="1930" y="5516"/>
                  </a:lnTo>
                  <a:lnTo>
                    <a:pt x="1933" y="5489"/>
                  </a:lnTo>
                  <a:lnTo>
                    <a:pt x="1931" y="5474"/>
                  </a:lnTo>
                  <a:lnTo>
                    <a:pt x="1951" y="5461"/>
                  </a:lnTo>
                  <a:lnTo>
                    <a:pt x="1973" y="5451"/>
                  </a:lnTo>
                  <a:lnTo>
                    <a:pt x="2002" y="5441"/>
                  </a:lnTo>
                  <a:lnTo>
                    <a:pt x="2028" y="5436"/>
                  </a:lnTo>
                  <a:lnTo>
                    <a:pt x="2054" y="5426"/>
                  </a:lnTo>
                  <a:lnTo>
                    <a:pt x="2090" y="5421"/>
                  </a:lnTo>
                  <a:lnTo>
                    <a:pt x="2115" y="5399"/>
                  </a:lnTo>
                  <a:lnTo>
                    <a:pt x="2137" y="5382"/>
                  </a:lnTo>
                  <a:lnTo>
                    <a:pt x="2154" y="5371"/>
                  </a:lnTo>
                  <a:lnTo>
                    <a:pt x="2176" y="5357"/>
                  </a:lnTo>
                  <a:lnTo>
                    <a:pt x="2209" y="5342"/>
                  </a:lnTo>
                  <a:lnTo>
                    <a:pt x="2243" y="5330"/>
                  </a:lnTo>
                  <a:lnTo>
                    <a:pt x="2258" y="5325"/>
                  </a:lnTo>
                  <a:lnTo>
                    <a:pt x="2283" y="5327"/>
                  </a:lnTo>
                  <a:lnTo>
                    <a:pt x="2300" y="5337"/>
                  </a:lnTo>
                  <a:lnTo>
                    <a:pt x="2315" y="5345"/>
                  </a:lnTo>
                  <a:lnTo>
                    <a:pt x="2338" y="5342"/>
                  </a:lnTo>
                  <a:lnTo>
                    <a:pt x="2363" y="5347"/>
                  </a:lnTo>
                  <a:lnTo>
                    <a:pt x="2373" y="5354"/>
                  </a:lnTo>
                  <a:lnTo>
                    <a:pt x="2383" y="5360"/>
                  </a:lnTo>
                  <a:lnTo>
                    <a:pt x="2395" y="5345"/>
                  </a:lnTo>
                  <a:lnTo>
                    <a:pt x="2370" y="5337"/>
                  </a:lnTo>
                  <a:lnTo>
                    <a:pt x="2351" y="5330"/>
                  </a:lnTo>
                  <a:lnTo>
                    <a:pt x="2333" y="5330"/>
                  </a:lnTo>
                  <a:lnTo>
                    <a:pt x="2306" y="5330"/>
                  </a:lnTo>
                  <a:lnTo>
                    <a:pt x="2286" y="5324"/>
                  </a:lnTo>
                  <a:lnTo>
                    <a:pt x="2261" y="5310"/>
                  </a:lnTo>
                  <a:lnTo>
                    <a:pt x="2258" y="5292"/>
                  </a:lnTo>
                  <a:lnTo>
                    <a:pt x="2281" y="5275"/>
                  </a:lnTo>
                  <a:lnTo>
                    <a:pt x="2295" y="5277"/>
                  </a:lnTo>
                  <a:lnTo>
                    <a:pt x="2315" y="5275"/>
                  </a:lnTo>
                  <a:lnTo>
                    <a:pt x="2325" y="5280"/>
                  </a:lnTo>
                  <a:lnTo>
                    <a:pt x="2336" y="5289"/>
                  </a:lnTo>
                  <a:lnTo>
                    <a:pt x="2351" y="5300"/>
                  </a:lnTo>
                  <a:lnTo>
                    <a:pt x="2360" y="5304"/>
                  </a:lnTo>
                  <a:lnTo>
                    <a:pt x="2373" y="5310"/>
                  </a:lnTo>
                  <a:lnTo>
                    <a:pt x="2385" y="5309"/>
                  </a:lnTo>
                  <a:lnTo>
                    <a:pt x="2377" y="5297"/>
                  </a:lnTo>
                  <a:lnTo>
                    <a:pt x="2371" y="5290"/>
                  </a:lnTo>
                  <a:lnTo>
                    <a:pt x="2378" y="5278"/>
                  </a:lnTo>
                  <a:lnTo>
                    <a:pt x="2390" y="5275"/>
                  </a:lnTo>
                  <a:lnTo>
                    <a:pt x="2408" y="5272"/>
                  </a:lnTo>
                  <a:lnTo>
                    <a:pt x="2405" y="5263"/>
                  </a:lnTo>
                  <a:lnTo>
                    <a:pt x="2387" y="5252"/>
                  </a:lnTo>
                  <a:lnTo>
                    <a:pt x="2375" y="5237"/>
                  </a:lnTo>
                  <a:lnTo>
                    <a:pt x="2363" y="5228"/>
                  </a:lnTo>
                  <a:lnTo>
                    <a:pt x="2355" y="5232"/>
                  </a:lnTo>
                  <a:lnTo>
                    <a:pt x="2341" y="5232"/>
                  </a:lnTo>
                  <a:lnTo>
                    <a:pt x="2331" y="5228"/>
                  </a:lnTo>
                  <a:lnTo>
                    <a:pt x="2335" y="5213"/>
                  </a:lnTo>
                  <a:lnTo>
                    <a:pt x="2353" y="5212"/>
                  </a:lnTo>
                  <a:lnTo>
                    <a:pt x="2353" y="5193"/>
                  </a:lnTo>
                  <a:lnTo>
                    <a:pt x="2348" y="5181"/>
                  </a:lnTo>
                  <a:lnTo>
                    <a:pt x="2366" y="5165"/>
                  </a:lnTo>
                  <a:lnTo>
                    <a:pt x="2388" y="5148"/>
                  </a:lnTo>
                  <a:lnTo>
                    <a:pt x="2403" y="5133"/>
                  </a:lnTo>
                  <a:lnTo>
                    <a:pt x="2425" y="5103"/>
                  </a:lnTo>
                  <a:lnTo>
                    <a:pt x="2427" y="5073"/>
                  </a:lnTo>
                  <a:lnTo>
                    <a:pt x="2440" y="5042"/>
                  </a:lnTo>
                  <a:lnTo>
                    <a:pt x="2445" y="5004"/>
                  </a:lnTo>
                  <a:lnTo>
                    <a:pt x="2455" y="4966"/>
                  </a:lnTo>
                  <a:lnTo>
                    <a:pt x="2469" y="4940"/>
                  </a:lnTo>
                  <a:lnTo>
                    <a:pt x="2475" y="4925"/>
                  </a:lnTo>
                  <a:lnTo>
                    <a:pt x="2484" y="4910"/>
                  </a:lnTo>
                  <a:lnTo>
                    <a:pt x="2504" y="4919"/>
                  </a:lnTo>
                  <a:lnTo>
                    <a:pt x="2517" y="4922"/>
                  </a:lnTo>
                  <a:lnTo>
                    <a:pt x="2530" y="4912"/>
                  </a:lnTo>
                  <a:lnTo>
                    <a:pt x="2554" y="4937"/>
                  </a:lnTo>
                  <a:lnTo>
                    <a:pt x="2562" y="4955"/>
                  </a:lnTo>
                  <a:lnTo>
                    <a:pt x="2567" y="4960"/>
                  </a:lnTo>
                  <a:lnTo>
                    <a:pt x="2587" y="4974"/>
                  </a:lnTo>
                  <a:lnTo>
                    <a:pt x="2591" y="4989"/>
                  </a:lnTo>
                  <a:lnTo>
                    <a:pt x="2586" y="4996"/>
                  </a:lnTo>
                  <a:lnTo>
                    <a:pt x="2574" y="5011"/>
                  </a:lnTo>
                  <a:lnTo>
                    <a:pt x="2564" y="5019"/>
                  </a:lnTo>
                  <a:lnTo>
                    <a:pt x="2562" y="5031"/>
                  </a:lnTo>
                  <a:lnTo>
                    <a:pt x="2557" y="5046"/>
                  </a:lnTo>
                  <a:lnTo>
                    <a:pt x="2549" y="5059"/>
                  </a:lnTo>
                  <a:lnTo>
                    <a:pt x="2569" y="5054"/>
                  </a:lnTo>
                  <a:lnTo>
                    <a:pt x="2589" y="5037"/>
                  </a:lnTo>
                  <a:lnTo>
                    <a:pt x="2602" y="5024"/>
                  </a:lnTo>
                  <a:lnTo>
                    <a:pt x="2618" y="5014"/>
                  </a:lnTo>
                  <a:lnTo>
                    <a:pt x="2619" y="4992"/>
                  </a:lnTo>
                  <a:lnTo>
                    <a:pt x="2626" y="4977"/>
                  </a:lnTo>
                  <a:lnTo>
                    <a:pt x="2636" y="4964"/>
                  </a:lnTo>
                  <a:lnTo>
                    <a:pt x="2628" y="4952"/>
                  </a:lnTo>
                  <a:lnTo>
                    <a:pt x="2614" y="4950"/>
                  </a:lnTo>
                  <a:lnTo>
                    <a:pt x="2602" y="4934"/>
                  </a:lnTo>
                  <a:lnTo>
                    <a:pt x="2599" y="4909"/>
                  </a:lnTo>
                  <a:lnTo>
                    <a:pt x="2597" y="4889"/>
                  </a:lnTo>
                  <a:lnTo>
                    <a:pt x="2591" y="4858"/>
                  </a:lnTo>
                  <a:lnTo>
                    <a:pt x="2604" y="4838"/>
                  </a:lnTo>
                  <a:lnTo>
                    <a:pt x="2623" y="4825"/>
                  </a:lnTo>
                  <a:lnTo>
                    <a:pt x="2653" y="4812"/>
                  </a:lnTo>
                  <a:lnTo>
                    <a:pt x="2686" y="4800"/>
                  </a:lnTo>
                  <a:lnTo>
                    <a:pt x="2715" y="4793"/>
                  </a:lnTo>
                  <a:lnTo>
                    <a:pt x="2743" y="4791"/>
                  </a:lnTo>
                  <a:lnTo>
                    <a:pt x="2771" y="4786"/>
                  </a:lnTo>
                  <a:lnTo>
                    <a:pt x="2787" y="4781"/>
                  </a:lnTo>
                  <a:lnTo>
                    <a:pt x="2812" y="4785"/>
                  </a:lnTo>
                  <a:lnTo>
                    <a:pt x="2840" y="4783"/>
                  </a:lnTo>
                  <a:lnTo>
                    <a:pt x="2864" y="4783"/>
                  </a:lnTo>
                  <a:lnTo>
                    <a:pt x="2867" y="4805"/>
                  </a:lnTo>
                  <a:lnTo>
                    <a:pt x="2880" y="4813"/>
                  </a:lnTo>
                  <a:lnTo>
                    <a:pt x="2897" y="4827"/>
                  </a:lnTo>
                  <a:lnTo>
                    <a:pt x="2907" y="4842"/>
                  </a:lnTo>
                  <a:lnTo>
                    <a:pt x="2919" y="4815"/>
                  </a:lnTo>
                  <a:lnTo>
                    <a:pt x="2909" y="4805"/>
                  </a:lnTo>
                  <a:lnTo>
                    <a:pt x="2895" y="4805"/>
                  </a:lnTo>
                  <a:lnTo>
                    <a:pt x="2900" y="4781"/>
                  </a:lnTo>
                  <a:lnTo>
                    <a:pt x="2907" y="4765"/>
                  </a:lnTo>
                  <a:lnTo>
                    <a:pt x="2922" y="4735"/>
                  </a:lnTo>
                  <a:lnTo>
                    <a:pt x="2957" y="4720"/>
                  </a:lnTo>
                  <a:lnTo>
                    <a:pt x="3001" y="4718"/>
                  </a:lnTo>
                  <a:lnTo>
                    <a:pt x="3043" y="4718"/>
                  </a:lnTo>
                  <a:lnTo>
                    <a:pt x="3063" y="4726"/>
                  </a:lnTo>
                  <a:lnTo>
                    <a:pt x="3066" y="4743"/>
                  </a:lnTo>
                  <a:lnTo>
                    <a:pt x="3078" y="4758"/>
                  </a:lnTo>
                  <a:lnTo>
                    <a:pt x="3083" y="4765"/>
                  </a:lnTo>
                  <a:lnTo>
                    <a:pt x="3076" y="4780"/>
                  </a:lnTo>
                  <a:lnTo>
                    <a:pt x="3076" y="4783"/>
                  </a:lnTo>
                  <a:lnTo>
                    <a:pt x="3096" y="4791"/>
                  </a:lnTo>
                  <a:lnTo>
                    <a:pt x="3110" y="4785"/>
                  </a:lnTo>
                  <a:lnTo>
                    <a:pt x="3106" y="4778"/>
                  </a:lnTo>
                  <a:lnTo>
                    <a:pt x="3105" y="4765"/>
                  </a:lnTo>
                  <a:lnTo>
                    <a:pt x="3108" y="4746"/>
                  </a:lnTo>
                  <a:lnTo>
                    <a:pt x="3126" y="4750"/>
                  </a:lnTo>
                  <a:lnTo>
                    <a:pt x="3133" y="4766"/>
                  </a:lnTo>
                  <a:lnTo>
                    <a:pt x="3141" y="4778"/>
                  </a:lnTo>
                  <a:lnTo>
                    <a:pt x="3151" y="4775"/>
                  </a:lnTo>
                  <a:lnTo>
                    <a:pt x="3158" y="4765"/>
                  </a:lnTo>
                  <a:lnTo>
                    <a:pt x="3156" y="4743"/>
                  </a:lnTo>
                  <a:lnTo>
                    <a:pt x="3153" y="4720"/>
                  </a:lnTo>
                  <a:lnTo>
                    <a:pt x="3158" y="4703"/>
                  </a:lnTo>
                  <a:lnTo>
                    <a:pt x="3165" y="4681"/>
                  </a:lnTo>
                  <a:lnTo>
                    <a:pt x="3175" y="4664"/>
                  </a:lnTo>
                  <a:lnTo>
                    <a:pt x="3195" y="4678"/>
                  </a:lnTo>
                  <a:lnTo>
                    <a:pt x="3220" y="4678"/>
                  </a:lnTo>
                  <a:lnTo>
                    <a:pt x="3232" y="4679"/>
                  </a:lnTo>
                  <a:lnTo>
                    <a:pt x="3247" y="4679"/>
                  </a:lnTo>
                  <a:lnTo>
                    <a:pt x="3265" y="4679"/>
                  </a:lnTo>
                  <a:lnTo>
                    <a:pt x="3279" y="4686"/>
                  </a:lnTo>
                  <a:lnTo>
                    <a:pt x="3287" y="4701"/>
                  </a:lnTo>
                  <a:lnTo>
                    <a:pt x="3297" y="4713"/>
                  </a:lnTo>
                  <a:lnTo>
                    <a:pt x="3302" y="4706"/>
                  </a:lnTo>
                  <a:lnTo>
                    <a:pt x="3307" y="4696"/>
                  </a:lnTo>
                  <a:lnTo>
                    <a:pt x="3289" y="4674"/>
                  </a:lnTo>
                  <a:lnTo>
                    <a:pt x="3269" y="4668"/>
                  </a:lnTo>
                  <a:lnTo>
                    <a:pt x="3257" y="4666"/>
                  </a:lnTo>
                  <a:lnTo>
                    <a:pt x="3242" y="4656"/>
                  </a:lnTo>
                  <a:lnTo>
                    <a:pt x="3220" y="4651"/>
                  </a:lnTo>
                  <a:lnTo>
                    <a:pt x="3210" y="4638"/>
                  </a:lnTo>
                  <a:lnTo>
                    <a:pt x="3220" y="4629"/>
                  </a:lnTo>
                  <a:lnTo>
                    <a:pt x="3217" y="4611"/>
                  </a:lnTo>
                  <a:lnTo>
                    <a:pt x="3207" y="4589"/>
                  </a:lnTo>
                  <a:lnTo>
                    <a:pt x="3212" y="4572"/>
                  </a:lnTo>
                  <a:lnTo>
                    <a:pt x="3227" y="4562"/>
                  </a:lnTo>
                  <a:lnTo>
                    <a:pt x="3223" y="4550"/>
                  </a:lnTo>
                  <a:lnTo>
                    <a:pt x="3208" y="4555"/>
                  </a:lnTo>
                  <a:lnTo>
                    <a:pt x="3187" y="4561"/>
                  </a:lnTo>
                  <a:lnTo>
                    <a:pt x="3170" y="4545"/>
                  </a:lnTo>
                  <a:lnTo>
                    <a:pt x="3168" y="4537"/>
                  </a:lnTo>
                  <a:lnTo>
                    <a:pt x="3197" y="4524"/>
                  </a:lnTo>
                  <a:lnTo>
                    <a:pt x="3218" y="4519"/>
                  </a:lnTo>
                  <a:lnTo>
                    <a:pt x="3232" y="4512"/>
                  </a:lnTo>
                  <a:lnTo>
                    <a:pt x="3228" y="4499"/>
                  </a:lnTo>
                  <a:lnTo>
                    <a:pt x="3210" y="4475"/>
                  </a:lnTo>
                  <a:lnTo>
                    <a:pt x="3193" y="4445"/>
                  </a:lnTo>
                  <a:lnTo>
                    <a:pt x="3185" y="4425"/>
                  </a:lnTo>
                  <a:lnTo>
                    <a:pt x="3176" y="4391"/>
                  </a:lnTo>
                  <a:lnTo>
                    <a:pt x="3178" y="4395"/>
                  </a:lnTo>
                  <a:lnTo>
                    <a:pt x="3165" y="4368"/>
                  </a:lnTo>
                  <a:lnTo>
                    <a:pt x="3165" y="4353"/>
                  </a:lnTo>
                  <a:lnTo>
                    <a:pt x="3170" y="4340"/>
                  </a:lnTo>
                  <a:lnTo>
                    <a:pt x="3170" y="4325"/>
                  </a:lnTo>
                  <a:lnTo>
                    <a:pt x="3171" y="4313"/>
                  </a:lnTo>
                  <a:lnTo>
                    <a:pt x="3171" y="4301"/>
                  </a:lnTo>
                  <a:lnTo>
                    <a:pt x="3171" y="4284"/>
                  </a:lnTo>
                  <a:lnTo>
                    <a:pt x="3163" y="4269"/>
                  </a:lnTo>
                  <a:lnTo>
                    <a:pt x="3143" y="4246"/>
                  </a:lnTo>
                  <a:lnTo>
                    <a:pt x="3121" y="4224"/>
                  </a:lnTo>
                  <a:lnTo>
                    <a:pt x="3115" y="4229"/>
                  </a:lnTo>
                  <a:lnTo>
                    <a:pt x="3121" y="4241"/>
                  </a:lnTo>
                  <a:lnTo>
                    <a:pt x="3105" y="4239"/>
                  </a:lnTo>
                  <a:lnTo>
                    <a:pt x="3093" y="4227"/>
                  </a:lnTo>
                  <a:lnTo>
                    <a:pt x="3076" y="4221"/>
                  </a:lnTo>
                  <a:lnTo>
                    <a:pt x="3066" y="4211"/>
                  </a:lnTo>
                  <a:lnTo>
                    <a:pt x="3071" y="4191"/>
                  </a:lnTo>
                  <a:lnTo>
                    <a:pt x="3076" y="4166"/>
                  </a:lnTo>
                  <a:lnTo>
                    <a:pt x="3079" y="4144"/>
                  </a:lnTo>
                  <a:lnTo>
                    <a:pt x="3074" y="4114"/>
                  </a:lnTo>
                  <a:lnTo>
                    <a:pt x="3084" y="4105"/>
                  </a:lnTo>
                  <a:lnTo>
                    <a:pt x="3084" y="4120"/>
                  </a:lnTo>
                  <a:lnTo>
                    <a:pt x="3096" y="4129"/>
                  </a:lnTo>
                  <a:lnTo>
                    <a:pt x="3101" y="4129"/>
                  </a:lnTo>
                  <a:lnTo>
                    <a:pt x="3110" y="4124"/>
                  </a:lnTo>
                  <a:lnTo>
                    <a:pt x="3113" y="4112"/>
                  </a:lnTo>
                  <a:lnTo>
                    <a:pt x="3113" y="4099"/>
                  </a:lnTo>
                  <a:lnTo>
                    <a:pt x="3111" y="4079"/>
                  </a:lnTo>
                  <a:lnTo>
                    <a:pt x="3093" y="4079"/>
                  </a:lnTo>
                  <a:lnTo>
                    <a:pt x="3073" y="4089"/>
                  </a:lnTo>
                  <a:lnTo>
                    <a:pt x="3068" y="4080"/>
                  </a:lnTo>
                  <a:lnTo>
                    <a:pt x="3069" y="4063"/>
                  </a:lnTo>
                  <a:lnTo>
                    <a:pt x="3078" y="4042"/>
                  </a:lnTo>
                  <a:lnTo>
                    <a:pt x="3083" y="4027"/>
                  </a:lnTo>
                  <a:lnTo>
                    <a:pt x="3094" y="4025"/>
                  </a:lnTo>
                  <a:lnTo>
                    <a:pt x="3105" y="4023"/>
                  </a:lnTo>
                  <a:lnTo>
                    <a:pt x="3105" y="4010"/>
                  </a:lnTo>
                  <a:lnTo>
                    <a:pt x="3093" y="3998"/>
                  </a:lnTo>
                  <a:lnTo>
                    <a:pt x="3073" y="3992"/>
                  </a:lnTo>
                  <a:lnTo>
                    <a:pt x="3073" y="3975"/>
                  </a:lnTo>
                  <a:lnTo>
                    <a:pt x="3078" y="3936"/>
                  </a:lnTo>
                  <a:lnTo>
                    <a:pt x="3091" y="3930"/>
                  </a:lnTo>
                  <a:lnTo>
                    <a:pt x="3116" y="3940"/>
                  </a:lnTo>
                  <a:lnTo>
                    <a:pt x="3136" y="3946"/>
                  </a:lnTo>
                  <a:lnTo>
                    <a:pt x="3156" y="3961"/>
                  </a:lnTo>
                  <a:lnTo>
                    <a:pt x="3170" y="3966"/>
                  </a:lnTo>
                  <a:lnTo>
                    <a:pt x="3187" y="3958"/>
                  </a:lnTo>
                  <a:lnTo>
                    <a:pt x="3192" y="3935"/>
                  </a:lnTo>
                  <a:lnTo>
                    <a:pt x="3203" y="3918"/>
                  </a:lnTo>
                  <a:lnTo>
                    <a:pt x="3213" y="3896"/>
                  </a:lnTo>
                  <a:lnTo>
                    <a:pt x="3222" y="3886"/>
                  </a:lnTo>
                  <a:lnTo>
                    <a:pt x="3247" y="3879"/>
                  </a:lnTo>
                  <a:lnTo>
                    <a:pt x="3253" y="3871"/>
                  </a:lnTo>
                  <a:lnTo>
                    <a:pt x="3255" y="3864"/>
                  </a:lnTo>
                  <a:lnTo>
                    <a:pt x="3262" y="3851"/>
                  </a:lnTo>
                  <a:lnTo>
                    <a:pt x="3267" y="3834"/>
                  </a:lnTo>
                  <a:lnTo>
                    <a:pt x="3255" y="3829"/>
                  </a:lnTo>
                  <a:lnTo>
                    <a:pt x="3242" y="3829"/>
                  </a:lnTo>
                  <a:lnTo>
                    <a:pt x="3222" y="3834"/>
                  </a:lnTo>
                  <a:lnTo>
                    <a:pt x="3202" y="3841"/>
                  </a:lnTo>
                  <a:lnTo>
                    <a:pt x="3181" y="3851"/>
                  </a:lnTo>
                  <a:lnTo>
                    <a:pt x="3175" y="3869"/>
                  </a:lnTo>
                  <a:lnTo>
                    <a:pt x="3163" y="3891"/>
                  </a:lnTo>
                  <a:lnTo>
                    <a:pt x="3155" y="3916"/>
                  </a:lnTo>
                  <a:lnTo>
                    <a:pt x="3170" y="3925"/>
                  </a:lnTo>
                  <a:lnTo>
                    <a:pt x="3150" y="3938"/>
                  </a:lnTo>
                  <a:lnTo>
                    <a:pt x="3138" y="3926"/>
                  </a:lnTo>
                  <a:lnTo>
                    <a:pt x="3125" y="3916"/>
                  </a:lnTo>
                  <a:lnTo>
                    <a:pt x="3118" y="3903"/>
                  </a:lnTo>
                  <a:lnTo>
                    <a:pt x="3099" y="3894"/>
                  </a:lnTo>
                  <a:lnTo>
                    <a:pt x="3084" y="3891"/>
                  </a:lnTo>
                  <a:lnTo>
                    <a:pt x="3089" y="3879"/>
                  </a:lnTo>
                  <a:lnTo>
                    <a:pt x="3101" y="3859"/>
                  </a:lnTo>
                  <a:lnTo>
                    <a:pt x="3116" y="3836"/>
                  </a:lnTo>
                  <a:lnTo>
                    <a:pt x="3131" y="3806"/>
                  </a:lnTo>
                  <a:lnTo>
                    <a:pt x="3155" y="3781"/>
                  </a:lnTo>
                  <a:lnTo>
                    <a:pt x="3181" y="3782"/>
                  </a:lnTo>
                  <a:lnTo>
                    <a:pt x="3210" y="3786"/>
                  </a:lnTo>
                  <a:lnTo>
                    <a:pt x="3238" y="3777"/>
                  </a:lnTo>
                  <a:lnTo>
                    <a:pt x="3277" y="3784"/>
                  </a:lnTo>
                  <a:lnTo>
                    <a:pt x="3309" y="3769"/>
                  </a:lnTo>
                  <a:lnTo>
                    <a:pt x="3330" y="3742"/>
                  </a:lnTo>
                  <a:lnTo>
                    <a:pt x="3347" y="3712"/>
                  </a:lnTo>
                  <a:lnTo>
                    <a:pt x="3379" y="3685"/>
                  </a:lnTo>
                  <a:lnTo>
                    <a:pt x="3407" y="3674"/>
                  </a:lnTo>
                  <a:lnTo>
                    <a:pt x="3434" y="3669"/>
                  </a:lnTo>
                  <a:lnTo>
                    <a:pt x="3476" y="3645"/>
                  </a:lnTo>
                  <a:lnTo>
                    <a:pt x="3499" y="3622"/>
                  </a:lnTo>
                  <a:lnTo>
                    <a:pt x="3531" y="3622"/>
                  </a:lnTo>
                  <a:lnTo>
                    <a:pt x="3531" y="3643"/>
                  </a:lnTo>
                  <a:lnTo>
                    <a:pt x="3516" y="3655"/>
                  </a:lnTo>
                  <a:lnTo>
                    <a:pt x="3499" y="3672"/>
                  </a:lnTo>
                  <a:lnTo>
                    <a:pt x="3504" y="3690"/>
                  </a:lnTo>
                  <a:lnTo>
                    <a:pt x="3516" y="3712"/>
                  </a:lnTo>
                  <a:lnTo>
                    <a:pt x="3520" y="3734"/>
                  </a:lnTo>
                  <a:lnTo>
                    <a:pt x="3520" y="3752"/>
                  </a:lnTo>
                  <a:lnTo>
                    <a:pt x="3499" y="3771"/>
                  </a:lnTo>
                  <a:lnTo>
                    <a:pt x="3484" y="3791"/>
                  </a:lnTo>
                  <a:lnTo>
                    <a:pt x="3478" y="3819"/>
                  </a:lnTo>
                  <a:lnTo>
                    <a:pt x="3461" y="3826"/>
                  </a:lnTo>
                  <a:lnTo>
                    <a:pt x="3433" y="3814"/>
                  </a:lnTo>
                  <a:lnTo>
                    <a:pt x="3416" y="3828"/>
                  </a:lnTo>
                  <a:lnTo>
                    <a:pt x="3424" y="3833"/>
                  </a:lnTo>
                  <a:lnTo>
                    <a:pt x="3444" y="3843"/>
                  </a:lnTo>
                  <a:lnTo>
                    <a:pt x="3461" y="3848"/>
                  </a:lnTo>
                  <a:lnTo>
                    <a:pt x="3461" y="3859"/>
                  </a:lnTo>
                  <a:lnTo>
                    <a:pt x="3464" y="3873"/>
                  </a:lnTo>
                  <a:lnTo>
                    <a:pt x="3464" y="3904"/>
                  </a:lnTo>
                  <a:lnTo>
                    <a:pt x="3448" y="3910"/>
                  </a:lnTo>
                  <a:lnTo>
                    <a:pt x="3428" y="3906"/>
                  </a:lnTo>
                  <a:lnTo>
                    <a:pt x="3407" y="3910"/>
                  </a:lnTo>
                  <a:lnTo>
                    <a:pt x="3399" y="3918"/>
                  </a:lnTo>
                  <a:lnTo>
                    <a:pt x="3407" y="3928"/>
                  </a:lnTo>
                  <a:lnTo>
                    <a:pt x="3419" y="3926"/>
                  </a:lnTo>
                  <a:lnTo>
                    <a:pt x="3436" y="3918"/>
                  </a:lnTo>
                  <a:lnTo>
                    <a:pt x="3448" y="3921"/>
                  </a:lnTo>
                  <a:lnTo>
                    <a:pt x="3458" y="3923"/>
                  </a:lnTo>
                  <a:lnTo>
                    <a:pt x="3464" y="3926"/>
                  </a:lnTo>
                  <a:lnTo>
                    <a:pt x="3461" y="3940"/>
                  </a:lnTo>
                  <a:lnTo>
                    <a:pt x="3449" y="3950"/>
                  </a:lnTo>
                  <a:lnTo>
                    <a:pt x="3444" y="3961"/>
                  </a:lnTo>
                  <a:lnTo>
                    <a:pt x="3441" y="3971"/>
                  </a:lnTo>
                  <a:lnTo>
                    <a:pt x="3449" y="3976"/>
                  </a:lnTo>
                  <a:lnTo>
                    <a:pt x="3458" y="3973"/>
                  </a:lnTo>
                  <a:lnTo>
                    <a:pt x="3458" y="3966"/>
                  </a:lnTo>
                  <a:lnTo>
                    <a:pt x="3461" y="3950"/>
                  </a:lnTo>
                  <a:lnTo>
                    <a:pt x="3466" y="3943"/>
                  </a:lnTo>
                  <a:lnTo>
                    <a:pt x="3474" y="3945"/>
                  </a:lnTo>
                  <a:lnTo>
                    <a:pt x="3494" y="3956"/>
                  </a:lnTo>
                  <a:lnTo>
                    <a:pt x="3516" y="3961"/>
                  </a:lnTo>
                  <a:lnTo>
                    <a:pt x="3540" y="3961"/>
                  </a:lnTo>
                  <a:lnTo>
                    <a:pt x="3570" y="3963"/>
                  </a:lnTo>
                  <a:lnTo>
                    <a:pt x="3586" y="3970"/>
                  </a:lnTo>
                  <a:lnTo>
                    <a:pt x="3583" y="4000"/>
                  </a:lnTo>
                  <a:lnTo>
                    <a:pt x="3570" y="4022"/>
                  </a:lnTo>
                  <a:lnTo>
                    <a:pt x="3546" y="4043"/>
                  </a:lnTo>
                  <a:lnTo>
                    <a:pt x="3530" y="4062"/>
                  </a:lnTo>
                  <a:lnTo>
                    <a:pt x="3511" y="4060"/>
                  </a:lnTo>
                  <a:lnTo>
                    <a:pt x="3496" y="4065"/>
                  </a:lnTo>
                  <a:lnTo>
                    <a:pt x="3486" y="4052"/>
                  </a:lnTo>
                  <a:lnTo>
                    <a:pt x="3496" y="4038"/>
                  </a:lnTo>
                  <a:lnTo>
                    <a:pt x="3496" y="4027"/>
                  </a:lnTo>
                  <a:lnTo>
                    <a:pt x="3478" y="4035"/>
                  </a:lnTo>
                  <a:lnTo>
                    <a:pt x="3478" y="4055"/>
                  </a:lnTo>
                  <a:lnTo>
                    <a:pt x="3463" y="4079"/>
                  </a:lnTo>
                  <a:lnTo>
                    <a:pt x="3466" y="4090"/>
                  </a:lnTo>
                  <a:lnTo>
                    <a:pt x="3466" y="4110"/>
                  </a:lnTo>
                  <a:lnTo>
                    <a:pt x="3469" y="4119"/>
                  </a:lnTo>
                  <a:lnTo>
                    <a:pt x="3466" y="4122"/>
                  </a:lnTo>
                  <a:lnTo>
                    <a:pt x="3458" y="4135"/>
                  </a:lnTo>
                  <a:lnTo>
                    <a:pt x="3433" y="4140"/>
                  </a:lnTo>
                  <a:lnTo>
                    <a:pt x="3411" y="4127"/>
                  </a:lnTo>
                  <a:lnTo>
                    <a:pt x="3402" y="4139"/>
                  </a:lnTo>
                  <a:lnTo>
                    <a:pt x="3407" y="4140"/>
                  </a:lnTo>
                  <a:lnTo>
                    <a:pt x="3421" y="4149"/>
                  </a:lnTo>
                  <a:lnTo>
                    <a:pt x="3416" y="4182"/>
                  </a:lnTo>
                  <a:lnTo>
                    <a:pt x="3399" y="4189"/>
                  </a:lnTo>
                  <a:lnTo>
                    <a:pt x="3372" y="4177"/>
                  </a:lnTo>
                  <a:lnTo>
                    <a:pt x="3342" y="4177"/>
                  </a:lnTo>
                  <a:lnTo>
                    <a:pt x="3356" y="4189"/>
                  </a:lnTo>
                  <a:lnTo>
                    <a:pt x="3372" y="4196"/>
                  </a:lnTo>
                  <a:lnTo>
                    <a:pt x="3386" y="4206"/>
                  </a:lnTo>
                  <a:lnTo>
                    <a:pt x="3389" y="4212"/>
                  </a:lnTo>
                  <a:lnTo>
                    <a:pt x="3402" y="4219"/>
                  </a:lnTo>
                  <a:lnTo>
                    <a:pt x="3424" y="4216"/>
                  </a:lnTo>
                  <a:lnTo>
                    <a:pt x="3446" y="4206"/>
                  </a:lnTo>
                  <a:lnTo>
                    <a:pt x="3471" y="4207"/>
                  </a:lnTo>
                  <a:lnTo>
                    <a:pt x="3489" y="4216"/>
                  </a:lnTo>
                  <a:lnTo>
                    <a:pt x="3501" y="4233"/>
                  </a:lnTo>
                  <a:lnTo>
                    <a:pt x="3503" y="4239"/>
                  </a:lnTo>
                  <a:lnTo>
                    <a:pt x="3515" y="4239"/>
                  </a:lnTo>
                  <a:lnTo>
                    <a:pt x="3523" y="4229"/>
                  </a:lnTo>
                  <a:lnTo>
                    <a:pt x="3510" y="4216"/>
                  </a:lnTo>
                  <a:lnTo>
                    <a:pt x="3511" y="4201"/>
                  </a:lnTo>
                  <a:lnTo>
                    <a:pt x="3526" y="4206"/>
                  </a:lnTo>
                  <a:lnTo>
                    <a:pt x="3545" y="4226"/>
                  </a:lnTo>
                  <a:lnTo>
                    <a:pt x="3545" y="4244"/>
                  </a:lnTo>
                  <a:lnTo>
                    <a:pt x="3550" y="4261"/>
                  </a:lnTo>
                  <a:lnTo>
                    <a:pt x="3558" y="4273"/>
                  </a:lnTo>
                  <a:lnTo>
                    <a:pt x="3568" y="4289"/>
                  </a:lnTo>
                  <a:lnTo>
                    <a:pt x="3560" y="4303"/>
                  </a:lnTo>
                  <a:lnTo>
                    <a:pt x="3560" y="4315"/>
                  </a:lnTo>
                  <a:lnTo>
                    <a:pt x="3546" y="4328"/>
                  </a:lnTo>
                  <a:lnTo>
                    <a:pt x="3535" y="4353"/>
                  </a:lnTo>
                  <a:lnTo>
                    <a:pt x="3520" y="4366"/>
                  </a:lnTo>
                  <a:lnTo>
                    <a:pt x="3491" y="4373"/>
                  </a:lnTo>
                  <a:lnTo>
                    <a:pt x="3481" y="4371"/>
                  </a:lnTo>
                  <a:lnTo>
                    <a:pt x="3463" y="4360"/>
                  </a:lnTo>
                  <a:lnTo>
                    <a:pt x="3438" y="4345"/>
                  </a:lnTo>
                  <a:lnTo>
                    <a:pt x="3416" y="4333"/>
                  </a:lnTo>
                  <a:lnTo>
                    <a:pt x="3402" y="4321"/>
                  </a:lnTo>
                  <a:lnTo>
                    <a:pt x="3394" y="4304"/>
                  </a:lnTo>
                  <a:lnTo>
                    <a:pt x="3389" y="4284"/>
                  </a:lnTo>
                  <a:lnTo>
                    <a:pt x="3386" y="4268"/>
                  </a:lnTo>
                  <a:lnTo>
                    <a:pt x="3376" y="4254"/>
                  </a:lnTo>
                  <a:lnTo>
                    <a:pt x="3372" y="4244"/>
                  </a:lnTo>
                  <a:lnTo>
                    <a:pt x="3354" y="4234"/>
                  </a:lnTo>
                  <a:lnTo>
                    <a:pt x="3339" y="4233"/>
                  </a:lnTo>
                  <a:lnTo>
                    <a:pt x="3334" y="4234"/>
                  </a:lnTo>
                  <a:lnTo>
                    <a:pt x="3337" y="4241"/>
                  </a:lnTo>
                  <a:lnTo>
                    <a:pt x="3347" y="4246"/>
                  </a:lnTo>
                  <a:lnTo>
                    <a:pt x="3346" y="4258"/>
                  </a:lnTo>
                  <a:lnTo>
                    <a:pt x="3342" y="4273"/>
                  </a:lnTo>
                  <a:lnTo>
                    <a:pt x="3342" y="4289"/>
                  </a:lnTo>
                  <a:lnTo>
                    <a:pt x="3349" y="4306"/>
                  </a:lnTo>
                  <a:lnTo>
                    <a:pt x="3349" y="4318"/>
                  </a:lnTo>
                  <a:lnTo>
                    <a:pt x="3337" y="4328"/>
                  </a:lnTo>
                  <a:lnTo>
                    <a:pt x="3324" y="4333"/>
                  </a:lnTo>
                  <a:lnTo>
                    <a:pt x="3329" y="4343"/>
                  </a:lnTo>
                  <a:lnTo>
                    <a:pt x="3324" y="4351"/>
                  </a:lnTo>
                  <a:lnTo>
                    <a:pt x="3335" y="4360"/>
                  </a:lnTo>
                  <a:lnTo>
                    <a:pt x="3346" y="4366"/>
                  </a:lnTo>
                  <a:lnTo>
                    <a:pt x="3367" y="4368"/>
                  </a:lnTo>
                  <a:lnTo>
                    <a:pt x="3357" y="4360"/>
                  </a:lnTo>
                  <a:lnTo>
                    <a:pt x="3349" y="4355"/>
                  </a:lnTo>
                  <a:lnTo>
                    <a:pt x="3354" y="4343"/>
                  </a:lnTo>
                  <a:lnTo>
                    <a:pt x="3376" y="4346"/>
                  </a:lnTo>
                  <a:lnTo>
                    <a:pt x="3399" y="4356"/>
                  </a:lnTo>
                  <a:lnTo>
                    <a:pt x="3421" y="4373"/>
                  </a:lnTo>
                  <a:lnTo>
                    <a:pt x="3429" y="4402"/>
                  </a:lnTo>
                  <a:lnTo>
                    <a:pt x="3402" y="4405"/>
                  </a:lnTo>
                  <a:lnTo>
                    <a:pt x="3372" y="4398"/>
                  </a:lnTo>
                  <a:lnTo>
                    <a:pt x="3357" y="4398"/>
                  </a:lnTo>
                  <a:lnTo>
                    <a:pt x="3340" y="4407"/>
                  </a:lnTo>
                  <a:lnTo>
                    <a:pt x="3372" y="4422"/>
                  </a:lnTo>
                  <a:lnTo>
                    <a:pt x="3392" y="4432"/>
                  </a:lnTo>
                  <a:lnTo>
                    <a:pt x="3406" y="4433"/>
                  </a:lnTo>
                  <a:lnTo>
                    <a:pt x="3412" y="4450"/>
                  </a:lnTo>
                  <a:lnTo>
                    <a:pt x="3411" y="4465"/>
                  </a:lnTo>
                  <a:lnTo>
                    <a:pt x="3416" y="4473"/>
                  </a:lnTo>
                  <a:lnTo>
                    <a:pt x="3402" y="4494"/>
                  </a:lnTo>
                  <a:lnTo>
                    <a:pt x="3386" y="4505"/>
                  </a:lnTo>
                  <a:lnTo>
                    <a:pt x="3426" y="4494"/>
                  </a:lnTo>
                  <a:lnTo>
                    <a:pt x="3456" y="4504"/>
                  </a:lnTo>
                  <a:lnTo>
                    <a:pt x="3491" y="4514"/>
                  </a:lnTo>
                  <a:lnTo>
                    <a:pt x="3506" y="4520"/>
                  </a:lnTo>
                  <a:lnTo>
                    <a:pt x="3550" y="4529"/>
                  </a:lnTo>
                  <a:lnTo>
                    <a:pt x="3576" y="4519"/>
                  </a:lnTo>
                  <a:lnTo>
                    <a:pt x="3590" y="4519"/>
                  </a:lnTo>
                  <a:lnTo>
                    <a:pt x="3585" y="4512"/>
                  </a:lnTo>
                  <a:lnTo>
                    <a:pt x="3593" y="4492"/>
                  </a:lnTo>
                  <a:lnTo>
                    <a:pt x="3607" y="4490"/>
                  </a:lnTo>
                  <a:lnTo>
                    <a:pt x="3630" y="4494"/>
                  </a:lnTo>
                  <a:lnTo>
                    <a:pt x="3638" y="4510"/>
                  </a:lnTo>
                  <a:lnTo>
                    <a:pt x="3635" y="4532"/>
                  </a:lnTo>
                  <a:lnTo>
                    <a:pt x="3632" y="4540"/>
                  </a:lnTo>
                  <a:lnTo>
                    <a:pt x="3610" y="4539"/>
                  </a:lnTo>
                  <a:lnTo>
                    <a:pt x="3605" y="4547"/>
                  </a:lnTo>
                  <a:lnTo>
                    <a:pt x="3602" y="4564"/>
                  </a:lnTo>
                  <a:lnTo>
                    <a:pt x="3600" y="4581"/>
                  </a:lnTo>
                  <a:lnTo>
                    <a:pt x="3592" y="4596"/>
                  </a:lnTo>
                  <a:lnTo>
                    <a:pt x="3575" y="4611"/>
                  </a:lnTo>
                  <a:lnTo>
                    <a:pt x="3558" y="4631"/>
                  </a:lnTo>
                  <a:lnTo>
                    <a:pt x="3561" y="4641"/>
                  </a:lnTo>
                  <a:lnTo>
                    <a:pt x="3580" y="4641"/>
                  </a:lnTo>
                  <a:lnTo>
                    <a:pt x="3597" y="4638"/>
                  </a:lnTo>
                  <a:lnTo>
                    <a:pt x="3622" y="4643"/>
                  </a:lnTo>
                  <a:lnTo>
                    <a:pt x="3638" y="4653"/>
                  </a:lnTo>
                  <a:lnTo>
                    <a:pt x="3662" y="4664"/>
                  </a:lnTo>
                  <a:lnTo>
                    <a:pt x="3670" y="4658"/>
                  </a:lnTo>
                  <a:lnTo>
                    <a:pt x="3653" y="4643"/>
                  </a:lnTo>
                  <a:lnTo>
                    <a:pt x="3648" y="4632"/>
                  </a:lnTo>
                  <a:lnTo>
                    <a:pt x="3660" y="4616"/>
                  </a:lnTo>
                  <a:lnTo>
                    <a:pt x="3679" y="4602"/>
                  </a:lnTo>
                  <a:lnTo>
                    <a:pt x="3705" y="4592"/>
                  </a:lnTo>
                  <a:lnTo>
                    <a:pt x="3737" y="4586"/>
                  </a:lnTo>
                  <a:lnTo>
                    <a:pt x="3784" y="4566"/>
                  </a:lnTo>
                  <a:lnTo>
                    <a:pt x="3807" y="4542"/>
                  </a:lnTo>
                  <a:lnTo>
                    <a:pt x="3827" y="4520"/>
                  </a:lnTo>
                  <a:lnTo>
                    <a:pt x="3844" y="4504"/>
                  </a:lnTo>
                  <a:lnTo>
                    <a:pt x="3893" y="4505"/>
                  </a:lnTo>
                  <a:lnTo>
                    <a:pt x="3921" y="4502"/>
                  </a:lnTo>
                  <a:lnTo>
                    <a:pt x="3948" y="4520"/>
                  </a:lnTo>
                  <a:lnTo>
                    <a:pt x="3958" y="4525"/>
                  </a:lnTo>
                  <a:lnTo>
                    <a:pt x="3951" y="4510"/>
                  </a:lnTo>
                  <a:lnTo>
                    <a:pt x="3941" y="4495"/>
                  </a:lnTo>
                  <a:lnTo>
                    <a:pt x="3946" y="4482"/>
                  </a:lnTo>
                  <a:lnTo>
                    <a:pt x="3958" y="4467"/>
                  </a:lnTo>
                  <a:lnTo>
                    <a:pt x="3980" y="4453"/>
                  </a:lnTo>
                  <a:lnTo>
                    <a:pt x="4007" y="4445"/>
                  </a:lnTo>
                  <a:lnTo>
                    <a:pt x="4023" y="4457"/>
                  </a:lnTo>
                  <a:lnTo>
                    <a:pt x="4033" y="4472"/>
                  </a:lnTo>
                  <a:lnTo>
                    <a:pt x="4048" y="4475"/>
                  </a:lnTo>
                  <a:lnTo>
                    <a:pt x="4072" y="4490"/>
                  </a:lnTo>
                  <a:lnTo>
                    <a:pt x="4067" y="4505"/>
                  </a:lnTo>
                  <a:lnTo>
                    <a:pt x="4052" y="4524"/>
                  </a:lnTo>
                  <a:lnTo>
                    <a:pt x="4058" y="4535"/>
                  </a:lnTo>
                  <a:lnTo>
                    <a:pt x="4082" y="4549"/>
                  </a:lnTo>
                  <a:lnTo>
                    <a:pt x="4055" y="4564"/>
                  </a:lnTo>
                  <a:lnTo>
                    <a:pt x="4043" y="4572"/>
                  </a:lnTo>
                  <a:lnTo>
                    <a:pt x="4015" y="4576"/>
                  </a:lnTo>
                  <a:lnTo>
                    <a:pt x="4008" y="4584"/>
                  </a:lnTo>
                  <a:lnTo>
                    <a:pt x="4013" y="4594"/>
                  </a:lnTo>
                  <a:lnTo>
                    <a:pt x="4040" y="4596"/>
                  </a:lnTo>
                  <a:lnTo>
                    <a:pt x="4062" y="4591"/>
                  </a:lnTo>
                  <a:lnTo>
                    <a:pt x="4080" y="4591"/>
                  </a:lnTo>
                  <a:lnTo>
                    <a:pt x="4094" y="4596"/>
                  </a:lnTo>
                  <a:lnTo>
                    <a:pt x="4114" y="4611"/>
                  </a:lnTo>
                  <a:lnTo>
                    <a:pt x="4134" y="4621"/>
                  </a:lnTo>
                  <a:lnTo>
                    <a:pt x="4157" y="4638"/>
                  </a:lnTo>
                  <a:lnTo>
                    <a:pt x="4166" y="4639"/>
                  </a:lnTo>
                  <a:lnTo>
                    <a:pt x="4184" y="4646"/>
                  </a:lnTo>
                  <a:lnTo>
                    <a:pt x="4212" y="4639"/>
                  </a:lnTo>
                  <a:lnTo>
                    <a:pt x="4234" y="4631"/>
                  </a:lnTo>
                  <a:lnTo>
                    <a:pt x="4286" y="4617"/>
                  </a:lnTo>
                  <a:lnTo>
                    <a:pt x="4340" y="4602"/>
                  </a:lnTo>
                  <a:lnTo>
                    <a:pt x="4388" y="4596"/>
                  </a:lnTo>
                  <a:lnTo>
                    <a:pt x="4447" y="4571"/>
                  </a:lnTo>
                  <a:lnTo>
                    <a:pt x="4500" y="4540"/>
                  </a:lnTo>
                  <a:lnTo>
                    <a:pt x="4520" y="4512"/>
                  </a:lnTo>
                  <a:lnTo>
                    <a:pt x="4566" y="4490"/>
                  </a:lnTo>
                  <a:lnTo>
                    <a:pt x="4632" y="4467"/>
                  </a:lnTo>
                  <a:lnTo>
                    <a:pt x="4689" y="4445"/>
                  </a:lnTo>
                  <a:lnTo>
                    <a:pt x="4741" y="4437"/>
                  </a:lnTo>
                  <a:lnTo>
                    <a:pt x="4855" y="4413"/>
                  </a:lnTo>
                  <a:lnTo>
                    <a:pt x="4894" y="4427"/>
                  </a:lnTo>
                  <a:lnTo>
                    <a:pt x="4929" y="4448"/>
                  </a:lnTo>
                  <a:lnTo>
                    <a:pt x="4959" y="4473"/>
                  </a:lnTo>
                  <a:lnTo>
                    <a:pt x="4950" y="4475"/>
                  </a:lnTo>
                  <a:lnTo>
                    <a:pt x="4939" y="4463"/>
                  </a:lnTo>
                  <a:lnTo>
                    <a:pt x="4924" y="4452"/>
                  </a:lnTo>
                  <a:lnTo>
                    <a:pt x="4878" y="4427"/>
                  </a:lnTo>
                  <a:lnTo>
                    <a:pt x="4900" y="4462"/>
                  </a:lnTo>
                  <a:lnTo>
                    <a:pt x="4905" y="4487"/>
                  </a:lnTo>
                  <a:lnTo>
                    <a:pt x="4914" y="4519"/>
                  </a:lnTo>
                  <a:lnTo>
                    <a:pt x="4927" y="4524"/>
                  </a:lnTo>
                  <a:lnTo>
                    <a:pt x="4949" y="4540"/>
                  </a:lnTo>
                  <a:lnTo>
                    <a:pt x="5069" y="4527"/>
                  </a:lnTo>
                  <a:lnTo>
                    <a:pt x="5096" y="4509"/>
                  </a:lnTo>
                  <a:lnTo>
                    <a:pt x="5101" y="4512"/>
                  </a:lnTo>
                  <a:lnTo>
                    <a:pt x="5096" y="4515"/>
                  </a:lnTo>
                  <a:lnTo>
                    <a:pt x="5088" y="4520"/>
                  </a:lnTo>
                  <a:lnTo>
                    <a:pt x="5066" y="4532"/>
                  </a:lnTo>
                  <a:lnTo>
                    <a:pt x="5046" y="4537"/>
                  </a:lnTo>
                  <a:lnTo>
                    <a:pt x="5026" y="4540"/>
                  </a:lnTo>
                  <a:lnTo>
                    <a:pt x="5031" y="4559"/>
                  </a:lnTo>
                  <a:lnTo>
                    <a:pt x="5049" y="4564"/>
                  </a:lnTo>
                  <a:lnTo>
                    <a:pt x="5079" y="4545"/>
                  </a:lnTo>
                  <a:lnTo>
                    <a:pt x="5114" y="4517"/>
                  </a:lnTo>
                  <a:lnTo>
                    <a:pt x="5119" y="4515"/>
                  </a:lnTo>
                  <a:lnTo>
                    <a:pt x="5123" y="4515"/>
                  </a:lnTo>
                  <a:lnTo>
                    <a:pt x="5126" y="4512"/>
                  </a:lnTo>
                  <a:lnTo>
                    <a:pt x="5133" y="4507"/>
                  </a:lnTo>
                  <a:lnTo>
                    <a:pt x="5145" y="4502"/>
                  </a:lnTo>
                  <a:lnTo>
                    <a:pt x="5151" y="4499"/>
                  </a:lnTo>
                  <a:lnTo>
                    <a:pt x="5155" y="4489"/>
                  </a:lnTo>
                  <a:lnTo>
                    <a:pt x="5163" y="4475"/>
                  </a:lnTo>
                  <a:lnTo>
                    <a:pt x="5207" y="4468"/>
                  </a:lnTo>
                  <a:lnTo>
                    <a:pt x="5232" y="4450"/>
                  </a:lnTo>
                  <a:lnTo>
                    <a:pt x="5160" y="4438"/>
                  </a:lnTo>
                  <a:lnTo>
                    <a:pt x="5116" y="4504"/>
                  </a:lnTo>
                  <a:lnTo>
                    <a:pt x="5109" y="4500"/>
                  </a:lnTo>
                  <a:lnTo>
                    <a:pt x="5135" y="4467"/>
                  </a:lnTo>
                  <a:lnTo>
                    <a:pt x="5158" y="4373"/>
                  </a:lnTo>
                  <a:lnTo>
                    <a:pt x="5160" y="4375"/>
                  </a:lnTo>
                  <a:lnTo>
                    <a:pt x="5240" y="4375"/>
                  </a:lnTo>
                  <a:lnTo>
                    <a:pt x="5325" y="4289"/>
                  </a:lnTo>
                  <a:lnTo>
                    <a:pt x="5334" y="4291"/>
                  </a:lnTo>
                  <a:lnTo>
                    <a:pt x="5253" y="4375"/>
                  </a:lnTo>
                  <a:lnTo>
                    <a:pt x="5350" y="4393"/>
                  </a:lnTo>
                  <a:lnTo>
                    <a:pt x="5379" y="4376"/>
                  </a:lnTo>
                  <a:lnTo>
                    <a:pt x="5367" y="4309"/>
                  </a:lnTo>
                  <a:lnTo>
                    <a:pt x="5404" y="4286"/>
                  </a:lnTo>
                  <a:lnTo>
                    <a:pt x="5402" y="4284"/>
                  </a:lnTo>
                  <a:lnTo>
                    <a:pt x="5389" y="4283"/>
                  </a:lnTo>
                  <a:lnTo>
                    <a:pt x="5379" y="4268"/>
                  </a:lnTo>
                  <a:lnTo>
                    <a:pt x="5371" y="4268"/>
                  </a:lnTo>
                  <a:lnTo>
                    <a:pt x="5377" y="4249"/>
                  </a:lnTo>
                  <a:lnTo>
                    <a:pt x="5374" y="4214"/>
                  </a:lnTo>
                  <a:lnTo>
                    <a:pt x="5360" y="4182"/>
                  </a:lnTo>
                  <a:lnTo>
                    <a:pt x="5354" y="4169"/>
                  </a:lnTo>
                  <a:lnTo>
                    <a:pt x="5347" y="4140"/>
                  </a:lnTo>
                  <a:lnTo>
                    <a:pt x="5347" y="4112"/>
                  </a:lnTo>
                  <a:lnTo>
                    <a:pt x="5347" y="4084"/>
                  </a:lnTo>
                  <a:lnTo>
                    <a:pt x="5347" y="4075"/>
                  </a:lnTo>
                  <a:lnTo>
                    <a:pt x="5347" y="4070"/>
                  </a:lnTo>
                  <a:lnTo>
                    <a:pt x="5342" y="4052"/>
                  </a:lnTo>
                  <a:lnTo>
                    <a:pt x="5334" y="4033"/>
                  </a:lnTo>
                  <a:lnTo>
                    <a:pt x="5330" y="4002"/>
                  </a:lnTo>
                  <a:lnTo>
                    <a:pt x="5337" y="3985"/>
                  </a:lnTo>
                  <a:lnTo>
                    <a:pt x="5340" y="3945"/>
                  </a:lnTo>
                  <a:lnTo>
                    <a:pt x="5347" y="3904"/>
                  </a:lnTo>
                  <a:lnTo>
                    <a:pt x="5347" y="3869"/>
                  </a:lnTo>
                  <a:lnTo>
                    <a:pt x="5376" y="3849"/>
                  </a:lnTo>
                  <a:lnTo>
                    <a:pt x="5407" y="3826"/>
                  </a:lnTo>
                  <a:lnTo>
                    <a:pt x="5404" y="3792"/>
                  </a:lnTo>
                  <a:lnTo>
                    <a:pt x="5407" y="3747"/>
                  </a:lnTo>
                  <a:lnTo>
                    <a:pt x="5432" y="3710"/>
                  </a:lnTo>
                  <a:lnTo>
                    <a:pt x="5459" y="3670"/>
                  </a:lnTo>
                  <a:lnTo>
                    <a:pt x="5488" y="3667"/>
                  </a:lnTo>
                  <a:lnTo>
                    <a:pt x="5523" y="3660"/>
                  </a:lnTo>
                  <a:lnTo>
                    <a:pt x="5571" y="3632"/>
                  </a:lnTo>
                  <a:lnTo>
                    <a:pt x="5618" y="3612"/>
                  </a:lnTo>
                  <a:lnTo>
                    <a:pt x="5618" y="3622"/>
                  </a:lnTo>
                  <a:lnTo>
                    <a:pt x="5606" y="3632"/>
                  </a:lnTo>
                  <a:lnTo>
                    <a:pt x="5618" y="3664"/>
                  </a:lnTo>
                  <a:lnTo>
                    <a:pt x="5663" y="3694"/>
                  </a:lnTo>
                  <a:lnTo>
                    <a:pt x="5699" y="3720"/>
                  </a:lnTo>
                  <a:lnTo>
                    <a:pt x="5719" y="3754"/>
                  </a:lnTo>
                  <a:lnTo>
                    <a:pt x="5740" y="3806"/>
                  </a:lnTo>
                  <a:lnTo>
                    <a:pt x="5769" y="3816"/>
                  </a:lnTo>
                  <a:lnTo>
                    <a:pt x="5824" y="3826"/>
                  </a:lnTo>
                  <a:lnTo>
                    <a:pt x="5849" y="3819"/>
                  </a:lnTo>
                  <a:lnTo>
                    <a:pt x="5881" y="3802"/>
                  </a:lnTo>
                  <a:lnTo>
                    <a:pt x="5923" y="3779"/>
                  </a:lnTo>
                  <a:lnTo>
                    <a:pt x="5936" y="3747"/>
                  </a:lnTo>
                  <a:lnTo>
                    <a:pt x="5936" y="3710"/>
                  </a:lnTo>
                  <a:lnTo>
                    <a:pt x="5926" y="3674"/>
                  </a:lnTo>
                  <a:lnTo>
                    <a:pt x="5919" y="3640"/>
                  </a:lnTo>
                  <a:lnTo>
                    <a:pt x="5919" y="3618"/>
                  </a:lnTo>
                  <a:lnTo>
                    <a:pt x="5919" y="3588"/>
                  </a:lnTo>
                  <a:lnTo>
                    <a:pt x="5923" y="3592"/>
                  </a:lnTo>
                  <a:lnTo>
                    <a:pt x="5923" y="3587"/>
                  </a:lnTo>
                  <a:lnTo>
                    <a:pt x="5933" y="3553"/>
                  </a:lnTo>
                  <a:lnTo>
                    <a:pt x="5945" y="3526"/>
                  </a:lnTo>
                  <a:lnTo>
                    <a:pt x="5945" y="3484"/>
                  </a:lnTo>
                  <a:lnTo>
                    <a:pt x="5963" y="3469"/>
                  </a:lnTo>
                  <a:lnTo>
                    <a:pt x="5950" y="3448"/>
                  </a:lnTo>
                  <a:lnTo>
                    <a:pt x="5919" y="3449"/>
                  </a:lnTo>
                  <a:lnTo>
                    <a:pt x="5906" y="3478"/>
                  </a:lnTo>
                  <a:lnTo>
                    <a:pt x="5879" y="3488"/>
                  </a:lnTo>
                  <a:lnTo>
                    <a:pt x="5863" y="3466"/>
                  </a:lnTo>
                  <a:lnTo>
                    <a:pt x="5839" y="3466"/>
                  </a:lnTo>
                  <a:lnTo>
                    <a:pt x="5819" y="3459"/>
                  </a:lnTo>
                  <a:lnTo>
                    <a:pt x="5809" y="3434"/>
                  </a:lnTo>
                  <a:lnTo>
                    <a:pt x="5807" y="3414"/>
                  </a:lnTo>
                  <a:lnTo>
                    <a:pt x="5782" y="3392"/>
                  </a:lnTo>
                  <a:lnTo>
                    <a:pt x="5774" y="3371"/>
                  </a:lnTo>
                  <a:lnTo>
                    <a:pt x="5779" y="3354"/>
                  </a:lnTo>
                  <a:lnTo>
                    <a:pt x="5811" y="3351"/>
                  </a:lnTo>
                  <a:lnTo>
                    <a:pt x="5817" y="3341"/>
                  </a:lnTo>
                  <a:lnTo>
                    <a:pt x="5792" y="3342"/>
                  </a:lnTo>
                  <a:lnTo>
                    <a:pt x="5769" y="3341"/>
                  </a:lnTo>
                  <a:lnTo>
                    <a:pt x="5779" y="3335"/>
                  </a:lnTo>
                  <a:lnTo>
                    <a:pt x="5765" y="3300"/>
                  </a:lnTo>
                  <a:lnTo>
                    <a:pt x="5799" y="3285"/>
                  </a:lnTo>
                  <a:lnTo>
                    <a:pt x="5772" y="3289"/>
                  </a:lnTo>
                  <a:lnTo>
                    <a:pt x="5762" y="3275"/>
                  </a:lnTo>
                  <a:lnTo>
                    <a:pt x="5781" y="3252"/>
                  </a:lnTo>
                  <a:lnTo>
                    <a:pt x="5777" y="3222"/>
                  </a:lnTo>
                  <a:lnTo>
                    <a:pt x="5802" y="3218"/>
                  </a:lnTo>
                  <a:lnTo>
                    <a:pt x="5827" y="3203"/>
                  </a:lnTo>
                  <a:lnTo>
                    <a:pt x="5879" y="3203"/>
                  </a:lnTo>
                  <a:lnTo>
                    <a:pt x="5866" y="3177"/>
                  </a:lnTo>
                  <a:lnTo>
                    <a:pt x="5898" y="3173"/>
                  </a:lnTo>
                  <a:lnTo>
                    <a:pt x="5926" y="3153"/>
                  </a:lnTo>
                  <a:lnTo>
                    <a:pt x="5983" y="3153"/>
                  </a:lnTo>
                  <a:lnTo>
                    <a:pt x="6001" y="3158"/>
                  </a:lnTo>
                  <a:lnTo>
                    <a:pt x="6030" y="3148"/>
                  </a:lnTo>
                  <a:lnTo>
                    <a:pt x="6063" y="3148"/>
                  </a:lnTo>
                  <a:lnTo>
                    <a:pt x="6085" y="3141"/>
                  </a:lnTo>
                  <a:lnTo>
                    <a:pt x="6109" y="3151"/>
                  </a:lnTo>
                  <a:lnTo>
                    <a:pt x="6130" y="3141"/>
                  </a:lnTo>
                  <a:lnTo>
                    <a:pt x="6142" y="3120"/>
                  </a:lnTo>
                  <a:lnTo>
                    <a:pt x="6174" y="3118"/>
                  </a:lnTo>
                  <a:lnTo>
                    <a:pt x="6216" y="3111"/>
                  </a:lnTo>
                  <a:lnTo>
                    <a:pt x="6261" y="3123"/>
                  </a:lnTo>
                  <a:lnTo>
                    <a:pt x="6308" y="3141"/>
                  </a:lnTo>
                  <a:lnTo>
                    <a:pt x="6316" y="3133"/>
                  </a:lnTo>
                  <a:lnTo>
                    <a:pt x="6343" y="3141"/>
                  </a:lnTo>
                  <a:lnTo>
                    <a:pt x="6385" y="3161"/>
                  </a:lnTo>
                  <a:lnTo>
                    <a:pt x="6463" y="3160"/>
                  </a:lnTo>
                  <a:lnTo>
                    <a:pt x="6535" y="3173"/>
                  </a:lnTo>
                  <a:lnTo>
                    <a:pt x="6555" y="3168"/>
                  </a:lnTo>
                  <a:lnTo>
                    <a:pt x="6564" y="3161"/>
                  </a:lnTo>
                  <a:lnTo>
                    <a:pt x="6572" y="3155"/>
                  </a:lnTo>
                  <a:lnTo>
                    <a:pt x="6570" y="3153"/>
                  </a:lnTo>
                  <a:lnTo>
                    <a:pt x="6572" y="3155"/>
                  </a:lnTo>
                  <a:lnTo>
                    <a:pt x="6570" y="3153"/>
                  </a:lnTo>
                  <a:lnTo>
                    <a:pt x="6572" y="3150"/>
                  </a:lnTo>
                  <a:lnTo>
                    <a:pt x="6574" y="3146"/>
                  </a:lnTo>
                  <a:lnTo>
                    <a:pt x="6577" y="3138"/>
                  </a:lnTo>
                  <a:lnTo>
                    <a:pt x="6581" y="3126"/>
                  </a:lnTo>
                  <a:lnTo>
                    <a:pt x="6564" y="3093"/>
                  </a:lnTo>
                  <a:lnTo>
                    <a:pt x="6564" y="3091"/>
                  </a:lnTo>
                  <a:lnTo>
                    <a:pt x="6569" y="3083"/>
                  </a:lnTo>
                  <a:lnTo>
                    <a:pt x="6567" y="3079"/>
                  </a:lnTo>
                  <a:lnTo>
                    <a:pt x="6581" y="3066"/>
                  </a:lnTo>
                  <a:lnTo>
                    <a:pt x="6592" y="3068"/>
                  </a:lnTo>
                  <a:lnTo>
                    <a:pt x="6597" y="3078"/>
                  </a:lnTo>
                  <a:lnTo>
                    <a:pt x="6602" y="3089"/>
                  </a:lnTo>
                  <a:lnTo>
                    <a:pt x="6604" y="3098"/>
                  </a:lnTo>
                  <a:lnTo>
                    <a:pt x="6637" y="3098"/>
                  </a:lnTo>
                  <a:lnTo>
                    <a:pt x="6639" y="3086"/>
                  </a:lnTo>
                  <a:lnTo>
                    <a:pt x="6639" y="3074"/>
                  </a:lnTo>
                  <a:lnTo>
                    <a:pt x="6647" y="3056"/>
                  </a:lnTo>
                  <a:lnTo>
                    <a:pt x="6657" y="3053"/>
                  </a:lnTo>
                  <a:lnTo>
                    <a:pt x="6664" y="3058"/>
                  </a:lnTo>
                  <a:lnTo>
                    <a:pt x="6681" y="3063"/>
                  </a:lnTo>
                  <a:lnTo>
                    <a:pt x="6694" y="3071"/>
                  </a:lnTo>
                  <a:lnTo>
                    <a:pt x="6699" y="3066"/>
                  </a:lnTo>
                  <a:lnTo>
                    <a:pt x="6706" y="3071"/>
                  </a:lnTo>
                  <a:lnTo>
                    <a:pt x="6716" y="3064"/>
                  </a:lnTo>
                  <a:lnTo>
                    <a:pt x="6729" y="3063"/>
                  </a:lnTo>
                  <a:lnTo>
                    <a:pt x="6748" y="3046"/>
                  </a:lnTo>
                  <a:lnTo>
                    <a:pt x="6748" y="3043"/>
                  </a:lnTo>
                  <a:lnTo>
                    <a:pt x="6736" y="3034"/>
                  </a:lnTo>
                  <a:lnTo>
                    <a:pt x="6745" y="3033"/>
                  </a:lnTo>
                  <a:lnTo>
                    <a:pt x="6748" y="3023"/>
                  </a:lnTo>
                  <a:lnTo>
                    <a:pt x="6763" y="3016"/>
                  </a:lnTo>
                  <a:lnTo>
                    <a:pt x="6776" y="3012"/>
                  </a:lnTo>
                  <a:lnTo>
                    <a:pt x="6785" y="3018"/>
                  </a:lnTo>
                  <a:lnTo>
                    <a:pt x="6830" y="3021"/>
                  </a:lnTo>
                  <a:lnTo>
                    <a:pt x="6845" y="3029"/>
                  </a:lnTo>
                  <a:lnTo>
                    <a:pt x="6873" y="3029"/>
                  </a:lnTo>
                  <a:lnTo>
                    <a:pt x="6907" y="3043"/>
                  </a:lnTo>
                  <a:lnTo>
                    <a:pt x="6920" y="3049"/>
                  </a:lnTo>
                  <a:lnTo>
                    <a:pt x="6930" y="3046"/>
                  </a:lnTo>
                  <a:lnTo>
                    <a:pt x="6949" y="3046"/>
                  </a:lnTo>
                  <a:lnTo>
                    <a:pt x="6944" y="3043"/>
                  </a:lnTo>
                  <a:lnTo>
                    <a:pt x="6954" y="3034"/>
                  </a:lnTo>
                  <a:lnTo>
                    <a:pt x="6954" y="3031"/>
                  </a:lnTo>
                  <a:lnTo>
                    <a:pt x="6950" y="3024"/>
                  </a:lnTo>
                  <a:lnTo>
                    <a:pt x="6957" y="3019"/>
                  </a:lnTo>
                  <a:lnTo>
                    <a:pt x="6947" y="3011"/>
                  </a:lnTo>
                  <a:lnTo>
                    <a:pt x="6912" y="3011"/>
                  </a:lnTo>
                  <a:lnTo>
                    <a:pt x="6907" y="3009"/>
                  </a:lnTo>
                  <a:lnTo>
                    <a:pt x="6907" y="2996"/>
                  </a:lnTo>
                  <a:lnTo>
                    <a:pt x="6898" y="2986"/>
                  </a:lnTo>
                  <a:lnTo>
                    <a:pt x="6903" y="2981"/>
                  </a:lnTo>
                  <a:lnTo>
                    <a:pt x="6900" y="2972"/>
                  </a:lnTo>
                  <a:lnTo>
                    <a:pt x="6845" y="2957"/>
                  </a:lnTo>
                  <a:lnTo>
                    <a:pt x="6816" y="2967"/>
                  </a:lnTo>
                  <a:lnTo>
                    <a:pt x="6781" y="2967"/>
                  </a:lnTo>
                  <a:lnTo>
                    <a:pt x="6741" y="2962"/>
                  </a:lnTo>
                  <a:lnTo>
                    <a:pt x="6738" y="2949"/>
                  </a:lnTo>
                  <a:lnTo>
                    <a:pt x="6713" y="2934"/>
                  </a:lnTo>
                  <a:lnTo>
                    <a:pt x="6703" y="2914"/>
                  </a:lnTo>
                  <a:lnTo>
                    <a:pt x="6698" y="2925"/>
                  </a:lnTo>
                  <a:lnTo>
                    <a:pt x="6671" y="2915"/>
                  </a:lnTo>
                  <a:lnTo>
                    <a:pt x="6664" y="2899"/>
                  </a:lnTo>
                  <a:lnTo>
                    <a:pt x="6644" y="2867"/>
                  </a:lnTo>
                  <a:lnTo>
                    <a:pt x="6604" y="2874"/>
                  </a:lnTo>
                  <a:lnTo>
                    <a:pt x="6547" y="2874"/>
                  </a:lnTo>
                  <a:lnTo>
                    <a:pt x="6527" y="2855"/>
                  </a:lnTo>
                  <a:lnTo>
                    <a:pt x="6482" y="2884"/>
                  </a:lnTo>
                  <a:lnTo>
                    <a:pt x="6386" y="2875"/>
                  </a:lnTo>
                  <a:lnTo>
                    <a:pt x="6385" y="2884"/>
                  </a:lnTo>
                  <a:lnTo>
                    <a:pt x="6395" y="2902"/>
                  </a:lnTo>
                  <a:lnTo>
                    <a:pt x="6360" y="2885"/>
                  </a:lnTo>
                  <a:lnTo>
                    <a:pt x="6236" y="2927"/>
                  </a:lnTo>
                  <a:lnTo>
                    <a:pt x="6227" y="2939"/>
                  </a:lnTo>
                  <a:lnTo>
                    <a:pt x="6177" y="2949"/>
                  </a:lnTo>
                  <a:lnTo>
                    <a:pt x="6142" y="2920"/>
                  </a:lnTo>
                  <a:lnTo>
                    <a:pt x="6130" y="2922"/>
                  </a:lnTo>
                  <a:lnTo>
                    <a:pt x="6119" y="2949"/>
                  </a:lnTo>
                  <a:lnTo>
                    <a:pt x="6073" y="2946"/>
                  </a:lnTo>
                  <a:lnTo>
                    <a:pt x="6063" y="2956"/>
                  </a:lnTo>
                  <a:lnTo>
                    <a:pt x="6028" y="2974"/>
                  </a:lnTo>
                  <a:lnTo>
                    <a:pt x="6013" y="2971"/>
                  </a:lnTo>
                  <a:lnTo>
                    <a:pt x="5988" y="2977"/>
                  </a:lnTo>
                  <a:lnTo>
                    <a:pt x="5958" y="3004"/>
                  </a:lnTo>
                  <a:lnTo>
                    <a:pt x="5938" y="3019"/>
                  </a:lnTo>
                  <a:lnTo>
                    <a:pt x="5928" y="3023"/>
                  </a:lnTo>
                  <a:lnTo>
                    <a:pt x="5873" y="3009"/>
                  </a:lnTo>
                  <a:lnTo>
                    <a:pt x="5864" y="3002"/>
                  </a:lnTo>
                  <a:lnTo>
                    <a:pt x="5829" y="3016"/>
                  </a:lnTo>
                  <a:lnTo>
                    <a:pt x="5804" y="3034"/>
                  </a:lnTo>
                  <a:lnTo>
                    <a:pt x="5760" y="3034"/>
                  </a:lnTo>
                  <a:lnTo>
                    <a:pt x="5727" y="3053"/>
                  </a:lnTo>
                  <a:lnTo>
                    <a:pt x="5724" y="3061"/>
                  </a:lnTo>
                  <a:lnTo>
                    <a:pt x="5672" y="3069"/>
                  </a:lnTo>
                  <a:lnTo>
                    <a:pt x="5675" y="3061"/>
                  </a:lnTo>
                  <a:lnTo>
                    <a:pt x="5642" y="3018"/>
                  </a:lnTo>
                  <a:lnTo>
                    <a:pt x="5633" y="3026"/>
                  </a:lnTo>
                  <a:lnTo>
                    <a:pt x="5581" y="3033"/>
                  </a:lnTo>
                  <a:lnTo>
                    <a:pt x="5571" y="2997"/>
                  </a:lnTo>
                  <a:lnTo>
                    <a:pt x="5578" y="2991"/>
                  </a:lnTo>
                  <a:lnTo>
                    <a:pt x="5580" y="2942"/>
                  </a:lnTo>
                  <a:lnTo>
                    <a:pt x="5575" y="2939"/>
                  </a:lnTo>
                  <a:lnTo>
                    <a:pt x="5555" y="2964"/>
                  </a:lnTo>
                  <a:lnTo>
                    <a:pt x="5543" y="2957"/>
                  </a:lnTo>
                  <a:lnTo>
                    <a:pt x="5524" y="2939"/>
                  </a:lnTo>
                  <a:lnTo>
                    <a:pt x="5530" y="2927"/>
                  </a:lnTo>
                  <a:lnTo>
                    <a:pt x="5550" y="2922"/>
                  </a:lnTo>
                  <a:lnTo>
                    <a:pt x="5571" y="2910"/>
                  </a:lnTo>
                  <a:lnTo>
                    <a:pt x="5509" y="2895"/>
                  </a:lnTo>
                  <a:lnTo>
                    <a:pt x="5509" y="2905"/>
                  </a:lnTo>
                  <a:lnTo>
                    <a:pt x="5473" y="2917"/>
                  </a:lnTo>
                  <a:lnTo>
                    <a:pt x="5464" y="2910"/>
                  </a:lnTo>
                  <a:lnTo>
                    <a:pt x="5456" y="2884"/>
                  </a:lnTo>
                  <a:lnTo>
                    <a:pt x="5464" y="2865"/>
                  </a:lnTo>
                  <a:lnTo>
                    <a:pt x="5471" y="2848"/>
                  </a:lnTo>
                  <a:lnTo>
                    <a:pt x="5454" y="2852"/>
                  </a:lnTo>
                  <a:lnTo>
                    <a:pt x="5451" y="2865"/>
                  </a:lnTo>
                  <a:lnTo>
                    <a:pt x="5437" y="2879"/>
                  </a:lnTo>
                  <a:lnTo>
                    <a:pt x="5397" y="2880"/>
                  </a:lnTo>
                  <a:lnTo>
                    <a:pt x="5374" y="2838"/>
                  </a:lnTo>
                  <a:lnTo>
                    <a:pt x="5382" y="2830"/>
                  </a:lnTo>
                  <a:lnTo>
                    <a:pt x="5412" y="2860"/>
                  </a:lnTo>
                  <a:lnTo>
                    <a:pt x="5421" y="2860"/>
                  </a:lnTo>
                  <a:lnTo>
                    <a:pt x="5397" y="2818"/>
                  </a:lnTo>
                  <a:lnTo>
                    <a:pt x="5417" y="2820"/>
                  </a:lnTo>
                  <a:lnTo>
                    <a:pt x="5389" y="2777"/>
                  </a:lnTo>
                  <a:lnTo>
                    <a:pt x="5387" y="2718"/>
                  </a:lnTo>
                  <a:lnTo>
                    <a:pt x="5416" y="2706"/>
                  </a:lnTo>
                  <a:lnTo>
                    <a:pt x="5417" y="2626"/>
                  </a:lnTo>
                  <a:lnTo>
                    <a:pt x="5421" y="2604"/>
                  </a:lnTo>
                  <a:lnTo>
                    <a:pt x="5437" y="2599"/>
                  </a:lnTo>
                  <a:lnTo>
                    <a:pt x="5417" y="2586"/>
                  </a:lnTo>
                  <a:lnTo>
                    <a:pt x="5422" y="2576"/>
                  </a:lnTo>
                  <a:lnTo>
                    <a:pt x="5463" y="2591"/>
                  </a:lnTo>
                  <a:lnTo>
                    <a:pt x="5466" y="2584"/>
                  </a:lnTo>
                  <a:lnTo>
                    <a:pt x="5439" y="2569"/>
                  </a:lnTo>
                  <a:lnTo>
                    <a:pt x="5429" y="2551"/>
                  </a:lnTo>
                  <a:lnTo>
                    <a:pt x="5414" y="2499"/>
                  </a:lnTo>
                  <a:lnTo>
                    <a:pt x="5386" y="2469"/>
                  </a:lnTo>
                  <a:lnTo>
                    <a:pt x="5391" y="2350"/>
                  </a:lnTo>
                  <a:lnTo>
                    <a:pt x="5374" y="2373"/>
                  </a:lnTo>
                  <a:lnTo>
                    <a:pt x="5357" y="2316"/>
                  </a:lnTo>
                  <a:lnTo>
                    <a:pt x="5359" y="2254"/>
                  </a:lnTo>
                  <a:lnTo>
                    <a:pt x="5374" y="2231"/>
                  </a:lnTo>
                  <a:lnTo>
                    <a:pt x="5357" y="2199"/>
                  </a:lnTo>
                  <a:lnTo>
                    <a:pt x="5365" y="2199"/>
                  </a:lnTo>
                  <a:lnTo>
                    <a:pt x="5397" y="2233"/>
                  </a:lnTo>
                  <a:lnTo>
                    <a:pt x="5421" y="2196"/>
                  </a:lnTo>
                  <a:lnTo>
                    <a:pt x="5397" y="2191"/>
                  </a:lnTo>
                  <a:lnTo>
                    <a:pt x="5412" y="2176"/>
                  </a:lnTo>
                  <a:lnTo>
                    <a:pt x="5427" y="2181"/>
                  </a:lnTo>
                  <a:lnTo>
                    <a:pt x="5426" y="2139"/>
                  </a:lnTo>
                  <a:lnTo>
                    <a:pt x="5434" y="2124"/>
                  </a:lnTo>
                  <a:lnTo>
                    <a:pt x="5461" y="2129"/>
                  </a:lnTo>
                  <a:lnTo>
                    <a:pt x="5511" y="2129"/>
                  </a:lnTo>
                  <a:lnTo>
                    <a:pt x="5530" y="2107"/>
                  </a:lnTo>
                  <a:lnTo>
                    <a:pt x="5566" y="2119"/>
                  </a:lnTo>
                  <a:lnTo>
                    <a:pt x="5575" y="2112"/>
                  </a:lnTo>
                  <a:lnTo>
                    <a:pt x="5545" y="2075"/>
                  </a:lnTo>
                  <a:lnTo>
                    <a:pt x="5600" y="2040"/>
                  </a:lnTo>
                  <a:lnTo>
                    <a:pt x="5598" y="2033"/>
                  </a:lnTo>
                  <a:lnTo>
                    <a:pt x="5608" y="2018"/>
                  </a:lnTo>
                  <a:lnTo>
                    <a:pt x="5627" y="2010"/>
                  </a:lnTo>
                  <a:lnTo>
                    <a:pt x="5630" y="1990"/>
                  </a:lnTo>
                  <a:lnTo>
                    <a:pt x="5637" y="1977"/>
                  </a:lnTo>
                  <a:lnTo>
                    <a:pt x="5699" y="1965"/>
                  </a:lnTo>
                  <a:lnTo>
                    <a:pt x="5742" y="1975"/>
                  </a:lnTo>
                  <a:lnTo>
                    <a:pt x="5755" y="1970"/>
                  </a:lnTo>
                  <a:lnTo>
                    <a:pt x="5752" y="1935"/>
                  </a:lnTo>
                  <a:lnTo>
                    <a:pt x="5779" y="1943"/>
                  </a:lnTo>
                  <a:lnTo>
                    <a:pt x="5789" y="1935"/>
                  </a:lnTo>
                  <a:lnTo>
                    <a:pt x="5777" y="1930"/>
                  </a:lnTo>
                  <a:lnTo>
                    <a:pt x="5849" y="1856"/>
                  </a:lnTo>
                  <a:lnTo>
                    <a:pt x="5911" y="1803"/>
                  </a:lnTo>
                  <a:lnTo>
                    <a:pt x="5931" y="1759"/>
                  </a:lnTo>
                  <a:lnTo>
                    <a:pt x="5943" y="1752"/>
                  </a:lnTo>
                  <a:lnTo>
                    <a:pt x="5956" y="1717"/>
                  </a:lnTo>
                  <a:lnTo>
                    <a:pt x="6057" y="1682"/>
                  </a:lnTo>
                  <a:lnTo>
                    <a:pt x="6078" y="1709"/>
                  </a:lnTo>
                  <a:lnTo>
                    <a:pt x="6092" y="1709"/>
                  </a:lnTo>
                  <a:lnTo>
                    <a:pt x="6073" y="1662"/>
                  </a:lnTo>
                  <a:lnTo>
                    <a:pt x="6115" y="1674"/>
                  </a:lnTo>
                  <a:lnTo>
                    <a:pt x="6075" y="1623"/>
                  </a:lnTo>
                  <a:lnTo>
                    <a:pt x="6078" y="1575"/>
                  </a:lnTo>
                  <a:lnTo>
                    <a:pt x="6099" y="1573"/>
                  </a:lnTo>
                  <a:lnTo>
                    <a:pt x="6085" y="1526"/>
                  </a:lnTo>
                  <a:lnTo>
                    <a:pt x="6055" y="1506"/>
                  </a:lnTo>
                  <a:lnTo>
                    <a:pt x="5976" y="1485"/>
                  </a:lnTo>
                  <a:lnTo>
                    <a:pt x="6011" y="1393"/>
                  </a:lnTo>
                  <a:lnTo>
                    <a:pt x="5983" y="1384"/>
                  </a:lnTo>
                  <a:lnTo>
                    <a:pt x="5936" y="1449"/>
                  </a:lnTo>
                  <a:lnTo>
                    <a:pt x="5901" y="1451"/>
                  </a:lnTo>
                  <a:lnTo>
                    <a:pt x="5878" y="1439"/>
                  </a:lnTo>
                  <a:lnTo>
                    <a:pt x="5856" y="1449"/>
                  </a:lnTo>
                  <a:lnTo>
                    <a:pt x="5821" y="1449"/>
                  </a:lnTo>
                  <a:lnTo>
                    <a:pt x="5804" y="1436"/>
                  </a:lnTo>
                  <a:lnTo>
                    <a:pt x="5791" y="1446"/>
                  </a:lnTo>
                  <a:lnTo>
                    <a:pt x="5755" y="1449"/>
                  </a:lnTo>
                  <a:lnTo>
                    <a:pt x="5730" y="1439"/>
                  </a:lnTo>
                  <a:lnTo>
                    <a:pt x="5702" y="1466"/>
                  </a:lnTo>
                  <a:lnTo>
                    <a:pt x="5627" y="1418"/>
                  </a:lnTo>
                  <a:lnTo>
                    <a:pt x="5625" y="1456"/>
                  </a:lnTo>
                  <a:lnTo>
                    <a:pt x="5575" y="1428"/>
                  </a:lnTo>
                  <a:lnTo>
                    <a:pt x="5578" y="1515"/>
                  </a:lnTo>
                  <a:lnTo>
                    <a:pt x="5498" y="1518"/>
                  </a:lnTo>
                  <a:lnTo>
                    <a:pt x="5499" y="1536"/>
                  </a:lnTo>
                  <a:lnTo>
                    <a:pt x="5456" y="1548"/>
                  </a:lnTo>
                  <a:lnTo>
                    <a:pt x="5463" y="1607"/>
                  </a:lnTo>
                  <a:lnTo>
                    <a:pt x="5434" y="1595"/>
                  </a:lnTo>
                  <a:lnTo>
                    <a:pt x="5427" y="1600"/>
                  </a:lnTo>
                  <a:lnTo>
                    <a:pt x="5437" y="1622"/>
                  </a:lnTo>
                  <a:lnTo>
                    <a:pt x="5359" y="1719"/>
                  </a:lnTo>
                  <a:lnTo>
                    <a:pt x="5339" y="1717"/>
                  </a:lnTo>
                  <a:lnTo>
                    <a:pt x="5436" y="1828"/>
                  </a:lnTo>
                  <a:lnTo>
                    <a:pt x="5260" y="1988"/>
                  </a:lnTo>
                  <a:lnTo>
                    <a:pt x="5255" y="2003"/>
                  </a:lnTo>
                  <a:lnTo>
                    <a:pt x="5113" y="2060"/>
                  </a:lnTo>
                  <a:lnTo>
                    <a:pt x="5118" y="2072"/>
                  </a:lnTo>
                  <a:lnTo>
                    <a:pt x="5103" y="2084"/>
                  </a:lnTo>
                  <a:lnTo>
                    <a:pt x="5091" y="2069"/>
                  </a:lnTo>
                  <a:lnTo>
                    <a:pt x="5083" y="2057"/>
                  </a:lnTo>
                  <a:lnTo>
                    <a:pt x="5076" y="2090"/>
                  </a:lnTo>
                  <a:lnTo>
                    <a:pt x="4867" y="2186"/>
                  </a:lnTo>
                  <a:lnTo>
                    <a:pt x="4865" y="2186"/>
                  </a:lnTo>
                  <a:lnTo>
                    <a:pt x="4865" y="2196"/>
                  </a:lnTo>
                  <a:lnTo>
                    <a:pt x="4905" y="2206"/>
                  </a:lnTo>
                  <a:lnTo>
                    <a:pt x="4751" y="2351"/>
                  </a:lnTo>
                  <a:lnTo>
                    <a:pt x="4728" y="2351"/>
                  </a:lnTo>
                  <a:lnTo>
                    <a:pt x="4723" y="2338"/>
                  </a:lnTo>
                  <a:lnTo>
                    <a:pt x="4701" y="2341"/>
                  </a:lnTo>
                  <a:lnTo>
                    <a:pt x="4703" y="2375"/>
                  </a:lnTo>
                  <a:lnTo>
                    <a:pt x="4699" y="2390"/>
                  </a:lnTo>
                  <a:lnTo>
                    <a:pt x="4713" y="2395"/>
                  </a:lnTo>
                  <a:lnTo>
                    <a:pt x="4721" y="2412"/>
                  </a:lnTo>
                  <a:lnTo>
                    <a:pt x="4730" y="2427"/>
                  </a:lnTo>
                  <a:lnTo>
                    <a:pt x="4703" y="2551"/>
                  </a:lnTo>
                  <a:lnTo>
                    <a:pt x="4723" y="2552"/>
                  </a:lnTo>
                  <a:lnTo>
                    <a:pt x="4730" y="2576"/>
                  </a:lnTo>
                  <a:lnTo>
                    <a:pt x="4709" y="2577"/>
                  </a:lnTo>
                  <a:lnTo>
                    <a:pt x="4701" y="2562"/>
                  </a:lnTo>
                  <a:lnTo>
                    <a:pt x="4674" y="2567"/>
                  </a:lnTo>
                  <a:lnTo>
                    <a:pt x="4678" y="2579"/>
                  </a:lnTo>
                  <a:lnTo>
                    <a:pt x="4673" y="2599"/>
                  </a:lnTo>
                  <a:lnTo>
                    <a:pt x="4661" y="2609"/>
                  </a:lnTo>
                  <a:lnTo>
                    <a:pt x="4674" y="2629"/>
                  </a:lnTo>
                  <a:lnTo>
                    <a:pt x="4656" y="2636"/>
                  </a:lnTo>
                  <a:lnTo>
                    <a:pt x="4653" y="2641"/>
                  </a:lnTo>
                  <a:lnTo>
                    <a:pt x="4681" y="2671"/>
                  </a:lnTo>
                  <a:lnTo>
                    <a:pt x="4669" y="2671"/>
                  </a:lnTo>
                  <a:lnTo>
                    <a:pt x="4661" y="2745"/>
                  </a:lnTo>
                  <a:lnTo>
                    <a:pt x="4698" y="2812"/>
                  </a:lnTo>
                  <a:lnTo>
                    <a:pt x="4673" y="2832"/>
                  </a:lnTo>
                  <a:lnTo>
                    <a:pt x="4693" y="2837"/>
                  </a:lnTo>
                  <a:lnTo>
                    <a:pt x="4741" y="2838"/>
                  </a:lnTo>
                  <a:lnTo>
                    <a:pt x="4740" y="2859"/>
                  </a:lnTo>
                  <a:lnTo>
                    <a:pt x="4755" y="2877"/>
                  </a:lnTo>
                  <a:lnTo>
                    <a:pt x="4763" y="2879"/>
                  </a:lnTo>
                  <a:lnTo>
                    <a:pt x="4760" y="2864"/>
                  </a:lnTo>
                  <a:lnTo>
                    <a:pt x="4810" y="2852"/>
                  </a:lnTo>
                  <a:lnTo>
                    <a:pt x="4820" y="2879"/>
                  </a:lnTo>
                  <a:lnTo>
                    <a:pt x="4837" y="2900"/>
                  </a:lnTo>
                  <a:lnTo>
                    <a:pt x="4877" y="2915"/>
                  </a:lnTo>
                  <a:lnTo>
                    <a:pt x="4917" y="2942"/>
                  </a:lnTo>
                  <a:lnTo>
                    <a:pt x="4912" y="2954"/>
                  </a:lnTo>
                  <a:lnTo>
                    <a:pt x="4882" y="2946"/>
                  </a:lnTo>
                  <a:lnTo>
                    <a:pt x="4895" y="2964"/>
                  </a:lnTo>
                  <a:lnTo>
                    <a:pt x="4935" y="2981"/>
                  </a:lnTo>
                  <a:lnTo>
                    <a:pt x="4954" y="2982"/>
                  </a:lnTo>
                  <a:lnTo>
                    <a:pt x="4957" y="2989"/>
                  </a:lnTo>
                  <a:lnTo>
                    <a:pt x="4962" y="3011"/>
                  </a:lnTo>
                  <a:lnTo>
                    <a:pt x="4971" y="3034"/>
                  </a:lnTo>
                  <a:lnTo>
                    <a:pt x="4981" y="3036"/>
                  </a:lnTo>
                  <a:lnTo>
                    <a:pt x="5006" y="3051"/>
                  </a:lnTo>
                  <a:lnTo>
                    <a:pt x="4986" y="3069"/>
                  </a:lnTo>
                  <a:lnTo>
                    <a:pt x="4999" y="3086"/>
                  </a:lnTo>
                  <a:lnTo>
                    <a:pt x="4930" y="3115"/>
                  </a:lnTo>
                  <a:lnTo>
                    <a:pt x="4942" y="3125"/>
                  </a:lnTo>
                  <a:lnTo>
                    <a:pt x="4857" y="3168"/>
                  </a:lnTo>
                  <a:lnTo>
                    <a:pt x="4863" y="3183"/>
                  </a:lnTo>
                  <a:lnTo>
                    <a:pt x="4880" y="3187"/>
                  </a:lnTo>
                  <a:lnTo>
                    <a:pt x="4919" y="3175"/>
                  </a:lnTo>
                  <a:lnTo>
                    <a:pt x="4947" y="3218"/>
                  </a:lnTo>
                  <a:lnTo>
                    <a:pt x="4940" y="3222"/>
                  </a:lnTo>
                  <a:lnTo>
                    <a:pt x="4915" y="3227"/>
                  </a:lnTo>
                  <a:lnTo>
                    <a:pt x="4895" y="3235"/>
                  </a:lnTo>
                  <a:lnTo>
                    <a:pt x="4887" y="3232"/>
                  </a:lnTo>
                  <a:lnTo>
                    <a:pt x="4878" y="3222"/>
                  </a:lnTo>
                  <a:lnTo>
                    <a:pt x="4868" y="3220"/>
                  </a:lnTo>
                  <a:lnTo>
                    <a:pt x="4860" y="3230"/>
                  </a:lnTo>
                  <a:lnTo>
                    <a:pt x="4873" y="3235"/>
                  </a:lnTo>
                  <a:lnTo>
                    <a:pt x="4884" y="3252"/>
                  </a:lnTo>
                  <a:lnTo>
                    <a:pt x="4873" y="3267"/>
                  </a:lnTo>
                  <a:lnTo>
                    <a:pt x="4837" y="3282"/>
                  </a:lnTo>
                  <a:lnTo>
                    <a:pt x="4791" y="3337"/>
                  </a:lnTo>
                  <a:lnTo>
                    <a:pt x="4755" y="3310"/>
                  </a:lnTo>
                  <a:lnTo>
                    <a:pt x="4607" y="3389"/>
                  </a:lnTo>
                  <a:lnTo>
                    <a:pt x="4616" y="3417"/>
                  </a:lnTo>
                  <a:lnTo>
                    <a:pt x="4587" y="3436"/>
                  </a:lnTo>
                  <a:lnTo>
                    <a:pt x="4596" y="3458"/>
                  </a:lnTo>
                  <a:lnTo>
                    <a:pt x="4612" y="3468"/>
                  </a:lnTo>
                  <a:lnTo>
                    <a:pt x="4586" y="3526"/>
                  </a:lnTo>
                  <a:lnTo>
                    <a:pt x="4599" y="3536"/>
                  </a:lnTo>
                  <a:lnTo>
                    <a:pt x="4591" y="3587"/>
                  </a:lnTo>
                  <a:lnTo>
                    <a:pt x="4561" y="3583"/>
                  </a:lnTo>
                  <a:lnTo>
                    <a:pt x="4582" y="3632"/>
                  </a:lnTo>
                  <a:lnTo>
                    <a:pt x="4564" y="3647"/>
                  </a:lnTo>
                  <a:lnTo>
                    <a:pt x="4572" y="3657"/>
                  </a:lnTo>
                  <a:lnTo>
                    <a:pt x="4577" y="3709"/>
                  </a:lnTo>
                  <a:lnTo>
                    <a:pt x="4562" y="3724"/>
                  </a:lnTo>
                  <a:lnTo>
                    <a:pt x="4557" y="3739"/>
                  </a:lnTo>
                  <a:lnTo>
                    <a:pt x="4540" y="3747"/>
                  </a:lnTo>
                  <a:lnTo>
                    <a:pt x="4545" y="3762"/>
                  </a:lnTo>
                  <a:lnTo>
                    <a:pt x="4557" y="3802"/>
                  </a:lnTo>
                  <a:lnTo>
                    <a:pt x="4544" y="3824"/>
                  </a:lnTo>
                  <a:lnTo>
                    <a:pt x="4522" y="3899"/>
                  </a:lnTo>
                  <a:lnTo>
                    <a:pt x="4524" y="3915"/>
                  </a:lnTo>
                  <a:lnTo>
                    <a:pt x="4499" y="3928"/>
                  </a:lnTo>
                  <a:lnTo>
                    <a:pt x="4430" y="4072"/>
                  </a:lnTo>
                  <a:lnTo>
                    <a:pt x="4417" y="4072"/>
                  </a:lnTo>
                  <a:lnTo>
                    <a:pt x="4415" y="4058"/>
                  </a:lnTo>
                  <a:lnTo>
                    <a:pt x="4380" y="4060"/>
                  </a:lnTo>
                  <a:lnTo>
                    <a:pt x="4299" y="4063"/>
                  </a:lnTo>
                  <a:lnTo>
                    <a:pt x="4254" y="4058"/>
                  </a:lnTo>
                  <a:lnTo>
                    <a:pt x="4243" y="4082"/>
                  </a:lnTo>
                  <a:lnTo>
                    <a:pt x="4232" y="4094"/>
                  </a:lnTo>
                  <a:lnTo>
                    <a:pt x="4216" y="4092"/>
                  </a:lnTo>
                  <a:lnTo>
                    <a:pt x="4206" y="4084"/>
                  </a:lnTo>
                  <a:lnTo>
                    <a:pt x="4147" y="4132"/>
                  </a:lnTo>
                  <a:lnTo>
                    <a:pt x="4167" y="4209"/>
                  </a:lnTo>
                  <a:lnTo>
                    <a:pt x="4167" y="4226"/>
                  </a:lnTo>
                  <a:lnTo>
                    <a:pt x="4142" y="4259"/>
                  </a:lnTo>
                  <a:lnTo>
                    <a:pt x="4115" y="4261"/>
                  </a:lnTo>
                  <a:lnTo>
                    <a:pt x="4094" y="4244"/>
                  </a:lnTo>
                  <a:lnTo>
                    <a:pt x="4017" y="4258"/>
                  </a:lnTo>
                  <a:lnTo>
                    <a:pt x="3991" y="4273"/>
                  </a:lnTo>
                  <a:lnTo>
                    <a:pt x="3941" y="4264"/>
                  </a:lnTo>
                  <a:lnTo>
                    <a:pt x="3923" y="4256"/>
                  </a:lnTo>
                  <a:lnTo>
                    <a:pt x="3915" y="4261"/>
                  </a:lnTo>
                  <a:lnTo>
                    <a:pt x="3896" y="4261"/>
                  </a:lnTo>
                  <a:lnTo>
                    <a:pt x="3908" y="4244"/>
                  </a:lnTo>
                  <a:lnTo>
                    <a:pt x="3916" y="4224"/>
                  </a:lnTo>
                  <a:lnTo>
                    <a:pt x="3909" y="4224"/>
                  </a:lnTo>
                  <a:lnTo>
                    <a:pt x="3911" y="4207"/>
                  </a:lnTo>
                  <a:lnTo>
                    <a:pt x="3938" y="4189"/>
                  </a:lnTo>
                  <a:lnTo>
                    <a:pt x="3935" y="4169"/>
                  </a:lnTo>
                  <a:lnTo>
                    <a:pt x="3925" y="4169"/>
                  </a:lnTo>
                  <a:lnTo>
                    <a:pt x="3921" y="4166"/>
                  </a:lnTo>
                  <a:lnTo>
                    <a:pt x="3913" y="4134"/>
                  </a:lnTo>
                  <a:lnTo>
                    <a:pt x="3894" y="4129"/>
                  </a:lnTo>
                  <a:lnTo>
                    <a:pt x="3834" y="4012"/>
                  </a:lnTo>
                  <a:lnTo>
                    <a:pt x="3856" y="4008"/>
                  </a:lnTo>
                  <a:lnTo>
                    <a:pt x="3891" y="4032"/>
                  </a:lnTo>
                  <a:lnTo>
                    <a:pt x="3893" y="4030"/>
                  </a:lnTo>
                  <a:lnTo>
                    <a:pt x="3901" y="4017"/>
                  </a:lnTo>
                  <a:lnTo>
                    <a:pt x="3874" y="3986"/>
                  </a:lnTo>
                  <a:lnTo>
                    <a:pt x="3869" y="3968"/>
                  </a:lnTo>
                  <a:lnTo>
                    <a:pt x="3908" y="3971"/>
                  </a:lnTo>
                  <a:lnTo>
                    <a:pt x="3909" y="3915"/>
                  </a:lnTo>
                  <a:lnTo>
                    <a:pt x="3884" y="3918"/>
                  </a:lnTo>
                  <a:lnTo>
                    <a:pt x="3864" y="3888"/>
                  </a:lnTo>
                  <a:lnTo>
                    <a:pt x="3863" y="3871"/>
                  </a:lnTo>
                  <a:lnTo>
                    <a:pt x="3819" y="3843"/>
                  </a:lnTo>
                  <a:lnTo>
                    <a:pt x="3816" y="3817"/>
                  </a:lnTo>
                  <a:lnTo>
                    <a:pt x="3797" y="3792"/>
                  </a:lnTo>
                  <a:lnTo>
                    <a:pt x="3786" y="3762"/>
                  </a:lnTo>
                  <a:lnTo>
                    <a:pt x="3772" y="3751"/>
                  </a:lnTo>
                  <a:lnTo>
                    <a:pt x="3782" y="3744"/>
                  </a:lnTo>
                  <a:lnTo>
                    <a:pt x="3782" y="3729"/>
                  </a:lnTo>
                  <a:lnTo>
                    <a:pt x="3771" y="3732"/>
                  </a:lnTo>
                  <a:lnTo>
                    <a:pt x="3779" y="3707"/>
                  </a:lnTo>
                  <a:lnTo>
                    <a:pt x="3759" y="3725"/>
                  </a:lnTo>
                  <a:lnTo>
                    <a:pt x="3745" y="3724"/>
                  </a:lnTo>
                  <a:lnTo>
                    <a:pt x="3737" y="3699"/>
                  </a:lnTo>
                  <a:lnTo>
                    <a:pt x="3744" y="3669"/>
                  </a:lnTo>
                  <a:lnTo>
                    <a:pt x="3729" y="3637"/>
                  </a:lnTo>
                  <a:lnTo>
                    <a:pt x="3704" y="3628"/>
                  </a:lnTo>
                  <a:lnTo>
                    <a:pt x="3709" y="3607"/>
                  </a:lnTo>
                  <a:lnTo>
                    <a:pt x="3705" y="3576"/>
                  </a:lnTo>
                  <a:lnTo>
                    <a:pt x="3724" y="3530"/>
                  </a:lnTo>
                  <a:lnTo>
                    <a:pt x="3744" y="3458"/>
                  </a:lnTo>
                  <a:lnTo>
                    <a:pt x="3663" y="3488"/>
                  </a:lnTo>
                  <a:lnTo>
                    <a:pt x="3620" y="3458"/>
                  </a:lnTo>
                  <a:lnTo>
                    <a:pt x="3625" y="3412"/>
                  </a:lnTo>
                  <a:lnTo>
                    <a:pt x="3633" y="3397"/>
                  </a:lnTo>
                  <a:lnTo>
                    <a:pt x="3627" y="3376"/>
                  </a:lnTo>
                  <a:lnTo>
                    <a:pt x="3608" y="3357"/>
                  </a:lnTo>
                  <a:lnTo>
                    <a:pt x="3612" y="3337"/>
                  </a:lnTo>
                  <a:lnTo>
                    <a:pt x="3615" y="3319"/>
                  </a:lnTo>
                  <a:lnTo>
                    <a:pt x="3597" y="3302"/>
                  </a:lnTo>
                  <a:lnTo>
                    <a:pt x="3602" y="3285"/>
                  </a:lnTo>
                  <a:lnTo>
                    <a:pt x="3580" y="3267"/>
                  </a:lnTo>
                  <a:lnTo>
                    <a:pt x="3566" y="3250"/>
                  </a:lnTo>
                  <a:lnTo>
                    <a:pt x="3546" y="3264"/>
                  </a:lnTo>
                  <a:lnTo>
                    <a:pt x="3530" y="3237"/>
                  </a:lnTo>
                  <a:lnTo>
                    <a:pt x="3536" y="3213"/>
                  </a:lnTo>
                  <a:lnTo>
                    <a:pt x="3516" y="3193"/>
                  </a:lnTo>
                  <a:lnTo>
                    <a:pt x="3516" y="3160"/>
                  </a:lnTo>
                  <a:lnTo>
                    <a:pt x="3515" y="3110"/>
                  </a:lnTo>
                  <a:lnTo>
                    <a:pt x="3506" y="3083"/>
                  </a:lnTo>
                  <a:lnTo>
                    <a:pt x="3538" y="3063"/>
                  </a:lnTo>
                  <a:lnTo>
                    <a:pt x="3535" y="3044"/>
                  </a:lnTo>
                  <a:lnTo>
                    <a:pt x="3503" y="3048"/>
                  </a:lnTo>
                  <a:lnTo>
                    <a:pt x="3486" y="3063"/>
                  </a:lnTo>
                  <a:lnTo>
                    <a:pt x="3491" y="3076"/>
                  </a:lnTo>
                  <a:lnTo>
                    <a:pt x="3494" y="3096"/>
                  </a:lnTo>
                  <a:lnTo>
                    <a:pt x="3493" y="3131"/>
                  </a:lnTo>
                  <a:lnTo>
                    <a:pt x="3471" y="3151"/>
                  </a:lnTo>
                  <a:lnTo>
                    <a:pt x="3461" y="3161"/>
                  </a:lnTo>
                  <a:lnTo>
                    <a:pt x="3494" y="3180"/>
                  </a:lnTo>
                  <a:lnTo>
                    <a:pt x="3484" y="3233"/>
                  </a:lnTo>
                  <a:lnTo>
                    <a:pt x="3481" y="3253"/>
                  </a:lnTo>
                  <a:lnTo>
                    <a:pt x="3463" y="3252"/>
                  </a:lnTo>
                  <a:lnTo>
                    <a:pt x="3449" y="3269"/>
                  </a:lnTo>
                  <a:lnTo>
                    <a:pt x="3458" y="3282"/>
                  </a:lnTo>
                  <a:lnTo>
                    <a:pt x="3434" y="3295"/>
                  </a:lnTo>
                  <a:lnTo>
                    <a:pt x="3414" y="3295"/>
                  </a:lnTo>
                  <a:lnTo>
                    <a:pt x="3411" y="3307"/>
                  </a:lnTo>
                  <a:lnTo>
                    <a:pt x="3372" y="3302"/>
                  </a:lnTo>
                  <a:lnTo>
                    <a:pt x="3340" y="3305"/>
                  </a:lnTo>
                  <a:lnTo>
                    <a:pt x="3327" y="3305"/>
                  </a:lnTo>
                  <a:lnTo>
                    <a:pt x="3309" y="3317"/>
                  </a:lnTo>
                  <a:lnTo>
                    <a:pt x="3310" y="3327"/>
                  </a:lnTo>
                  <a:lnTo>
                    <a:pt x="3280" y="3346"/>
                  </a:lnTo>
                  <a:lnTo>
                    <a:pt x="3277" y="3366"/>
                  </a:lnTo>
                  <a:lnTo>
                    <a:pt x="3223" y="3389"/>
                  </a:lnTo>
                  <a:lnTo>
                    <a:pt x="3208" y="3416"/>
                  </a:lnTo>
                  <a:lnTo>
                    <a:pt x="3185" y="3434"/>
                  </a:lnTo>
                  <a:lnTo>
                    <a:pt x="3158" y="3474"/>
                  </a:lnTo>
                  <a:lnTo>
                    <a:pt x="3145" y="3488"/>
                  </a:lnTo>
                  <a:lnTo>
                    <a:pt x="3116" y="3491"/>
                  </a:lnTo>
                  <a:lnTo>
                    <a:pt x="3103" y="3513"/>
                  </a:lnTo>
                  <a:lnTo>
                    <a:pt x="3081" y="3518"/>
                  </a:lnTo>
                  <a:lnTo>
                    <a:pt x="3056" y="3511"/>
                  </a:lnTo>
                  <a:lnTo>
                    <a:pt x="3054" y="3523"/>
                  </a:lnTo>
                  <a:lnTo>
                    <a:pt x="3028" y="3531"/>
                  </a:lnTo>
                  <a:lnTo>
                    <a:pt x="3001" y="3523"/>
                  </a:lnTo>
                  <a:lnTo>
                    <a:pt x="2999" y="3545"/>
                  </a:lnTo>
                  <a:lnTo>
                    <a:pt x="2954" y="3546"/>
                  </a:lnTo>
                  <a:lnTo>
                    <a:pt x="2917" y="3535"/>
                  </a:lnTo>
                  <a:lnTo>
                    <a:pt x="2892" y="3555"/>
                  </a:lnTo>
                  <a:lnTo>
                    <a:pt x="2807" y="3520"/>
                  </a:lnTo>
                  <a:lnTo>
                    <a:pt x="2817" y="3503"/>
                  </a:lnTo>
                  <a:lnTo>
                    <a:pt x="2832" y="3489"/>
                  </a:lnTo>
                  <a:lnTo>
                    <a:pt x="2808" y="3491"/>
                  </a:lnTo>
                  <a:lnTo>
                    <a:pt x="2765" y="3469"/>
                  </a:lnTo>
                  <a:lnTo>
                    <a:pt x="2766" y="3463"/>
                  </a:lnTo>
                  <a:lnTo>
                    <a:pt x="2715" y="3449"/>
                  </a:lnTo>
                  <a:lnTo>
                    <a:pt x="2705" y="3429"/>
                  </a:lnTo>
                  <a:lnTo>
                    <a:pt x="2673" y="3419"/>
                  </a:lnTo>
                  <a:lnTo>
                    <a:pt x="2644" y="3397"/>
                  </a:lnTo>
                  <a:lnTo>
                    <a:pt x="2624" y="3372"/>
                  </a:lnTo>
                  <a:lnTo>
                    <a:pt x="2618" y="3351"/>
                  </a:lnTo>
                  <a:lnTo>
                    <a:pt x="2624" y="3335"/>
                  </a:lnTo>
                  <a:lnTo>
                    <a:pt x="2629" y="3299"/>
                  </a:lnTo>
                  <a:lnTo>
                    <a:pt x="2684" y="3290"/>
                  </a:lnTo>
                  <a:lnTo>
                    <a:pt x="2708" y="3282"/>
                  </a:lnTo>
                  <a:lnTo>
                    <a:pt x="2730" y="3265"/>
                  </a:lnTo>
                  <a:lnTo>
                    <a:pt x="2725" y="3242"/>
                  </a:lnTo>
                  <a:lnTo>
                    <a:pt x="2730" y="3232"/>
                  </a:lnTo>
                  <a:lnTo>
                    <a:pt x="2723" y="3218"/>
                  </a:lnTo>
                  <a:lnTo>
                    <a:pt x="2753" y="3168"/>
                  </a:lnTo>
                  <a:lnTo>
                    <a:pt x="2689" y="3163"/>
                  </a:lnTo>
                  <a:lnTo>
                    <a:pt x="2626" y="3178"/>
                  </a:lnTo>
                  <a:lnTo>
                    <a:pt x="2629" y="3223"/>
                  </a:lnTo>
                  <a:lnTo>
                    <a:pt x="2587" y="3227"/>
                  </a:lnTo>
                  <a:lnTo>
                    <a:pt x="2579" y="3262"/>
                  </a:lnTo>
                  <a:lnTo>
                    <a:pt x="2562" y="3260"/>
                  </a:lnTo>
                  <a:lnTo>
                    <a:pt x="2567" y="3158"/>
                  </a:lnTo>
                  <a:lnTo>
                    <a:pt x="2584" y="3138"/>
                  </a:lnTo>
                  <a:lnTo>
                    <a:pt x="2584" y="3128"/>
                  </a:lnTo>
                  <a:lnTo>
                    <a:pt x="2601" y="3121"/>
                  </a:lnTo>
                  <a:lnTo>
                    <a:pt x="2614" y="3103"/>
                  </a:lnTo>
                  <a:lnTo>
                    <a:pt x="2634" y="3113"/>
                  </a:lnTo>
                  <a:lnTo>
                    <a:pt x="2666" y="3123"/>
                  </a:lnTo>
                  <a:lnTo>
                    <a:pt x="2666" y="3106"/>
                  </a:lnTo>
                  <a:lnTo>
                    <a:pt x="2696" y="3091"/>
                  </a:lnTo>
                  <a:lnTo>
                    <a:pt x="2673" y="3071"/>
                  </a:lnTo>
                  <a:lnTo>
                    <a:pt x="2653" y="3069"/>
                  </a:lnTo>
                  <a:lnTo>
                    <a:pt x="2649" y="3058"/>
                  </a:lnTo>
                  <a:lnTo>
                    <a:pt x="2711" y="3023"/>
                  </a:lnTo>
                  <a:lnTo>
                    <a:pt x="2736" y="2982"/>
                  </a:lnTo>
                  <a:lnTo>
                    <a:pt x="2733" y="2959"/>
                  </a:lnTo>
                  <a:lnTo>
                    <a:pt x="2751" y="2941"/>
                  </a:lnTo>
                  <a:lnTo>
                    <a:pt x="2773" y="2925"/>
                  </a:lnTo>
                  <a:lnTo>
                    <a:pt x="2768" y="2919"/>
                  </a:lnTo>
                  <a:lnTo>
                    <a:pt x="2708" y="2944"/>
                  </a:lnTo>
                  <a:lnTo>
                    <a:pt x="2694" y="2974"/>
                  </a:lnTo>
                  <a:lnTo>
                    <a:pt x="2691" y="3002"/>
                  </a:lnTo>
                  <a:lnTo>
                    <a:pt x="2658" y="3014"/>
                  </a:lnTo>
                  <a:lnTo>
                    <a:pt x="2629" y="3049"/>
                  </a:lnTo>
                  <a:lnTo>
                    <a:pt x="2619" y="3038"/>
                  </a:lnTo>
                  <a:lnTo>
                    <a:pt x="2602" y="3023"/>
                  </a:lnTo>
                  <a:lnTo>
                    <a:pt x="2602" y="3016"/>
                  </a:lnTo>
                  <a:lnTo>
                    <a:pt x="2616" y="3004"/>
                  </a:lnTo>
                  <a:lnTo>
                    <a:pt x="2631" y="3001"/>
                  </a:lnTo>
                  <a:lnTo>
                    <a:pt x="2658" y="2984"/>
                  </a:lnTo>
                  <a:lnTo>
                    <a:pt x="2663" y="2981"/>
                  </a:lnTo>
                  <a:lnTo>
                    <a:pt x="2651" y="2969"/>
                  </a:lnTo>
                  <a:lnTo>
                    <a:pt x="2639" y="2977"/>
                  </a:lnTo>
                  <a:lnTo>
                    <a:pt x="2629" y="2974"/>
                  </a:lnTo>
                  <a:lnTo>
                    <a:pt x="2634" y="2966"/>
                  </a:lnTo>
                  <a:lnTo>
                    <a:pt x="2607" y="2974"/>
                  </a:lnTo>
                  <a:lnTo>
                    <a:pt x="2572" y="2966"/>
                  </a:lnTo>
                  <a:lnTo>
                    <a:pt x="2591" y="2941"/>
                  </a:lnTo>
                  <a:lnTo>
                    <a:pt x="2554" y="2947"/>
                  </a:lnTo>
                  <a:lnTo>
                    <a:pt x="2556" y="2961"/>
                  </a:lnTo>
                  <a:lnTo>
                    <a:pt x="2535" y="2956"/>
                  </a:lnTo>
                  <a:lnTo>
                    <a:pt x="2525" y="2937"/>
                  </a:lnTo>
                  <a:lnTo>
                    <a:pt x="2541" y="2934"/>
                  </a:lnTo>
                  <a:lnTo>
                    <a:pt x="2525" y="2924"/>
                  </a:lnTo>
                  <a:lnTo>
                    <a:pt x="2529" y="2904"/>
                  </a:lnTo>
                  <a:lnTo>
                    <a:pt x="2584" y="2905"/>
                  </a:lnTo>
                  <a:lnTo>
                    <a:pt x="2584" y="2877"/>
                  </a:lnTo>
                  <a:lnTo>
                    <a:pt x="2616" y="2870"/>
                  </a:lnTo>
                  <a:lnTo>
                    <a:pt x="2582" y="2867"/>
                  </a:lnTo>
                  <a:lnTo>
                    <a:pt x="2519" y="2827"/>
                  </a:lnTo>
                  <a:lnTo>
                    <a:pt x="2525" y="2818"/>
                  </a:lnTo>
                  <a:lnTo>
                    <a:pt x="2569" y="2832"/>
                  </a:lnTo>
                  <a:lnTo>
                    <a:pt x="2577" y="2825"/>
                  </a:lnTo>
                  <a:lnTo>
                    <a:pt x="2534" y="2808"/>
                  </a:lnTo>
                  <a:lnTo>
                    <a:pt x="2532" y="2797"/>
                  </a:lnTo>
                  <a:lnTo>
                    <a:pt x="2571" y="2808"/>
                  </a:lnTo>
                  <a:lnTo>
                    <a:pt x="2577" y="2802"/>
                  </a:lnTo>
                  <a:lnTo>
                    <a:pt x="2552" y="2790"/>
                  </a:lnTo>
                  <a:lnTo>
                    <a:pt x="2544" y="2783"/>
                  </a:lnTo>
                  <a:lnTo>
                    <a:pt x="2554" y="2761"/>
                  </a:lnTo>
                  <a:lnTo>
                    <a:pt x="2542" y="2751"/>
                  </a:lnTo>
                  <a:lnTo>
                    <a:pt x="2537" y="2731"/>
                  </a:lnTo>
                  <a:lnTo>
                    <a:pt x="2554" y="2723"/>
                  </a:lnTo>
                  <a:lnTo>
                    <a:pt x="2576" y="2726"/>
                  </a:lnTo>
                  <a:lnTo>
                    <a:pt x="2589" y="2735"/>
                  </a:lnTo>
                  <a:lnTo>
                    <a:pt x="2611" y="2741"/>
                  </a:lnTo>
                  <a:lnTo>
                    <a:pt x="2671" y="2715"/>
                  </a:lnTo>
                  <a:lnTo>
                    <a:pt x="2802" y="2723"/>
                  </a:lnTo>
                  <a:lnTo>
                    <a:pt x="2818" y="2705"/>
                  </a:lnTo>
                  <a:lnTo>
                    <a:pt x="2917" y="2725"/>
                  </a:lnTo>
                  <a:lnTo>
                    <a:pt x="2925" y="2710"/>
                  </a:lnTo>
                  <a:lnTo>
                    <a:pt x="2800" y="2690"/>
                  </a:lnTo>
                  <a:lnTo>
                    <a:pt x="2766" y="2711"/>
                  </a:lnTo>
                  <a:lnTo>
                    <a:pt x="2743" y="2698"/>
                  </a:lnTo>
                  <a:lnTo>
                    <a:pt x="2644" y="2701"/>
                  </a:lnTo>
                  <a:lnTo>
                    <a:pt x="2628" y="2713"/>
                  </a:lnTo>
                  <a:lnTo>
                    <a:pt x="2606" y="2726"/>
                  </a:lnTo>
                  <a:lnTo>
                    <a:pt x="2592" y="2721"/>
                  </a:lnTo>
                  <a:lnTo>
                    <a:pt x="2532" y="2674"/>
                  </a:lnTo>
                  <a:lnTo>
                    <a:pt x="2587" y="2656"/>
                  </a:lnTo>
                  <a:lnTo>
                    <a:pt x="2572" y="2648"/>
                  </a:lnTo>
                  <a:lnTo>
                    <a:pt x="2541" y="2649"/>
                  </a:lnTo>
                  <a:lnTo>
                    <a:pt x="2537" y="2641"/>
                  </a:lnTo>
                  <a:lnTo>
                    <a:pt x="2529" y="2634"/>
                  </a:lnTo>
                  <a:lnTo>
                    <a:pt x="2530" y="2628"/>
                  </a:lnTo>
                  <a:lnTo>
                    <a:pt x="2544" y="2623"/>
                  </a:lnTo>
                  <a:lnTo>
                    <a:pt x="2676" y="2618"/>
                  </a:lnTo>
                  <a:lnTo>
                    <a:pt x="2673" y="2611"/>
                  </a:lnTo>
                  <a:lnTo>
                    <a:pt x="2562" y="2604"/>
                  </a:lnTo>
                  <a:lnTo>
                    <a:pt x="2564" y="2597"/>
                  </a:lnTo>
                  <a:lnTo>
                    <a:pt x="2556" y="2566"/>
                  </a:lnTo>
                  <a:lnTo>
                    <a:pt x="2532" y="2566"/>
                  </a:lnTo>
                  <a:lnTo>
                    <a:pt x="2532" y="2537"/>
                  </a:lnTo>
                  <a:lnTo>
                    <a:pt x="2544" y="2534"/>
                  </a:lnTo>
                  <a:lnTo>
                    <a:pt x="2602" y="2497"/>
                  </a:lnTo>
                  <a:lnTo>
                    <a:pt x="2653" y="2499"/>
                  </a:lnTo>
                  <a:lnTo>
                    <a:pt x="2664" y="2504"/>
                  </a:lnTo>
                  <a:lnTo>
                    <a:pt x="2705" y="2495"/>
                  </a:lnTo>
                  <a:lnTo>
                    <a:pt x="2691" y="2492"/>
                  </a:lnTo>
                  <a:lnTo>
                    <a:pt x="2671" y="2485"/>
                  </a:lnTo>
                  <a:lnTo>
                    <a:pt x="2602" y="2484"/>
                  </a:lnTo>
                  <a:lnTo>
                    <a:pt x="2549" y="2487"/>
                  </a:lnTo>
                  <a:lnTo>
                    <a:pt x="2527" y="2469"/>
                  </a:lnTo>
                  <a:lnTo>
                    <a:pt x="2527" y="2460"/>
                  </a:lnTo>
                  <a:lnTo>
                    <a:pt x="2552" y="2460"/>
                  </a:lnTo>
                  <a:lnTo>
                    <a:pt x="2566" y="2479"/>
                  </a:lnTo>
                  <a:lnTo>
                    <a:pt x="2586" y="2474"/>
                  </a:lnTo>
                  <a:lnTo>
                    <a:pt x="2602" y="2460"/>
                  </a:lnTo>
                  <a:lnTo>
                    <a:pt x="2551" y="2440"/>
                  </a:lnTo>
                  <a:lnTo>
                    <a:pt x="2547" y="2420"/>
                  </a:lnTo>
                  <a:lnTo>
                    <a:pt x="2562" y="2410"/>
                  </a:lnTo>
                  <a:lnTo>
                    <a:pt x="2584" y="2422"/>
                  </a:lnTo>
                  <a:lnTo>
                    <a:pt x="2586" y="2435"/>
                  </a:lnTo>
                  <a:lnTo>
                    <a:pt x="2621" y="2459"/>
                  </a:lnTo>
                  <a:lnTo>
                    <a:pt x="2639" y="2452"/>
                  </a:lnTo>
                  <a:lnTo>
                    <a:pt x="2634" y="2443"/>
                  </a:lnTo>
                  <a:lnTo>
                    <a:pt x="2599" y="2433"/>
                  </a:lnTo>
                  <a:lnTo>
                    <a:pt x="2619" y="2415"/>
                  </a:lnTo>
                  <a:lnTo>
                    <a:pt x="2651" y="2425"/>
                  </a:lnTo>
                  <a:lnTo>
                    <a:pt x="2684" y="2415"/>
                  </a:lnTo>
                  <a:lnTo>
                    <a:pt x="2696" y="2428"/>
                  </a:lnTo>
                  <a:lnTo>
                    <a:pt x="2673" y="2465"/>
                  </a:lnTo>
                  <a:lnTo>
                    <a:pt x="2693" y="2454"/>
                  </a:lnTo>
                  <a:lnTo>
                    <a:pt x="2713" y="2452"/>
                  </a:lnTo>
                  <a:lnTo>
                    <a:pt x="2758" y="2449"/>
                  </a:lnTo>
                  <a:lnTo>
                    <a:pt x="2760" y="2445"/>
                  </a:lnTo>
                  <a:lnTo>
                    <a:pt x="2718" y="2432"/>
                  </a:lnTo>
                  <a:lnTo>
                    <a:pt x="2700" y="2400"/>
                  </a:lnTo>
                  <a:lnTo>
                    <a:pt x="2733" y="2380"/>
                  </a:lnTo>
                  <a:lnTo>
                    <a:pt x="2758" y="2367"/>
                  </a:lnTo>
                  <a:lnTo>
                    <a:pt x="2805" y="2428"/>
                  </a:lnTo>
                  <a:lnTo>
                    <a:pt x="2813" y="2427"/>
                  </a:lnTo>
                  <a:lnTo>
                    <a:pt x="2780" y="2361"/>
                  </a:lnTo>
                  <a:lnTo>
                    <a:pt x="2810" y="2380"/>
                  </a:lnTo>
                  <a:lnTo>
                    <a:pt x="2817" y="2378"/>
                  </a:lnTo>
                  <a:lnTo>
                    <a:pt x="2798" y="2348"/>
                  </a:lnTo>
                  <a:lnTo>
                    <a:pt x="2726" y="2361"/>
                  </a:lnTo>
                  <a:lnTo>
                    <a:pt x="2715" y="2351"/>
                  </a:lnTo>
                  <a:lnTo>
                    <a:pt x="2726" y="2348"/>
                  </a:lnTo>
                  <a:lnTo>
                    <a:pt x="2728" y="2336"/>
                  </a:lnTo>
                  <a:lnTo>
                    <a:pt x="2748" y="2311"/>
                  </a:lnTo>
                  <a:lnTo>
                    <a:pt x="2776" y="2301"/>
                  </a:lnTo>
                  <a:lnTo>
                    <a:pt x="2803" y="2300"/>
                  </a:lnTo>
                  <a:lnTo>
                    <a:pt x="2843" y="2291"/>
                  </a:lnTo>
                  <a:lnTo>
                    <a:pt x="2852" y="2300"/>
                  </a:lnTo>
                  <a:lnTo>
                    <a:pt x="2867" y="2308"/>
                  </a:lnTo>
                  <a:lnTo>
                    <a:pt x="2875" y="2296"/>
                  </a:lnTo>
                  <a:lnTo>
                    <a:pt x="2895" y="2293"/>
                  </a:lnTo>
                  <a:lnTo>
                    <a:pt x="2902" y="2301"/>
                  </a:lnTo>
                  <a:lnTo>
                    <a:pt x="2944" y="2305"/>
                  </a:lnTo>
                  <a:lnTo>
                    <a:pt x="2956" y="2321"/>
                  </a:lnTo>
                  <a:lnTo>
                    <a:pt x="2967" y="2320"/>
                  </a:lnTo>
                  <a:lnTo>
                    <a:pt x="2982" y="2331"/>
                  </a:lnTo>
                  <a:lnTo>
                    <a:pt x="2992" y="2320"/>
                  </a:lnTo>
                  <a:lnTo>
                    <a:pt x="3014" y="2310"/>
                  </a:lnTo>
                  <a:lnTo>
                    <a:pt x="3014" y="2305"/>
                  </a:lnTo>
                  <a:lnTo>
                    <a:pt x="2976" y="2305"/>
                  </a:lnTo>
                  <a:lnTo>
                    <a:pt x="2969" y="2290"/>
                  </a:lnTo>
                  <a:lnTo>
                    <a:pt x="2959" y="2276"/>
                  </a:lnTo>
                  <a:lnTo>
                    <a:pt x="2944" y="2271"/>
                  </a:lnTo>
                  <a:lnTo>
                    <a:pt x="2879" y="2273"/>
                  </a:lnTo>
                  <a:lnTo>
                    <a:pt x="2875" y="2254"/>
                  </a:lnTo>
                  <a:lnTo>
                    <a:pt x="2892" y="2244"/>
                  </a:lnTo>
                  <a:lnTo>
                    <a:pt x="2917" y="2248"/>
                  </a:lnTo>
                  <a:lnTo>
                    <a:pt x="2907" y="2236"/>
                  </a:lnTo>
                  <a:lnTo>
                    <a:pt x="2880" y="2239"/>
                  </a:lnTo>
                  <a:lnTo>
                    <a:pt x="2867" y="2223"/>
                  </a:lnTo>
                  <a:lnTo>
                    <a:pt x="2932" y="2192"/>
                  </a:lnTo>
                  <a:lnTo>
                    <a:pt x="2964" y="2219"/>
                  </a:lnTo>
                  <a:lnTo>
                    <a:pt x="2992" y="2211"/>
                  </a:lnTo>
                  <a:lnTo>
                    <a:pt x="3011" y="2206"/>
                  </a:lnTo>
                  <a:lnTo>
                    <a:pt x="2999" y="2199"/>
                  </a:lnTo>
                  <a:lnTo>
                    <a:pt x="2974" y="2208"/>
                  </a:lnTo>
                  <a:lnTo>
                    <a:pt x="2944" y="2187"/>
                  </a:lnTo>
                  <a:lnTo>
                    <a:pt x="2992" y="2166"/>
                  </a:lnTo>
                  <a:lnTo>
                    <a:pt x="3014" y="2162"/>
                  </a:lnTo>
                  <a:lnTo>
                    <a:pt x="3033" y="2167"/>
                  </a:lnTo>
                  <a:lnTo>
                    <a:pt x="3009" y="2192"/>
                  </a:lnTo>
                  <a:lnTo>
                    <a:pt x="3023" y="2197"/>
                  </a:lnTo>
                  <a:lnTo>
                    <a:pt x="3049" y="2176"/>
                  </a:lnTo>
                  <a:lnTo>
                    <a:pt x="3063" y="2166"/>
                  </a:lnTo>
                  <a:lnTo>
                    <a:pt x="3110" y="2224"/>
                  </a:lnTo>
                  <a:lnTo>
                    <a:pt x="3143" y="2239"/>
                  </a:lnTo>
                  <a:lnTo>
                    <a:pt x="3160" y="2228"/>
                  </a:lnTo>
                  <a:lnTo>
                    <a:pt x="3081" y="2161"/>
                  </a:lnTo>
                  <a:lnTo>
                    <a:pt x="3150" y="2161"/>
                  </a:lnTo>
                  <a:lnTo>
                    <a:pt x="3163" y="2146"/>
                  </a:lnTo>
                  <a:lnTo>
                    <a:pt x="3120" y="2147"/>
                  </a:lnTo>
                  <a:lnTo>
                    <a:pt x="3101" y="2137"/>
                  </a:lnTo>
                  <a:lnTo>
                    <a:pt x="3098" y="2126"/>
                  </a:lnTo>
                  <a:lnTo>
                    <a:pt x="3190" y="2104"/>
                  </a:lnTo>
                  <a:lnTo>
                    <a:pt x="3173" y="2087"/>
                  </a:lnTo>
                  <a:lnTo>
                    <a:pt x="3205" y="2080"/>
                  </a:lnTo>
                  <a:lnTo>
                    <a:pt x="3208" y="2087"/>
                  </a:lnTo>
                  <a:lnTo>
                    <a:pt x="3230" y="2085"/>
                  </a:lnTo>
                  <a:lnTo>
                    <a:pt x="3232" y="2070"/>
                  </a:lnTo>
                  <a:lnTo>
                    <a:pt x="3258" y="2110"/>
                  </a:lnTo>
                  <a:lnTo>
                    <a:pt x="3274" y="2099"/>
                  </a:lnTo>
                  <a:lnTo>
                    <a:pt x="3258" y="2084"/>
                  </a:lnTo>
                  <a:lnTo>
                    <a:pt x="3320" y="2040"/>
                  </a:lnTo>
                  <a:lnTo>
                    <a:pt x="3356" y="2023"/>
                  </a:lnTo>
                  <a:lnTo>
                    <a:pt x="3399" y="2077"/>
                  </a:lnTo>
                  <a:lnTo>
                    <a:pt x="3372" y="2104"/>
                  </a:lnTo>
                  <a:lnTo>
                    <a:pt x="3372" y="2115"/>
                  </a:lnTo>
                  <a:lnTo>
                    <a:pt x="3448" y="2104"/>
                  </a:lnTo>
                  <a:lnTo>
                    <a:pt x="3417" y="2085"/>
                  </a:lnTo>
                  <a:lnTo>
                    <a:pt x="3536" y="2059"/>
                  </a:lnTo>
                  <a:lnTo>
                    <a:pt x="3521" y="2049"/>
                  </a:lnTo>
                  <a:lnTo>
                    <a:pt x="3526" y="2032"/>
                  </a:lnTo>
                  <a:lnTo>
                    <a:pt x="3647" y="1988"/>
                  </a:lnTo>
                  <a:lnTo>
                    <a:pt x="3633" y="1970"/>
                  </a:lnTo>
                  <a:lnTo>
                    <a:pt x="3657" y="1946"/>
                  </a:lnTo>
                  <a:lnTo>
                    <a:pt x="3632" y="1921"/>
                  </a:lnTo>
                  <a:lnTo>
                    <a:pt x="3607" y="1931"/>
                  </a:lnTo>
                  <a:lnTo>
                    <a:pt x="3575" y="1978"/>
                  </a:lnTo>
                  <a:lnTo>
                    <a:pt x="3566" y="1998"/>
                  </a:lnTo>
                  <a:lnTo>
                    <a:pt x="3421" y="2064"/>
                  </a:lnTo>
                  <a:lnTo>
                    <a:pt x="3376" y="2013"/>
                  </a:lnTo>
                  <a:lnTo>
                    <a:pt x="3412" y="2000"/>
                  </a:lnTo>
                  <a:lnTo>
                    <a:pt x="3399" y="1995"/>
                  </a:lnTo>
                  <a:lnTo>
                    <a:pt x="3351" y="2007"/>
                  </a:lnTo>
                  <a:lnTo>
                    <a:pt x="3332" y="1983"/>
                  </a:lnTo>
                  <a:lnTo>
                    <a:pt x="3377" y="1970"/>
                  </a:lnTo>
                  <a:lnTo>
                    <a:pt x="3409" y="1963"/>
                  </a:lnTo>
                  <a:lnTo>
                    <a:pt x="3389" y="1931"/>
                  </a:lnTo>
                  <a:lnTo>
                    <a:pt x="3433" y="1901"/>
                  </a:lnTo>
                  <a:lnTo>
                    <a:pt x="3504" y="1816"/>
                  </a:lnTo>
                  <a:lnTo>
                    <a:pt x="3565" y="1798"/>
                  </a:lnTo>
                  <a:lnTo>
                    <a:pt x="3560" y="1777"/>
                  </a:lnTo>
                  <a:lnTo>
                    <a:pt x="3590" y="1756"/>
                  </a:lnTo>
                  <a:lnTo>
                    <a:pt x="3637" y="1746"/>
                  </a:lnTo>
                  <a:lnTo>
                    <a:pt x="3705" y="1716"/>
                  </a:lnTo>
                  <a:lnTo>
                    <a:pt x="3675" y="1705"/>
                  </a:lnTo>
                  <a:lnTo>
                    <a:pt x="3617" y="1732"/>
                  </a:lnTo>
                  <a:lnTo>
                    <a:pt x="3612" y="1726"/>
                  </a:lnTo>
                  <a:lnTo>
                    <a:pt x="3620" y="1697"/>
                  </a:lnTo>
                  <a:lnTo>
                    <a:pt x="3637" y="1682"/>
                  </a:lnTo>
                  <a:lnTo>
                    <a:pt x="3729" y="1620"/>
                  </a:lnTo>
                  <a:lnTo>
                    <a:pt x="3766" y="1602"/>
                  </a:lnTo>
                  <a:lnTo>
                    <a:pt x="3772" y="1575"/>
                  </a:lnTo>
                  <a:lnTo>
                    <a:pt x="3782" y="1558"/>
                  </a:lnTo>
                  <a:lnTo>
                    <a:pt x="3792" y="1543"/>
                  </a:lnTo>
                  <a:lnTo>
                    <a:pt x="3792" y="1531"/>
                  </a:lnTo>
                  <a:lnTo>
                    <a:pt x="3802" y="1505"/>
                  </a:lnTo>
                  <a:lnTo>
                    <a:pt x="3812" y="1503"/>
                  </a:lnTo>
                  <a:lnTo>
                    <a:pt x="3816" y="1516"/>
                  </a:lnTo>
                  <a:lnTo>
                    <a:pt x="3834" y="1543"/>
                  </a:lnTo>
                  <a:lnTo>
                    <a:pt x="3874" y="1545"/>
                  </a:lnTo>
                  <a:lnTo>
                    <a:pt x="3856" y="1523"/>
                  </a:lnTo>
                  <a:lnTo>
                    <a:pt x="3843" y="1523"/>
                  </a:lnTo>
                  <a:lnTo>
                    <a:pt x="3821" y="1490"/>
                  </a:lnTo>
                  <a:lnTo>
                    <a:pt x="3841" y="1463"/>
                  </a:lnTo>
                  <a:lnTo>
                    <a:pt x="3861" y="1444"/>
                  </a:lnTo>
                  <a:lnTo>
                    <a:pt x="3843" y="1429"/>
                  </a:lnTo>
                  <a:lnTo>
                    <a:pt x="3826" y="1421"/>
                  </a:lnTo>
                  <a:lnTo>
                    <a:pt x="3839" y="1396"/>
                  </a:lnTo>
                  <a:lnTo>
                    <a:pt x="3859" y="1386"/>
                  </a:lnTo>
                  <a:lnTo>
                    <a:pt x="3873" y="1367"/>
                  </a:lnTo>
                  <a:lnTo>
                    <a:pt x="3898" y="1354"/>
                  </a:lnTo>
                  <a:lnTo>
                    <a:pt x="3941" y="1349"/>
                  </a:lnTo>
                  <a:lnTo>
                    <a:pt x="3966" y="1341"/>
                  </a:lnTo>
                  <a:lnTo>
                    <a:pt x="3995" y="1331"/>
                  </a:lnTo>
                  <a:lnTo>
                    <a:pt x="3988" y="1305"/>
                  </a:lnTo>
                  <a:lnTo>
                    <a:pt x="3951" y="1311"/>
                  </a:lnTo>
                  <a:lnTo>
                    <a:pt x="3931" y="1299"/>
                  </a:lnTo>
                  <a:lnTo>
                    <a:pt x="3968" y="1280"/>
                  </a:lnTo>
                  <a:lnTo>
                    <a:pt x="3928" y="1249"/>
                  </a:lnTo>
                  <a:lnTo>
                    <a:pt x="3955" y="1240"/>
                  </a:lnTo>
                  <a:lnTo>
                    <a:pt x="3970" y="1247"/>
                  </a:lnTo>
                  <a:lnTo>
                    <a:pt x="4012" y="1260"/>
                  </a:lnTo>
                  <a:lnTo>
                    <a:pt x="4020" y="1240"/>
                  </a:lnTo>
                  <a:lnTo>
                    <a:pt x="3968" y="1239"/>
                  </a:lnTo>
                  <a:lnTo>
                    <a:pt x="3966" y="1213"/>
                  </a:lnTo>
                  <a:lnTo>
                    <a:pt x="4027" y="1213"/>
                  </a:lnTo>
                  <a:lnTo>
                    <a:pt x="4023" y="1208"/>
                  </a:lnTo>
                  <a:lnTo>
                    <a:pt x="3973" y="1195"/>
                  </a:lnTo>
                  <a:lnTo>
                    <a:pt x="3998" y="1192"/>
                  </a:lnTo>
                  <a:lnTo>
                    <a:pt x="4047" y="1203"/>
                  </a:lnTo>
                  <a:lnTo>
                    <a:pt x="4057" y="1193"/>
                  </a:lnTo>
                  <a:lnTo>
                    <a:pt x="4025" y="1182"/>
                  </a:lnTo>
                  <a:lnTo>
                    <a:pt x="4020" y="1175"/>
                  </a:lnTo>
                  <a:lnTo>
                    <a:pt x="4057" y="1172"/>
                  </a:lnTo>
                  <a:lnTo>
                    <a:pt x="4074" y="1175"/>
                  </a:lnTo>
                  <a:lnTo>
                    <a:pt x="4082" y="1163"/>
                  </a:lnTo>
                  <a:lnTo>
                    <a:pt x="4052" y="1158"/>
                  </a:lnTo>
                  <a:lnTo>
                    <a:pt x="4025" y="1145"/>
                  </a:lnTo>
                  <a:lnTo>
                    <a:pt x="4018" y="1135"/>
                  </a:lnTo>
                  <a:lnTo>
                    <a:pt x="4060" y="1128"/>
                  </a:lnTo>
                  <a:lnTo>
                    <a:pt x="4087" y="1121"/>
                  </a:lnTo>
                  <a:lnTo>
                    <a:pt x="4104" y="1118"/>
                  </a:lnTo>
                  <a:lnTo>
                    <a:pt x="4114" y="1110"/>
                  </a:lnTo>
                  <a:lnTo>
                    <a:pt x="4120" y="1103"/>
                  </a:lnTo>
                  <a:lnTo>
                    <a:pt x="4132" y="1120"/>
                  </a:lnTo>
                  <a:lnTo>
                    <a:pt x="4149" y="1120"/>
                  </a:lnTo>
                  <a:lnTo>
                    <a:pt x="4157" y="1100"/>
                  </a:lnTo>
                  <a:lnTo>
                    <a:pt x="4167" y="1075"/>
                  </a:lnTo>
                  <a:lnTo>
                    <a:pt x="4216" y="1066"/>
                  </a:lnTo>
                  <a:lnTo>
                    <a:pt x="4232" y="1041"/>
                  </a:lnTo>
                  <a:lnTo>
                    <a:pt x="4202" y="1043"/>
                  </a:lnTo>
                  <a:lnTo>
                    <a:pt x="4172" y="1054"/>
                  </a:lnTo>
                  <a:lnTo>
                    <a:pt x="4164" y="1048"/>
                  </a:lnTo>
                  <a:lnTo>
                    <a:pt x="4192" y="1031"/>
                  </a:lnTo>
                  <a:lnTo>
                    <a:pt x="4217" y="1011"/>
                  </a:lnTo>
                  <a:lnTo>
                    <a:pt x="4221" y="999"/>
                  </a:lnTo>
                  <a:lnTo>
                    <a:pt x="4258" y="1003"/>
                  </a:lnTo>
                  <a:lnTo>
                    <a:pt x="4256" y="993"/>
                  </a:lnTo>
                  <a:lnTo>
                    <a:pt x="4224" y="989"/>
                  </a:lnTo>
                  <a:lnTo>
                    <a:pt x="4261" y="962"/>
                  </a:lnTo>
                  <a:lnTo>
                    <a:pt x="4289" y="952"/>
                  </a:lnTo>
                  <a:lnTo>
                    <a:pt x="4299" y="959"/>
                  </a:lnTo>
                  <a:lnTo>
                    <a:pt x="4304" y="962"/>
                  </a:lnTo>
                  <a:lnTo>
                    <a:pt x="4308" y="979"/>
                  </a:lnTo>
                  <a:lnTo>
                    <a:pt x="4361" y="984"/>
                  </a:lnTo>
                  <a:lnTo>
                    <a:pt x="4386" y="1034"/>
                  </a:lnTo>
                  <a:lnTo>
                    <a:pt x="4405" y="1031"/>
                  </a:lnTo>
                  <a:lnTo>
                    <a:pt x="4385" y="977"/>
                  </a:lnTo>
                  <a:lnTo>
                    <a:pt x="4453" y="961"/>
                  </a:lnTo>
                  <a:lnTo>
                    <a:pt x="4450" y="952"/>
                  </a:lnTo>
                  <a:lnTo>
                    <a:pt x="4390" y="964"/>
                  </a:lnTo>
                  <a:lnTo>
                    <a:pt x="4360" y="971"/>
                  </a:lnTo>
                  <a:lnTo>
                    <a:pt x="4325" y="969"/>
                  </a:lnTo>
                  <a:lnTo>
                    <a:pt x="4323" y="954"/>
                  </a:lnTo>
                  <a:lnTo>
                    <a:pt x="4328" y="946"/>
                  </a:lnTo>
                  <a:lnTo>
                    <a:pt x="4365" y="956"/>
                  </a:lnTo>
                  <a:lnTo>
                    <a:pt x="4370" y="944"/>
                  </a:lnTo>
                  <a:lnTo>
                    <a:pt x="4330" y="937"/>
                  </a:lnTo>
                  <a:lnTo>
                    <a:pt x="4335" y="917"/>
                  </a:lnTo>
                  <a:lnTo>
                    <a:pt x="4368" y="927"/>
                  </a:lnTo>
                  <a:lnTo>
                    <a:pt x="4371" y="919"/>
                  </a:lnTo>
                  <a:lnTo>
                    <a:pt x="4356" y="916"/>
                  </a:lnTo>
                  <a:lnTo>
                    <a:pt x="4381" y="909"/>
                  </a:lnTo>
                  <a:lnTo>
                    <a:pt x="4425" y="927"/>
                  </a:lnTo>
                  <a:lnTo>
                    <a:pt x="4440" y="922"/>
                  </a:lnTo>
                  <a:lnTo>
                    <a:pt x="4391" y="899"/>
                  </a:lnTo>
                  <a:lnTo>
                    <a:pt x="4356" y="895"/>
                  </a:lnTo>
                  <a:lnTo>
                    <a:pt x="4366" y="884"/>
                  </a:lnTo>
                  <a:lnTo>
                    <a:pt x="4345" y="882"/>
                  </a:lnTo>
                  <a:lnTo>
                    <a:pt x="4333" y="900"/>
                  </a:lnTo>
                  <a:lnTo>
                    <a:pt x="4258" y="937"/>
                  </a:lnTo>
                  <a:lnTo>
                    <a:pt x="4234" y="932"/>
                  </a:lnTo>
                  <a:lnTo>
                    <a:pt x="4243" y="929"/>
                  </a:lnTo>
                  <a:lnTo>
                    <a:pt x="4289" y="909"/>
                  </a:lnTo>
                  <a:lnTo>
                    <a:pt x="4241" y="899"/>
                  </a:lnTo>
                  <a:lnTo>
                    <a:pt x="4248" y="887"/>
                  </a:lnTo>
                  <a:lnTo>
                    <a:pt x="4268" y="872"/>
                  </a:lnTo>
                  <a:lnTo>
                    <a:pt x="4413" y="854"/>
                  </a:lnTo>
                  <a:lnTo>
                    <a:pt x="4433" y="890"/>
                  </a:lnTo>
                  <a:lnTo>
                    <a:pt x="4455" y="887"/>
                  </a:lnTo>
                  <a:lnTo>
                    <a:pt x="4440" y="854"/>
                  </a:lnTo>
                  <a:lnTo>
                    <a:pt x="4445" y="834"/>
                  </a:lnTo>
                  <a:lnTo>
                    <a:pt x="4331" y="832"/>
                  </a:lnTo>
                  <a:lnTo>
                    <a:pt x="4333" y="829"/>
                  </a:lnTo>
                  <a:lnTo>
                    <a:pt x="4395" y="795"/>
                  </a:lnTo>
                  <a:lnTo>
                    <a:pt x="4402" y="808"/>
                  </a:lnTo>
                  <a:lnTo>
                    <a:pt x="4430" y="808"/>
                  </a:lnTo>
                  <a:lnTo>
                    <a:pt x="4435" y="790"/>
                  </a:lnTo>
                  <a:lnTo>
                    <a:pt x="4423" y="777"/>
                  </a:lnTo>
                  <a:lnTo>
                    <a:pt x="4452" y="773"/>
                  </a:lnTo>
                  <a:lnTo>
                    <a:pt x="4489" y="884"/>
                  </a:lnTo>
                  <a:lnTo>
                    <a:pt x="4515" y="885"/>
                  </a:lnTo>
                  <a:lnTo>
                    <a:pt x="4545" y="897"/>
                  </a:lnTo>
                  <a:lnTo>
                    <a:pt x="4554" y="890"/>
                  </a:lnTo>
                  <a:lnTo>
                    <a:pt x="4497" y="870"/>
                  </a:lnTo>
                  <a:lnTo>
                    <a:pt x="4515" y="817"/>
                  </a:lnTo>
                  <a:lnTo>
                    <a:pt x="4507" y="803"/>
                  </a:lnTo>
                  <a:lnTo>
                    <a:pt x="4530" y="797"/>
                  </a:lnTo>
                  <a:lnTo>
                    <a:pt x="4529" y="787"/>
                  </a:lnTo>
                  <a:lnTo>
                    <a:pt x="4489" y="785"/>
                  </a:lnTo>
                  <a:lnTo>
                    <a:pt x="4479" y="770"/>
                  </a:lnTo>
                  <a:lnTo>
                    <a:pt x="4502" y="760"/>
                  </a:lnTo>
                  <a:lnTo>
                    <a:pt x="4599" y="810"/>
                  </a:lnTo>
                  <a:lnTo>
                    <a:pt x="4602" y="802"/>
                  </a:lnTo>
                  <a:lnTo>
                    <a:pt x="4564" y="772"/>
                  </a:lnTo>
                  <a:lnTo>
                    <a:pt x="4507" y="747"/>
                  </a:lnTo>
                  <a:lnTo>
                    <a:pt x="4751" y="730"/>
                  </a:lnTo>
                  <a:lnTo>
                    <a:pt x="4716" y="720"/>
                  </a:lnTo>
                  <a:lnTo>
                    <a:pt x="4726" y="701"/>
                  </a:lnTo>
                  <a:lnTo>
                    <a:pt x="4632" y="721"/>
                  </a:lnTo>
                  <a:lnTo>
                    <a:pt x="4637" y="706"/>
                  </a:lnTo>
                  <a:lnTo>
                    <a:pt x="4627" y="705"/>
                  </a:lnTo>
                  <a:lnTo>
                    <a:pt x="4550" y="728"/>
                  </a:lnTo>
                  <a:lnTo>
                    <a:pt x="4480" y="738"/>
                  </a:lnTo>
                  <a:lnTo>
                    <a:pt x="4510" y="691"/>
                  </a:lnTo>
                  <a:lnTo>
                    <a:pt x="4468" y="698"/>
                  </a:lnTo>
                  <a:lnTo>
                    <a:pt x="4457" y="728"/>
                  </a:lnTo>
                  <a:lnTo>
                    <a:pt x="4383" y="762"/>
                  </a:lnTo>
                  <a:lnTo>
                    <a:pt x="4343" y="753"/>
                  </a:lnTo>
                  <a:lnTo>
                    <a:pt x="4336" y="750"/>
                  </a:lnTo>
                  <a:lnTo>
                    <a:pt x="4296" y="765"/>
                  </a:lnTo>
                  <a:lnTo>
                    <a:pt x="4306" y="725"/>
                  </a:lnTo>
                  <a:lnTo>
                    <a:pt x="4232" y="768"/>
                  </a:lnTo>
                  <a:lnTo>
                    <a:pt x="4212" y="787"/>
                  </a:lnTo>
                  <a:lnTo>
                    <a:pt x="4156" y="797"/>
                  </a:lnTo>
                  <a:lnTo>
                    <a:pt x="4132" y="777"/>
                  </a:lnTo>
                  <a:lnTo>
                    <a:pt x="4084" y="810"/>
                  </a:lnTo>
                  <a:lnTo>
                    <a:pt x="4025" y="815"/>
                  </a:lnTo>
                  <a:lnTo>
                    <a:pt x="3913" y="890"/>
                  </a:lnTo>
                  <a:lnTo>
                    <a:pt x="3909" y="862"/>
                  </a:lnTo>
                  <a:lnTo>
                    <a:pt x="3978" y="805"/>
                  </a:lnTo>
                  <a:lnTo>
                    <a:pt x="4028" y="810"/>
                  </a:lnTo>
                  <a:lnTo>
                    <a:pt x="4030" y="768"/>
                  </a:lnTo>
                  <a:lnTo>
                    <a:pt x="4104" y="757"/>
                  </a:lnTo>
                  <a:lnTo>
                    <a:pt x="4134" y="773"/>
                  </a:lnTo>
                  <a:lnTo>
                    <a:pt x="4202" y="730"/>
                  </a:lnTo>
                  <a:lnTo>
                    <a:pt x="4306" y="723"/>
                  </a:lnTo>
                  <a:lnTo>
                    <a:pt x="4340" y="688"/>
                  </a:lnTo>
                  <a:lnTo>
                    <a:pt x="4358" y="663"/>
                  </a:lnTo>
                  <a:lnTo>
                    <a:pt x="4254" y="711"/>
                  </a:lnTo>
                  <a:lnTo>
                    <a:pt x="4219" y="695"/>
                  </a:lnTo>
                  <a:lnTo>
                    <a:pt x="4291" y="656"/>
                  </a:lnTo>
                  <a:lnTo>
                    <a:pt x="4191" y="680"/>
                  </a:lnTo>
                  <a:lnTo>
                    <a:pt x="4187" y="636"/>
                  </a:lnTo>
                  <a:lnTo>
                    <a:pt x="4224" y="624"/>
                  </a:lnTo>
                  <a:lnTo>
                    <a:pt x="4286" y="604"/>
                  </a:lnTo>
                  <a:lnTo>
                    <a:pt x="4313" y="572"/>
                  </a:lnTo>
                  <a:lnTo>
                    <a:pt x="4330" y="583"/>
                  </a:lnTo>
                  <a:lnTo>
                    <a:pt x="4356" y="653"/>
                  </a:lnTo>
                  <a:lnTo>
                    <a:pt x="4376" y="654"/>
                  </a:lnTo>
                  <a:lnTo>
                    <a:pt x="4370" y="586"/>
                  </a:lnTo>
                  <a:lnTo>
                    <a:pt x="4422" y="537"/>
                  </a:lnTo>
                  <a:lnTo>
                    <a:pt x="4465" y="516"/>
                  </a:lnTo>
                  <a:lnTo>
                    <a:pt x="4484" y="521"/>
                  </a:lnTo>
                  <a:lnTo>
                    <a:pt x="4465" y="549"/>
                  </a:lnTo>
                  <a:lnTo>
                    <a:pt x="4455" y="569"/>
                  </a:lnTo>
                  <a:lnTo>
                    <a:pt x="4423" y="584"/>
                  </a:lnTo>
                  <a:lnTo>
                    <a:pt x="4452" y="609"/>
                  </a:lnTo>
                  <a:lnTo>
                    <a:pt x="4435" y="639"/>
                  </a:lnTo>
                  <a:lnTo>
                    <a:pt x="4447" y="670"/>
                  </a:lnTo>
                  <a:lnTo>
                    <a:pt x="4500" y="639"/>
                  </a:lnTo>
                  <a:lnTo>
                    <a:pt x="4475" y="629"/>
                  </a:lnTo>
                  <a:lnTo>
                    <a:pt x="4502" y="599"/>
                  </a:lnTo>
                  <a:lnTo>
                    <a:pt x="4545" y="613"/>
                  </a:lnTo>
                  <a:lnTo>
                    <a:pt x="4562" y="628"/>
                  </a:lnTo>
                  <a:lnTo>
                    <a:pt x="4562" y="659"/>
                  </a:lnTo>
                  <a:lnTo>
                    <a:pt x="4532" y="685"/>
                  </a:lnTo>
                  <a:lnTo>
                    <a:pt x="4636" y="631"/>
                  </a:lnTo>
                  <a:lnTo>
                    <a:pt x="4714" y="619"/>
                  </a:lnTo>
                  <a:lnTo>
                    <a:pt x="4718" y="577"/>
                  </a:lnTo>
                  <a:lnTo>
                    <a:pt x="4832" y="562"/>
                  </a:lnTo>
                  <a:lnTo>
                    <a:pt x="4790" y="536"/>
                  </a:lnTo>
                  <a:lnTo>
                    <a:pt x="4793" y="519"/>
                  </a:lnTo>
                  <a:lnTo>
                    <a:pt x="4815" y="504"/>
                  </a:lnTo>
                  <a:lnTo>
                    <a:pt x="4812" y="495"/>
                  </a:lnTo>
                  <a:lnTo>
                    <a:pt x="4833" y="492"/>
                  </a:lnTo>
                  <a:lnTo>
                    <a:pt x="4828" y="472"/>
                  </a:lnTo>
                  <a:lnTo>
                    <a:pt x="4863" y="479"/>
                  </a:lnTo>
                  <a:lnTo>
                    <a:pt x="4870" y="494"/>
                  </a:lnTo>
                  <a:lnTo>
                    <a:pt x="4880" y="547"/>
                  </a:lnTo>
                  <a:lnTo>
                    <a:pt x="4899" y="551"/>
                  </a:lnTo>
                  <a:lnTo>
                    <a:pt x="4899" y="519"/>
                  </a:lnTo>
                  <a:lnTo>
                    <a:pt x="4957" y="522"/>
                  </a:lnTo>
                  <a:lnTo>
                    <a:pt x="4967" y="514"/>
                  </a:lnTo>
                  <a:lnTo>
                    <a:pt x="4919" y="499"/>
                  </a:lnTo>
                  <a:lnTo>
                    <a:pt x="4880" y="454"/>
                  </a:lnTo>
                  <a:lnTo>
                    <a:pt x="4942" y="445"/>
                  </a:lnTo>
                  <a:lnTo>
                    <a:pt x="4959" y="484"/>
                  </a:lnTo>
                  <a:lnTo>
                    <a:pt x="4987" y="506"/>
                  </a:lnTo>
                  <a:lnTo>
                    <a:pt x="5026" y="521"/>
                  </a:lnTo>
                  <a:lnTo>
                    <a:pt x="5016" y="544"/>
                  </a:lnTo>
                  <a:lnTo>
                    <a:pt x="5056" y="547"/>
                  </a:lnTo>
                  <a:lnTo>
                    <a:pt x="5048" y="516"/>
                  </a:lnTo>
                  <a:lnTo>
                    <a:pt x="5034" y="501"/>
                  </a:lnTo>
                  <a:lnTo>
                    <a:pt x="4972" y="474"/>
                  </a:lnTo>
                  <a:lnTo>
                    <a:pt x="4962" y="417"/>
                  </a:lnTo>
                  <a:lnTo>
                    <a:pt x="4977" y="400"/>
                  </a:lnTo>
                  <a:lnTo>
                    <a:pt x="5001" y="385"/>
                  </a:lnTo>
                  <a:lnTo>
                    <a:pt x="5099" y="363"/>
                  </a:lnTo>
                  <a:lnTo>
                    <a:pt x="5088" y="405"/>
                  </a:lnTo>
                  <a:lnTo>
                    <a:pt x="5088" y="462"/>
                  </a:lnTo>
                  <a:lnTo>
                    <a:pt x="5101" y="465"/>
                  </a:lnTo>
                  <a:lnTo>
                    <a:pt x="5109" y="429"/>
                  </a:lnTo>
                  <a:lnTo>
                    <a:pt x="5161" y="437"/>
                  </a:lnTo>
                  <a:lnTo>
                    <a:pt x="5166" y="429"/>
                  </a:lnTo>
                  <a:lnTo>
                    <a:pt x="5116" y="417"/>
                  </a:lnTo>
                  <a:lnTo>
                    <a:pt x="5111" y="407"/>
                  </a:lnTo>
                  <a:lnTo>
                    <a:pt x="5138" y="362"/>
                  </a:lnTo>
                  <a:lnTo>
                    <a:pt x="5155" y="355"/>
                  </a:lnTo>
                  <a:lnTo>
                    <a:pt x="5166" y="352"/>
                  </a:lnTo>
                  <a:lnTo>
                    <a:pt x="5185" y="326"/>
                  </a:lnTo>
                  <a:lnTo>
                    <a:pt x="5200" y="315"/>
                  </a:lnTo>
                  <a:lnTo>
                    <a:pt x="5223" y="343"/>
                  </a:lnTo>
                  <a:lnTo>
                    <a:pt x="5201" y="375"/>
                  </a:lnTo>
                  <a:lnTo>
                    <a:pt x="5195" y="408"/>
                  </a:lnTo>
                  <a:lnTo>
                    <a:pt x="5213" y="415"/>
                  </a:lnTo>
                  <a:lnTo>
                    <a:pt x="5175" y="487"/>
                  </a:lnTo>
                  <a:lnTo>
                    <a:pt x="5128" y="526"/>
                  </a:lnTo>
                  <a:lnTo>
                    <a:pt x="5161" y="532"/>
                  </a:lnTo>
                  <a:lnTo>
                    <a:pt x="5196" y="497"/>
                  </a:lnTo>
                  <a:lnTo>
                    <a:pt x="5218" y="432"/>
                  </a:lnTo>
                  <a:lnTo>
                    <a:pt x="5255" y="459"/>
                  </a:lnTo>
                  <a:lnTo>
                    <a:pt x="5290" y="462"/>
                  </a:lnTo>
                  <a:lnTo>
                    <a:pt x="5280" y="447"/>
                  </a:lnTo>
                  <a:lnTo>
                    <a:pt x="5237" y="419"/>
                  </a:lnTo>
                  <a:lnTo>
                    <a:pt x="5242" y="380"/>
                  </a:lnTo>
                  <a:lnTo>
                    <a:pt x="5289" y="367"/>
                  </a:lnTo>
                  <a:lnTo>
                    <a:pt x="5287" y="345"/>
                  </a:lnTo>
                  <a:lnTo>
                    <a:pt x="5337" y="318"/>
                  </a:lnTo>
                  <a:lnTo>
                    <a:pt x="5317" y="368"/>
                  </a:lnTo>
                  <a:lnTo>
                    <a:pt x="5354" y="342"/>
                  </a:lnTo>
                  <a:lnTo>
                    <a:pt x="5344" y="367"/>
                  </a:lnTo>
                  <a:lnTo>
                    <a:pt x="5362" y="362"/>
                  </a:lnTo>
                  <a:lnTo>
                    <a:pt x="5381" y="300"/>
                  </a:lnTo>
                  <a:lnTo>
                    <a:pt x="5412" y="303"/>
                  </a:lnTo>
                  <a:lnTo>
                    <a:pt x="5449" y="342"/>
                  </a:lnTo>
                  <a:lnTo>
                    <a:pt x="5483" y="353"/>
                  </a:lnTo>
                  <a:lnTo>
                    <a:pt x="5511" y="353"/>
                  </a:lnTo>
                  <a:lnTo>
                    <a:pt x="5496" y="311"/>
                  </a:lnTo>
                  <a:lnTo>
                    <a:pt x="5516" y="310"/>
                  </a:lnTo>
                  <a:lnTo>
                    <a:pt x="5516" y="300"/>
                  </a:lnTo>
                  <a:lnTo>
                    <a:pt x="5473" y="296"/>
                  </a:lnTo>
                  <a:lnTo>
                    <a:pt x="5424" y="281"/>
                  </a:lnTo>
                  <a:lnTo>
                    <a:pt x="5407" y="271"/>
                  </a:lnTo>
                  <a:lnTo>
                    <a:pt x="5421" y="260"/>
                  </a:lnTo>
                  <a:lnTo>
                    <a:pt x="5389" y="261"/>
                  </a:lnTo>
                  <a:lnTo>
                    <a:pt x="5369" y="251"/>
                  </a:lnTo>
                  <a:lnTo>
                    <a:pt x="5411" y="203"/>
                  </a:lnTo>
                  <a:lnTo>
                    <a:pt x="5431" y="226"/>
                  </a:lnTo>
                  <a:lnTo>
                    <a:pt x="5474" y="261"/>
                  </a:lnTo>
                  <a:lnTo>
                    <a:pt x="5469" y="234"/>
                  </a:lnTo>
                  <a:lnTo>
                    <a:pt x="5504" y="218"/>
                  </a:lnTo>
                  <a:lnTo>
                    <a:pt x="5558" y="231"/>
                  </a:lnTo>
                  <a:lnTo>
                    <a:pt x="5550" y="271"/>
                  </a:lnTo>
                  <a:lnTo>
                    <a:pt x="5566" y="265"/>
                  </a:lnTo>
                  <a:lnTo>
                    <a:pt x="5570" y="236"/>
                  </a:lnTo>
                  <a:lnTo>
                    <a:pt x="5600" y="246"/>
                  </a:lnTo>
                  <a:lnTo>
                    <a:pt x="5673" y="251"/>
                  </a:lnTo>
                  <a:lnTo>
                    <a:pt x="5680" y="255"/>
                  </a:lnTo>
                  <a:lnTo>
                    <a:pt x="5598" y="298"/>
                  </a:lnTo>
                  <a:lnTo>
                    <a:pt x="5682" y="281"/>
                  </a:lnTo>
                  <a:lnTo>
                    <a:pt x="5709" y="318"/>
                  </a:lnTo>
                  <a:lnTo>
                    <a:pt x="5732" y="308"/>
                  </a:lnTo>
                  <a:lnTo>
                    <a:pt x="5764" y="313"/>
                  </a:lnTo>
                  <a:lnTo>
                    <a:pt x="5769" y="300"/>
                  </a:lnTo>
                  <a:lnTo>
                    <a:pt x="5710" y="283"/>
                  </a:lnTo>
                  <a:lnTo>
                    <a:pt x="5749" y="270"/>
                  </a:lnTo>
                  <a:lnTo>
                    <a:pt x="5720" y="253"/>
                  </a:lnTo>
                  <a:lnTo>
                    <a:pt x="5722" y="244"/>
                  </a:lnTo>
                  <a:lnTo>
                    <a:pt x="5796" y="194"/>
                  </a:lnTo>
                  <a:lnTo>
                    <a:pt x="5841" y="172"/>
                  </a:lnTo>
                  <a:lnTo>
                    <a:pt x="5914" y="184"/>
                  </a:lnTo>
                  <a:lnTo>
                    <a:pt x="5909" y="171"/>
                  </a:lnTo>
                  <a:lnTo>
                    <a:pt x="5878" y="161"/>
                  </a:lnTo>
                  <a:lnTo>
                    <a:pt x="5921" y="119"/>
                  </a:lnTo>
                  <a:lnTo>
                    <a:pt x="5966" y="141"/>
                  </a:lnTo>
                  <a:lnTo>
                    <a:pt x="5980" y="136"/>
                  </a:lnTo>
                  <a:lnTo>
                    <a:pt x="5950" y="106"/>
                  </a:lnTo>
                  <a:lnTo>
                    <a:pt x="5904" y="97"/>
                  </a:lnTo>
                  <a:lnTo>
                    <a:pt x="5901" y="80"/>
                  </a:lnTo>
                  <a:lnTo>
                    <a:pt x="5923" y="70"/>
                  </a:lnTo>
                  <a:lnTo>
                    <a:pt x="5961" y="94"/>
                  </a:lnTo>
                  <a:lnTo>
                    <a:pt x="5968" y="89"/>
                  </a:lnTo>
                  <a:lnTo>
                    <a:pt x="5956" y="72"/>
                  </a:lnTo>
                  <a:lnTo>
                    <a:pt x="5978" y="67"/>
                  </a:lnTo>
                  <a:lnTo>
                    <a:pt x="5956" y="62"/>
                  </a:lnTo>
                  <a:lnTo>
                    <a:pt x="5956" y="42"/>
                  </a:lnTo>
                  <a:lnTo>
                    <a:pt x="5993" y="39"/>
                  </a:lnTo>
                  <a:lnTo>
                    <a:pt x="6003" y="59"/>
                  </a:lnTo>
                  <a:lnTo>
                    <a:pt x="6027" y="42"/>
                  </a:lnTo>
                  <a:lnTo>
                    <a:pt x="6023" y="67"/>
                  </a:lnTo>
                  <a:lnTo>
                    <a:pt x="6038" y="72"/>
                  </a:lnTo>
                  <a:lnTo>
                    <a:pt x="6058" y="55"/>
                  </a:lnTo>
                  <a:lnTo>
                    <a:pt x="6073" y="70"/>
                  </a:lnTo>
                  <a:lnTo>
                    <a:pt x="6075" y="84"/>
                  </a:lnTo>
                  <a:lnTo>
                    <a:pt x="6088" y="84"/>
                  </a:lnTo>
                  <a:lnTo>
                    <a:pt x="6100" y="70"/>
                  </a:lnTo>
                  <a:lnTo>
                    <a:pt x="6087" y="49"/>
                  </a:lnTo>
                  <a:lnTo>
                    <a:pt x="6087" y="39"/>
                  </a:lnTo>
                  <a:lnTo>
                    <a:pt x="6129" y="59"/>
                  </a:lnTo>
                  <a:lnTo>
                    <a:pt x="6112" y="70"/>
                  </a:lnTo>
                  <a:lnTo>
                    <a:pt x="6122" y="75"/>
                  </a:lnTo>
                  <a:lnTo>
                    <a:pt x="6157" y="60"/>
                  </a:lnTo>
                  <a:lnTo>
                    <a:pt x="6165" y="72"/>
                  </a:lnTo>
                  <a:lnTo>
                    <a:pt x="6182" y="60"/>
                  </a:lnTo>
                  <a:lnTo>
                    <a:pt x="6189" y="77"/>
                  </a:lnTo>
                  <a:lnTo>
                    <a:pt x="6047" y="169"/>
                  </a:lnTo>
                  <a:lnTo>
                    <a:pt x="6075" y="174"/>
                  </a:lnTo>
                  <a:lnTo>
                    <a:pt x="6072" y="201"/>
                  </a:lnTo>
                  <a:lnTo>
                    <a:pt x="6050" y="203"/>
                  </a:lnTo>
                  <a:lnTo>
                    <a:pt x="6052" y="218"/>
                  </a:lnTo>
                  <a:lnTo>
                    <a:pt x="6067" y="224"/>
                  </a:lnTo>
                  <a:lnTo>
                    <a:pt x="6027" y="243"/>
                  </a:lnTo>
                  <a:lnTo>
                    <a:pt x="6022" y="273"/>
                  </a:lnTo>
                  <a:lnTo>
                    <a:pt x="6038" y="265"/>
                  </a:lnTo>
                  <a:lnTo>
                    <a:pt x="6047" y="265"/>
                  </a:lnTo>
                  <a:lnTo>
                    <a:pt x="6050" y="281"/>
                  </a:lnTo>
                  <a:lnTo>
                    <a:pt x="6122" y="229"/>
                  </a:lnTo>
                  <a:lnTo>
                    <a:pt x="6104" y="219"/>
                  </a:lnTo>
                  <a:lnTo>
                    <a:pt x="6154" y="172"/>
                  </a:lnTo>
                  <a:lnTo>
                    <a:pt x="6209" y="134"/>
                  </a:lnTo>
                  <a:lnTo>
                    <a:pt x="6219" y="111"/>
                  </a:lnTo>
                  <a:lnTo>
                    <a:pt x="6252" y="94"/>
                  </a:lnTo>
                  <a:lnTo>
                    <a:pt x="6321" y="44"/>
                  </a:lnTo>
                  <a:lnTo>
                    <a:pt x="6338" y="55"/>
                  </a:lnTo>
                  <a:lnTo>
                    <a:pt x="6328" y="75"/>
                  </a:lnTo>
                  <a:lnTo>
                    <a:pt x="6340" y="85"/>
                  </a:lnTo>
                  <a:lnTo>
                    <a:pt x="6324" y="109"/>
                  </a:lnTo>
                  <a:lnTo>
                    <a:pt x="6301" y="126"/>
                  </a:lnTo>
                  <a:lnTo>
                    <a:pt x="6324" y="134"/>
                  </a:lnTo>
                  <a:lnTo>
                    <a:pt x="6296" y="211"/>
                  </a:lnTo>
                  <a:lnTo>
                    <a:pt x="6308" y="211"/>
                  </a:lnTo>
                  <a:lnTo>
                    <a:pt x="6323" y="189"/>
                  </a:lnTo>
                  <a:lnTo>
                    <a:pt x="6351" y="166"/>
                  </a:lnTo>
                  <a:lnTo>
                    <a:pt x="6376" y="183"/>
                  </a:lnTo>
                  <a:lnTo>
                    <a:pt x="6398" y="179"/>
                  </a:lnTo>
                  <a:lnTo>
                    <a:pt x="6378" y="156"/>
                  </a:lnTo>
                  <a:lnTo>
                    <a:pt x="6398" y="141"/>
                  </a:lnTo>
                  <a:lnTo>
                    <a:pt x="6422" y="137"/>
                  </a:lnTo>
                  <a:lnTo>
                    <a:pt x="6400" y="114"/>
                  </a:lnTo>
                  <a:lnTo>
                    <a:pt x="6408" y="102"/>
                  </a:lnTo>
                  <a:lnTo>
                    <a:pt x="6452" y="107"/>
                  </a:lnTo>
                  <a:lnTo>
                    <a:pt x="6442" y="80"/>
                  </a:lnTo>
                  <a:lnTo>
                    <a:pt x="6490" y="84"/>
                  </a:lnTo>
                  <a:lnTo>
                    <a:pt x="6482" y="67"/>
                  </a:lnTo>
                  <a:lnTo>
                    <a:pt x="6418" y="59"/>
                  </a:lnTo>
                  <a:lnTo>
                    <a:pt x="6420" y="39"/>
                  </a:lnTo>
                  <a:lnTo>
                    <a:pt x="6445" y="37"/>
                  </a:lnTo>
                  <a:lnTo>
                    <a:pt x="6427" y="30"/>
                  </a:lnTo>
                  <a:lnTo>
                    <a:pt x="6437" y="20"/>
                  </a:lnTo>
                  <a:lnTo>
                    <a:pt x="6490" y="37"/>
                  </a:lnTo>
                  <a:lnTo>
                    <a:pt x="6485" y="7"/>
                  </a:lnTo>
                  <a:lnTo>
                    <a:pt x="6500" y="0"/>
                  </a:lnTo>
                  <a:lnTo>
                    <a:pt x="6519" y="5"/>
                  </a:lnTo>
                  <a:lnTo>
                    <a:pt x="6537" y="27"/>
                  </a:lnTo>
                  <a:lnTo>
                    <a:pt x="6554" y="15"/>
                  </a:lnTo>
                  <a:lnTo>
                    <a:pt x="6599" y="10"/>
                  </a:lnTo>
                  <a:lnTo>
                    <a:pt x="6606" y="17"/>
                  </a:lnTo>
                  <a:lnTo>
                    <a:pt x="6592" y="32"/>
                  </a:lnTo>
                  <a:lnTo>
                    <a:pt x="6617" y="34"/>
                  </a:lnTo>
                  <a:lnTo>
                    <a:pt x="6641" y="35"/>
                  </a:lnTo>
                  <a:lnTo>
                    <a:pt x="6659" y="44"/>
                  </a:lnTo>
                  <a:lnTo>
                    <a:pt x="6652" y="55"/>
                  </a:lnTo>
                  <a:lnTo>
                    <a:pt x="6626" y="64"/>
                  </a:lnTo>
                  <a:lnTo>
                    <a:pt x="6606" y="89"/>
                  </a:lnTo>
                  <a:lnTo>
                    <a:pt x="6555" y="87"/>
                  </a:lnTo>
                  <a:lnTo>
                    <a:pt x="6527" y="87"/>
                  </a:lnTo>
                  <a:lnTo>
                    <a:pt x="6537" y="97"/>
                  </a:lnTo>
                  <a:lnTo>
                    <a:pt x="6589" y="102"/>
                  </a:lnTo>
                  <a:lnTo>
                    <a:pt x="6505" y="132"/>
                  </a:lnTo>
                  <a:lnTo>
                    <a:pt x="6514" y="137"/>
                  </a:lnTo>
                  <a:lnTo>
                    <a:pt x="6604" y="109"/>
                  </a:lnTo>
                  <a:lnTo>
                    <a:pt x="6614" y="109"/>
                  </a:lnTo>
                  <a:lnTo>
                    <a:pt x="6544" y="198"/>
                  </a:lnTo>
                  <a:lnTo>
                    <a:pt x="6591" y="199"/>
                  </a:lnTo>
                  <a:lnTo>
                    <a:pt x="6657" y="169"/>
                  </a:lnTo>
                  <a:lnTo>
                    <a:pt x="6663" y="104"/>
                  </a:lnTo>
                  <a:lnTo>
                    <a:pt x="6736" y="104"/>
                  </a:lnTo>
                  <a:lnTo>
                    <a:pt x="6751" y="64"/>
                  </a:lnTo>
                  <a:lnTo>
                    <a:pt x="6870" y="80"/>
                  </a:lnTo>
                  <a:lnTo>
                    <a:pt x="6924" y="132"/>
                  </a:lnTo>
                  <a:lnTo>
                    <a:pt x="7069" y="178"/>
                  </a:lnTo>
                  <a:lnTo>
                    <a:pt x="7089" y="226"/>
                  </a:lnTo>
                  <a:lnTo>
                    <a:pt x="6962" y="243"/>
                  </a:lnTo>
                  <a:lnTo>
                    <a:pt x="6890" y="288"/>
                  </a:lnTo>
                  <a:lnTo>
                    <a:pt x="6785" y="251"/>
                  </a:lnTo>
                  <a:lnTo>
                    <a:pt x="6671" y="255"/>
                  </a:lnTo>
                  <a:lnTo>
                    <a:pt x="6696" y="283"/>
                  </a:lnTo>
                  <a:lnTo>
                    <a:pt x="6755" y="286"/>
                  </a:lnTo>
                  <a:lnTo>
                    <a:pt x="6813" y="300"/>
                  </a:lnTo>
                  <a:lnTo>
                    <a:pt x="6855" y="311"/>
                  </a:lnTo>
                  <a:lnTo>
                    <a:pt x="6833" y="321"/>
                  </a:lnTo>
                  <a:lnTo>
                    <a:pt x="6801" y="343"/>
                  </a:lnTo>
                  <a:lnTo>
                    <a:pt x="6810" y="348"/>
                  </a:lnTo>
                  <a:lnTo>
                    <a:pt x="6863" y="331"/>
                  </a:lnTo>
                  <a:lnTo>
                    <a:pt x="6868" y="353"/>
                  </a:lnTo>
                  <a:lnTo>
                    <a:pt x="6823" y="395"/>
                  </a:lnTo>
                  <a:lnTo>
                    <a:pt x="6935" y="342"/>
                  </a:lnTo>
                  <a:lnTo>
                    <a:pt x="6965" y="340"/>
                  </a:lnTo>
                  <a:lnTo>
                    <a:pt x="6989" y="360"/>
                  </a:lnTo>
                  <a:lnTo>
                    <a:pt x="7034" y="360"/>
                  </a:lnTo>
                  <a:lnTo>
                    <a:pt x="7051" y="368"/>
                  </a:lnTo>
                  <a:lnTo>
                    <a:pt x="7059" y="365"/>
                  </a:lnTo>
                  <a:lnTo>
                    <a:pt x="7121" y="377"/>
                  </a:lnTo>
                  <a:lnTo>
                    <a:pt x="7133" y="377"/>
                  </a:lnTo>
                  <a:lnTo>
                    <a:pt x="7232" y="400"/>
                  </a:lnTo>
                  <a:lnTo>
                    <a:pt x="7208" y="382"/>
                  </a:lnTo>
                  <a:lnTo>
                    <a:pt x="7215" y="360"/>
                  </a:lnTo>
                  <a:lnTo>
                    <a:pt x="7225" y="353"/>
                  </a:lnTo>
                  <a:lnTo>
                    <a:pt x="7270" y="370"/>
                  </a:lnTo>
                  <a:lnTo>
                    <a:pt x="7277" y="372"/>
                  </a:lnTo>
                  <a:lnTo>
                    <a:pt x="7275" y="367"/>
                  </a:lnTo>
                  <a:lnTo>
                    <a:pt x="7253" y="347"/>
                  </a:lnTo>
                  <a:lnTo>
                    <a:pt x="7247" y="323"/>
                  </a:lnTo>
                  <a:lnTo>
                    <a:pt x="7258" y="325"/>
                  </a:lnTo>
                  <a:lnTo>
                    <a:pt x="7277" y="323"/>
                  </a:lnTo>
                  <a:lnTo>
                    <a:pt x="7355" y="355"/>
                  </a:lnTo>
                  <a:lnTo>
                    <a:pt x="7380" y="368"/>
                  </a:lnTo>
                  <a:lnTo>
                    <a:pt x="7385" y="363"/>
                  </a:lnTo>
                  <a:lnTo>
                    <a:pt x="7451" y="377"/>
                  </a:lnTo>
                  <a:lnTo>
                    <a:pt x="7452" y="377"/>
                  </a:lnTo>
                  <a:lnTo>
                    <a:pt x="7454" y="403"/>
                  </a:lnTo>
                  <a:lnTo>
                    <a:pt x="7442" y="412"/>
                  </a:lnTo>
                  <a:lnTo>
                    <a:pt x="7412" y="425"/>
                  </a:lnTo>
                  <a:lnTo>
                    <a:pt x="7354" y="415"/>
                  </a:lnTo>
                  <a:lnTo>
                    <a:pt x="7392" y="450"/>
                  </a:lnTo>
                  <a:lnTo>
                    <a:pt x="7419" y="454"/>
                  </a:lnTo>
                  <a:lnTo>
                    <a:pt x="7399" y="475"/>
                  </a:lnTo>
                  <a:lnTo>
                    <a:pt x="7431" y="482"/>
                  </a:lnTo>
                  <a:lnTo>
                    <a:pt x="7514" y="465"/>
                  </a:lnTo>
                  <a:lnTo>
                    <a:pt x="7526" y="472"/>
                  </a:lnTo>
                  <a:lnTo>
                    <a:pt x="7523" y="489"/>
                  </a:lnTo>
                  <a:lnTo>
                    <a:pt x="7508" y="502"/>
                  </a:lnTo>
                  <a:lnTo>
                    <a:pt x="7488" y="519"/>
                  </a:lnTo>
                  <a:lnTo>
                    <a:pt x="7519" y="556"/>
                  </a:lnTo>
                  <a:lnTo>
                    <a:pt x="7534" y="537"/>
                  </a:lnTo>
                  <a:lnTo>
                    <a:pt x="7538" y="499"/>
                  </a:lnTo>
                  <a:lnTo>
                    <a:pt x="7683" y="499"/>
                  </a:lnTo>
                  <a:lnTo>
                    <a:pt x="7693" y="507"/>
                  </a:lnTo>
                  <a:lnTo>
                    <a:pt x="7849" y="516"/>
                  </a:lnTo>
                  <a:lnTo>
                    <a:pt x="8000" y="549"/>
                  </a:lnTo>
                  <a:lnTo>
                    <a:pt x="8216" y="649"/>
                  </a:lnTo>
                  <a:lnTo>
                    <a:pt x="8217" y="649"/>
                  </a:lnTo>
                  <a:lnTo>
                    <a:pt x="8336" y="718"/>
                  </a:lnTo>
                  <a:lnTo>
                    <a:pt x="8386" y="750"/>
                  </a:lnTo>
                  <a:lnTo>
                    <a:pt x="8425" y="748"/>
                  </a:lnTo>
                  <a:lnTo>
                    <a:pt x="8604" y="845"/>
                  </a:lnTo>
                  <a:lnTo>
                    <a:pt x="8621" y="805"/>
                  </a:lnTo>
                  <a:lnTo>
                    <a:pt x="8661" y="850"/>
                  </a:lnTo>
                  <a:lnTo>
                    <a:pt x="8731" y="879"/>
                  </a:lnTo>
                  <a:lnTo>
                    <a:pt x="8765" y="904"/>
                  </a:lnTo>
                  <a:lnTo>
                    <a:pt x="8820" y="922"/>
                  </a:lnTo>
                  <a:lnTo>
                    <a:pt x="8847" y="949"/>
                  </a:lnTo>
                  <a:lnTo>
                    <a:pt x="8860" y="1026"/>
                  </a:lnTo>
                  <a:lnTo>
                    <a:pt x="8863" y="1058"/>
                  </a:lnTo>
                  <a:lnTo>
                    <a:pt x="8898" y="1064"/>
                  </a:lnTo>
                  <a:lnTo>
                    <a:pt x="8897" y="1098"/>
                  </a:lnTo>
                  <a:lnTo>
                    <a:pt x="8875" y="1168"/>
                  </a:lnTo>
                  <a:lnTo>
                    <a:pt x="8786" y="1247"/>
                  </a:lnTo>
                  <a:lnTo>
                    <a:pt x="8674" y="1314"/>
                  </a:lnTo>
                  <a:lnTo>
                    <a:pt x="8513" y="1361"/>
                  </a:lnTo>
                  <a:lnTo>
                    <a:pt x="8363" y="1377"/>
                  </a:lnTo>
                  <a:lnTo>
                    <a:pt x="8117" y="1316"/>
                  </a:lnTo>
                  <a:lnTo>
                    <a:pt x="7856" y="1279"/>
                  </a:lnTo>
                  <a:lnTo>
                    <a:pt x="7737" y="1232"/>
                  </a:lnTo>
                  <a:lnTo>
                    <a:pt x="7700" y="1245"/>
                  </a:lnTo>
                  <a:lnTo>
                    <a:pt x="7672" y="1210"/>
                  </a:lnTo>
                  <a:lnTo>
                    <a:pt x="7591" y="1200"/>
                  </a:lnTo>
                  <a:lnTo>
                    <a:pt x="7590" y="1200"/>
                  </a:lnTo>
                  <a:lnTo>
                    <a:pt x="7546" y="1173"/>
                  </a:lnTo>
                  <a:lnTo>
                    <a:pt x="7533" y="1195"/>
                  </a:lnTo>
                  <a:lnTo>
                    <a:pt x="7436" y="1146"/>
                  </a:lnTo>
                  <a:lnTo>
                    <a:pt x="7392" y="1098"/>
                  </a:lnTo>
                  <a:lnTo>
                    <a:pt x="7334" y="1085"/>
                  </a:lnTo>
                  <a:lnTo>
                    <a:pt x="7327" y="1078"/>
                  </a:lnTo>
                  <a:lnTo>
                    <a:pt x="7252" y="1085"/>
                  </a:lnTo>
                  <a:lnTo>
                    <a:pt x="7253" y="1085"/>
                  </a:lnTo>
                  <a:lnTo>
                    <a:pt x="7359" y="1118"/>
                  </a:lnTo>
                  <a:lnTo>
                    <a:pt x="7347" y="1150"/>
                  </a:lnTo>
                  <a:lnTo>
                    <a:pt x="7345" y="1152"/>
                  </a:lnTo>
                  <a:lnTo>
                    <a:pt x="7342" y="1152"/>
                  </a:lnTo>
                  <a:lnTo>
                    <a:pt x="7385" y="1168"/>
                  </a:lnTo>
                  <a:lnTo>
                    <a:pt x="7385" y="1170"/>
                  </a:lnTo>
                  <a:lnTo>
                    <a:pt x="7417" y="1183"/>
                  </a:lnTo>
                  <a:lnTo>
                    <a:pt x="7402" y="1193"/>
                  </a:lnTo>
                  <a:lnTo>
                    <a:pt x="7446" y="1207"/>
                  </a:lnTo>
                  <a:lnTo>
                    <a:pt x="7481" y="1212"/>
                  </a:lnTo>
                  <a:lnTo>
                    <a:pt x="7489" y="1223"/>
                  </a:lnTo>
                  <a:lnTo>
                    <a:pt x="7414" y="1234"/>
                  </a:lnTo>
                  <a:lnTo>
                    <a:pt x="7478" y="1247"/>
                  </a:lnTo>
                  <a:lnTo>
                    <a:pt x="7561" y="1277"/>
                  </a:lnTo>
                  <a:lnTo>
                    <a:pt x="7563" y="1279"/>
                  </a:lnTo>
                  <a:lnTo>
                    <a:pt x="7524" y="1284"/>
                  </a:lnTo>
                  <a:lnTo>
                    <a:pt x="7556" y="1297"/>
                  </a:lnTo>
                  <a:lnTo>
                    <a:pt x="7556" y="1299"/>
                  </a:lnTo>
                  <a:lnTo>
                    <a:pt x="7539" y="1316"/>
                  </a:lnTo>
                  <a:lnTo>
                    <a:pt x="7631" y="1329"/>
                  </a:lnTo>
                  <a:lnTo>
                    <a:pt x="7705" y="1371"/>
                  </a:lnTo>
                  <a:lnTo>
                    <a:pt x="7735" y="1394"/>
                  </a:lnTo>
                  <a:lnTo>
                    <a:pt x="7759" y="1424"/>
                  </a:lnTo>
                  <a:lnTo>
                    <a:pt x="7759" y="1444"/>
                  </a:lnTo>
                  <a:lnTo>
                    <a:pt x="7730" y="1446"/>
                  </a:lnTo>
                  <a:lnTo>
                    <a:pt x="7750" y="1501"/>
                  </a:lnTo>
                  <a:lnTo>
                    <a:pt x="7724" y="1545"/>
                  </a:lnTo>
                  <a:lnTo>
                    <a:pt x="7662" y="1560"/>
                  </a:lnTo>
                  <a:lnTo>
                    <a:pt x="7700" y="1572"/>
                  </a:lnTo>
                  <a:lnTo>
                    <a:pt x="7700" y="1592"/>
                  </a:lnTo>
                  <a:lnTo>
                    <a:pt x="7730" y="1613"/>
                  </a:lnTo>
                  <a:lnTo>
                    <a:pt x="7732" y="1639"/>
                  </a:lnTo>
                  <a:lnTo>
                    <a:pt x="7750" y="1642"/>
                  </a:lnTo>
                  <a:lnTo>
                    <a:pt x="7745" y="1650"/>
                  </a:lnTo>
                  <a:lnTo>
                    <a:pt x="7744" y="1650"/>
                  </a:lnTo>
                  <a:lnTo>
                    <a:pt x="7755" y="1662"/>
                  </a:lnTo>
                  <a:lnTo>
                    <a:pt x="7744" y="1675"/>
                  </a:lnTo>
                  <a:lnTo>
                    <a:pt x="7774" y="1705"/>
                  </a:lnTo>
                  <a:lnTo>
                    <a:pt x="7777" y="1705"/>
                  </a:lnTo>
                  <a:lnTo>
                    <a:pt x="7779" y="1704"/>
                  </a:lnTo>
                  <a:lnTo>
                    <a:pt x="7780" y="1705"/>
                  </a:lnTo>
                  <a:lnTo>
                    <a:pt x="7759" y="1727"/>
                  </a:lnTo>
                  <a:lnTo>
                    <a:pt x="7760" y="1746"/>
                  </a:lnTo>
                  <a:lnTo>
                    <a:pt x="7784" y="1764"/>
                  </a:lnTo>
                  <a:lnTo>
                    <a:pt x="7754" y="1787"/>
                  </a:lnTo>
                  <a:lnTo>
                    <a:pt x="7782" y="1801"/>
                  </a:lnTo>
                  <a:lnTo>
                    <a:pt x="7787" y="1818"/>
                  </a:lnTo>
                  <a:lnTo>
                    <a:pt x="7812" y="1824"/>
                  </a:lnTo>
                  <a:lnTo>
                    <a:pt x="7812" y="1836"/>
                  </a:lnTo>
                  <a:lnTo>
                    <a:pt x="7846" y="1838"/>
                  </a:lnTo>
                  <a:lnTo>
                    <a:pt x="7846" y="1849"/>
                  </a:lnTo>
                  <a:lnTo>
                    <a:pt x="7899" y="1841"/>
                  </a:lnTo>
                  <a:lnTo>
                    <a:pt x="7893" y="1828"/>
                  </a:lnTo>
                  <a:lnTo>
                    <a:pt x="7934" y="1844"/>
                  </a:lnTo>
                  <a:lnTo>
                    <a:pt x="7949" y="1864"/>
                  </a:lnTo>
                  <a:lnTo>
                    <a:pt x="7944" y="1869"/>
                  </a:lnTo>
                  <a:lnTo>
                    <a:pt x="7960" y="1883"/>
                  </a:lnTo>
                  <a:lnTo>
                    <a:pt x="7971" y="1873"/>
                  </a:lnTo>
                  <a:lnTo>
                    <a:pt x="8006" y="1896"/>
                  </a:lnTo>
                  <a:lnTo>
                    <a:pt x="8010" y="1930"/>
                  </a:lnTo>
                  <a:lnTo>
                    <a:pt x="8177" y="1963"/>
                  </a:lnTo>
                  <a:lnTo>
                    <a:pt x="8179" y="1965"/>
                  </a:lnTo>
                  <a:lnTo>
                    <a:pt x="8184" y="1977"/>
                  </a:lnTo>
                  <a:lnTo>
                    <a:pt x="8231" y="1985"/>
                  </a:lnTo>
                  <a:lnTo>
                    <a:pt x="8249" y="1975"/>
                  </a:lnTo>
                  <a:lnTo>
                    <a:pt x="8252" y="1960"/>
                  </a:lnTo>
                  <a:lnTo>
                    <a:pt x="8266" y="1955"/>
                  </a:lnTo>
                  <a:lnTo>
                    <a:pt x="8293" y="1958"/>
                  </a:lnTo>
                  <a:lnTo>
                    <a:pt x="8328" y="1930"/>
                  </a:lnTo>
                  <a:lnTo>
                    <a:pt x="8296" y="1876"/>
                  </a:lnTo>
                  <a:lnTo>
                    <a:pt x="8301" y="1848"/>
                  </a:lnTo>
                  <a:lnTo>
                    <a:pt x="8281" y="1814"/>
                  </a:lnTo>
                  <a:lnTo>
                    <a:pt x="8247" y="1834"/>
                  </a:lnTo>
                  <a:lnTo>
                    <a:pt x="8185" y="1834"/>
                  </a:lnTo>
                  <a:lnTo>
                    <a:pt x="8117" y="1777"/>
                  </a:lnTo>
                  <a:lnTo>
                    <a:pt x="8075" y="1736"/>
                  </a:lnTo>
                  <a:lnTo>
                    <a:pt x="8058" y="1737"/>
                  </a:lnTo>
                  <a:lnTo>
                    <a:pt x="8038" y="1689"/>
                  </a:lnTo>
                  <a:lnTo>
                    <a:pt x="8040" y="1680"/>
                  </a:lnTo>
                  <a:lnTo>
                    <a:pt x="8072" y="1689"/>
                  </a:lnTo>
                  <a:lnTo>
                    <a:pt x="8087" y="1677"/>
                  </a:lnTo>
                  <a:lnTo>
                    <a:pt x="8105" y="1670"/>
                  </a:lnTo>
                  <a:lnTo>
                    <a:pt x="8108" y="1620"/>
                  </a:lnTo>
                  <a:lnTo>
                    <a:pt x="8110" y="1620"/>
                  </a:lnTo>
                  <a:lnTo>
                    <a:pt x="8144" y="1615"/>
                  </a:lnTo>
                  <a:lnTo>
                    <a:pt x="8259" y="1652"/>
                  </a:lnTo>
                  <a:lnTo>
                    <a:pt x="8264" y="1670"/>
                  </a:lnTo>
                  <a:lnTo>
                    <a:pt x="8341" y="1704"/>
                  </a:lnTo>
                  <a:lnTo>
                    <a:pt x="8363" y="1702"/>
                  </a:lnTo>
                  <a:lnTo>
                    <a:pt x="8380" y="1704"/>
                  </a:lnTo>
                  <a:lnTo>
                    <a:pt x="8328" y="1742"/>
                  </a:lnTo>
                  <a:lnTo>
                    <a:pt x="8331" y="1744"/>
                  </a:lnTo>
                  <a:lnTo>
                    <a:pt x="8316" y="1772"/>
                  </a:lnTo>
                  <a:lnTo>
                    <a:pt x="8318" y="1772"/>
                  </a:lnTo>
                  <a:lnTo>
                    <a:pt x="8341" y="1754"/>
                  </a:lnTo>
                  <a:lnTo>
                    <a:pt x="8381" y="1731"/>
                  </a:lnTo>
                  <a:lnTo>
                    <a:pt x="8386" y="1712"/>
                  </a:lnTo>
                  <a:lnTo>
                    <a:pt x="8493" y="1739"/>
                  </a:lnTo>
                  <a:lnTo>
                    <a:pt x="8599" y="1782"/>
                  </a:lnTo>
                  <a:lnTo>
                    <a:pt x="8636" y="1752"/>
                  </a:lnTo>
                  <a:lnTo>
                    <a:pt x="8756" y="1789"/>
                  </a:lnTo>
                  <a:lnTo>
                    <a:pt x="8758" y="1789"/>
                  </a:lnTo>
                  <a:lnTo>
                    <a:pt x="8672" y="1628"/>
                  </a:lnTo>
                  <a:lnTo>
                    <a:pt x="8606" y="1545"/>
                  </a:lnTo>
                  <a:lnTo>
                    <a:pt x="8664" y="1483"/>
                  </a:lnTo>
                  <a:lnTo>
                    <a:pt x="8766" y="1419"/>
                  </a:lnTo>
                  <a:lnTo>
                    <a:pt x="8798" y="1393"/>
                  </a:lnTo>
                  <a:lnTo>
                    <a:pt x="8887" y="1376"/>
                  </a:lnTo>
                  <a:lnTo>
                    <a:pt x="9004" y="1297"/>
                  </a:lnTo>
                  <a:lnTo>
                    <a:pt x="9046" y="1254"/>
                  </a:lnTo>
                  <a:lnTo>
                    <a:pt x="9069" y="1252"/>
                  </a:lnTo>
                  <a:lnTo>
                    <a:pt x="9161" y="1284"/>
                  </a:lnTo>
                  <a:lnTo>
                    <a:pt x="9238" y="1280"/>
                  </a:lnTo>
                  <a:lnTo>
                    <a:pt x="9308" y="1324"/>
                  </a:lnTo>
                  <a:lnTo>
                    <a:pt x="9310" y="1326"/>
                  </a:lnTo>
                  <a:lnTo>
                    <a:pt x="9245" y="1371"/>
                  </a:lnTo>
                  <a:lnTo>
                    <a:pt x="9252" y="1379"/>
                  </a:lnTo>
                  <a:lnTo>
                    <a:pt x="9332" y="1337"/>
                  </a:lnTo>
                  <a:lnTo>
                    <a:pt x="9364" y="1367"/>
                  </a:lnTo>
                  <a:lnTo>
                    <a:pt x="9389" y="1418"/>
                  </a:lnTo>
                  <a:lnTo>
                    <a:pt x="9399" y="1418"/>
                  </a:lnTo>
                  <a:lnTo>
                    <a:pt x="9390" y="1359"/>
                  </a:lnTo>
                  <a:lnTo>
                    <a:pt x="9389" y="1359"/>
                  </a:lnTo>
                  <a:lnTo>
                    <a:pt x="9385" y="1307"/>
                  </a:lnTo>
                  <a:lnTo>
                    <a:pt x="9447" y="1152"/>
                  </a:lnTo>
                  <a:lnTo>
                    <a:pt x="9372" y="1075"/>
                  </a:lnTo>
                  <a:lnTo>
                    <a:pt x="9325" y="1066"/>
                  </a:lnTo>
                  <a:lnTo>
                    <a:pt x="9337" y="1014"/>
                  </a:lnTo>
                  <a:lnTo>
                    <a:pt x="9402" y="815"/>
                  </a:lnTo>
                  <a:lnTo>
                    <a:pt x="9390" y="760"/>
                  </a:lnTo>
                  <a:lnTo>
                    <a:pt x="9233" y="668"/>
                  </a:lnTo>
                  <a:lnTo>
                    <a:pt x="9268" y="666"/>
                  </a:lnTo>
                  <a:lnTo>
                    <a:pt x="9384" y="705"/>
                  </a:lnTo>
                  <a:lnTo>
                    <a:pt x="9523" y="703"/>
                  </a:lnTo>
                  <a:lnTo>
                    <a:pt x="9695" y="731"/>
                  </a:lnTo>
                  <a:lnTo>
                    <a:pt x="9805" y="813"/>
                  </a:lnTo>
                  <a:lnTo>
                    <a:pt x="9834" y="899"/>
                  </a:lnTo>
                  <a:lnTo>
                    <a:pt x="9740" y="904"/>
                  </a:lnTo>
                  <a:lnTo>
                    <a:pt x="9593" y="932"/>
                  </a:lnTo>
                  <a:lnTo>
                    <a:pt x="9595" y="961"/>
                  </a:lnTo>
                  <a:lnTo>
                    <a:pt x="9531" y="994"/>
                  </a:lnTo>
                  <a:lnTo>
                    <a:pt x="9531" y="1033"/>
                  </a:lnTo>
                  <a:lnTo>
                    <a:pt x="9645" y="1076"/>
                  </a:lnTo>
                  <a:lnTo>
                    <a:pt x="9655" y="1105"/>
                  </a:lnTo>
                  <a:lnTo>
                    <a:pt x="9695" y="1155"/>
                  </a:lnTo>
                  <a:lnTo>
                    <a:pt x="9779" y="1162"/>
                  </a:lnTo>
                  <a:lnTo>
                    <a:pt x="10018" y="1120"/>
                  </a:lnTo>
                  <a:lnTo>
                    <a:pt x="10038" y="964"/>
                  </a:lnTo>
                  <a:lnTo>
                    <a:pt x="10204" y="912"/>
                  </a:lnTo>
                  <a:lnTo>
                    <a:pt x="10204" y="911"/>
                  </a:lnTo>
                  <a:lnTo>
                    <a:pt x="10195" y="887"/>
                  </a:lnTo>
                  <a:lnTo>
                    <a:pt x="10252" y="890"/>
                  </a:lnTo>
                  <a:lnTo>
                    <a:pt x="10448" y="808"/>
                  </a:lnTo>
                  <a:lnTo>
                    <a:pt x="10555" y="748"/>
                  </a:lnTo>
                  <a:lnTo>
                    <a:pt x="10584" y="753"/>
                  </a:lnTo>
                  <a:lnTo>
                    <a:pt x="10654" y="738"/>
                  </a:lnTo>
                  <a:lnTo>
                    <a:pt x="10664" y="738"/>
                  </a:lnTo>
                  <a:lnTo>
                    <a:pt x="10664" y="5315"/>
                  </a:lnTo>
                  <a:lnTo>
                    <a:pt x="10641" y="5310"/>
                  </a:lnTo>
                  <a:lnTo>
                    <a:pt x="10639" y="5294"/>
                  </a:lnTo>
                  <a:lnTo>
                    <a:pt x="10656" y="5292"/>
                  </a:lnTo>
                  <a:lnTo>
                    <a:pt x="10652" y="5268"/>
                  </a:lnTo>
                  <a:lnTo>
                    <a:pt x="10572" y="5262"/>
                  </a:lnTo>
                  <a:lnTo>
                    <a:pt x="10552" y="5238"/>
                  </a:lnTo>
                  <a:lnTo>
                    <a:pt x="10545" y="5250"/>
                  </a:lnTo>
                  <a:lnTo>
                    <a:pt x="10555" y="5268"/>
                  </a:lnTo>
                  <a:lnTo>
                    <a:pt x="10555" y="5272"/>
                  </a:lnTo>
                  <a:lnTo>
                    <a:pt x="10543" y="5294"/>
                  </a:lnTo>
                  <a:lnTo>
                    <a:pt x="10533" y="5292"/>
                  </a:lnTo>
                  <a:lnTo>
                    <a:pt x="10540" y="5277"/>
                  </a:lnTo>
                  <a:lnTo>
                    <a:pt x="10515" y="5275"/>
                  </a:lnTo>
                  <a:lnTo>
                    <a:pt x="10507" y="5319"/>
                  </a:lnTo>
                  <a:lnTo>
                    <a:pt x="10478" y="5350"/>
                  </a:lnTo>
                  <a:lnTo>
                    <a:pt x="10415" y="5374"/>
                  </a:lnTo>
                  <a:lnTo>
                    <a:pt x="10371" y="5416"/>
                  </a:lnTo>
                  <a:lnTo>
                    <a:pt x="10306" y="5421"/>
                  </a:lnTo>
                  <a:lnTo>
                    <a:pt x="10314" y="5483"/>
                  </a:lnTo>
                  <a:lnTo>
                    <a:pt x="10314" y="5484"/>
                  </a:lnTo>
                  <a:lnTo>
                    <a:pt x="10210" y="5555"/>
                  </a:lnTo>
                  <a:lnTo>
                    <a:pt x="10167" y="5538"/>
                  </a:lnTo>
                  <a:lnTo>
                    <a:pt x="10217" y="5715"/>
                  </a:lnTo>
                  <a:lnTo>
                    <a:pt x="10197" y="5735"/>
                  </a:lnTo>
                  <a:lnTo>
                    <a:pt x="10135" y="5764"/>
                  </a:lnTo>
                  <a:lnTo>
                    <a:pt x="10108" y="5752"/>
                  </a:lnTo>
                  <a:lnTo>
                    <a:pt x="10072" y="5658"/>
                  </a:lnTo>
                  <a:lnTo>
                    <a:pt x="10001" y="5591"/>
                  </a:lnTo>
                  <a:lnTo>
                    <a:pt x="9976" y="5596"/>
                  </a:lnTo>
                  <a:lnTo>
                    <a:pt x="9938" y="5665"/>
                  </a:lnTo>
                  <a:lnTo>
                    <a:pt x="9956" y="5700"/>
                  </a:lnTo>
                  <a:lnTo>
                    <a:pt x="9911" y="5744"/>
                  </a:lnTo>
                  <a:lnTo>
                    <a:pt x="9871" y="5757"/>
                  </a:lnTo>
                  <a:lnTo>
                    <a:pt x="9852" y="5898"/>
                  </a:lnTo>
                  <a:lnTo>
                    <a:pt x="9899" y="5926"/>
                  </a:lnTo>
                  <a:lnTo>
                    <a:pt x="9898" y="5955"/>
                  </a:lnTo>
                  <a:lnTo>
                    <a:pt x="9852" y="6005"/>
                  </a:lnTo>
                  <a:lnTo>
                    <a:pt x="9802" y="6139"/>
                  </a:lnTo>
                  <a:lnTo>
                    <a:pt x="9877" y="6170"/>
                  </a:lnTo>
                  <a:lnTo>
                    <a:pt x="9911" y="6209"/>
                  </a:lnTo>
                  <a:lnTo>
                    <a:pt x="9926" y="6236"/>
                  </a:lnTo>
                  <a:lnTo>
                    <a:pt x="9894" y="6257"/>
                  </a:lnTo>
                  <a:lnTo>
                    <a:pt x="9911" y="6308"/>
                  </a:lnTo>
                  <a:lnTo>
                    <a:pt x="9956" y="6346"/>
                  </a:lnTo>
                  <a:lnTo>
                    <a:pt x="9963" y="6308"/>
                  </a:lnTo>
                  <a:lnTo>
                    <a:pt x="10075" y="6323"/>
                  </a:lnTo>
                  <a:lnTo>
                    <a:pt x="10095" y="6341"/>
                  </a:lnTo>
                  <a:lnTo>
                    <a:pt x="10133" y="6411"/>
                  </a:lnTo>
                  <a:lnTo>
                    <a:pt x="10172" y="6416"/>
                  </a:lnTo>
                  <a:lnTo>
                    <a:pt x="10219" y="6549"/>
                  </a:lnTo>
                  <a:lnTo>
                    <a:pt x="10242" y="6594"/>
                  </a:lnTo>
                  <a:lnTo>
                    <a:pt x="10207" y="6614"/>
                  </a:lnTo>
                  <a:lnTo>
                    <a:pt x="10187" y="6596"/>
                  </a:lnTo>
                  <a:lnTo>
                    <a:pt x="10169" y="6591"/>
                  </a:lnTo>
                  <a:lnTo>
                    <a:pt x="10150" y="6621"/>
                  </a:lnTo>
                  <a:lnTo>
                    <a:pt x="10152" y="6622"/>
                  </a:lnTo>
                  <a:lnTo>
                    <a:pt x="10269" y="6701"/>
                  </a:lnTo>
                  <a:lnTo>
                    <a:pt x="10281" y="6719"/>
                  </a:lnTo>
                  <a:lnTo>
                    <a:pt x="10249" y="6701"/>
                  </a:lnTo>
                  <a:lnTo>
                    <a:pt x="10257" y="6719"/>
                  </a:lnTo>
                  <a:lnTo>
                    <a:pt x="10214" y="6790"/>
                  </a:lnTo>
                  <a:lnTo>
                    <a:pt x="10189" y="6903"/>
                  </a:lnTo>
                  <a:lnTo>
                    <a:pt x="10020" y="6935"/>
                  </a:lnTo>
                  <a:lnTo>
                    <a:pt x="10005" y="6907"/>
                  </a:lnTo>
                  <a:lnTo>
                    <a:pt x="9988" y="6959"/>
                  </a:lnTo>
                  <a:lnTo>
                    <a:pt x="9964" y="7001"/>
                  </a:lnTo>
                  <a:lnTo>
                    <a:pt x="9936" y="7062"/>
                  </a:lnTo>
                  <a:lnTo>
                    <a:pt x="9916" y="7128"/>
                  </a:lnTo>
                  <a:lnTo>
                    <a:pt x="9898" y="7109"/>
                  </a:lnTo>
                  <a:lnTo>
                    <a:pt x="9851" y="7161"/>
                  </a:lnTo>
                  <a:lnTo>
                    <a:pt x="9837" y="7218"/>
                  </a:lnTo>
                  <a:lnTo>
                    <a:pt x="9889" y="7243"/>
                  </a:lnTo>
                  <a:lnTo>
                    <a:pt x="9914" y="7283"/>
                  </a:lnTo>
                  <a:lnTo>
                    <a:pt x="9931" y="7275"/>
                  </a:lnTo>
                  <a:lnTo>
                    <a:pt x="9981" y="7380"/>
                  </a:lnTo>
                  <a:lnTo>
                    <a:pt x="9983" y="7380"/>
                  </a:lnTo>
                  <a:lnTo>
                    <a:pt x="10016" y="7360"/>
                  </a:lnTo>
                  <a:lnTo>
                    <a:pt x="10023" y="7369"/>
                  </a:lnTo>
                  <a:lnTo>
                    <a:pt x="10010" y="7379"/>
                  </a:lnTo>
                  <a:lnTo>
                    <a:pt x="9988" y="7432"/>
                  </a:lnTo>
                  <a:lnTo>
                    <a:pt x="9974" y="7519"/>
                  </a:lnTo>
                  <a:lnTo>
                    <a:pt x="9990" y="7526"/>
                  </a:lnTo>
                  <a:lnTo>
                    <a:pt x="9973" y="7611"/>
                  </a:lnTo>
                  <a:lnTo>
                    <a:pt x="10015" y="7652"/>
                  </a:lnTo>
                  <a:lnTo>
                    <a:pt x="10016" y="7655"/>
                  </a:lnTo>
                  <a:lnTo>
                    <a:pt x="10028" y="7717"/>
                  </a:lnTo>
                  <a:lnTo>
                    <a:pt x="10046" y="7727"/>
                  </a:lnTo>
                  <a:lnTo>
                    <a:pt x="10051" y="7747"/>
                  </a:lnTo>
                  <a:lnTo>
                    <a:pt x="10092" y="7809"/>
                  </a:lnTo>
                  <a:lnTo>
                    <a:pt x="10093" y="7811"/>
                  </a:lnTo>
                  <a:lnTo>
                    <a:pt x="10128" y="7896"/>
                  </a:lnTo>
                  <a:lnTo>
                    <a:pt x="10160" y="7913"/>
                  </a:lnTo>
                  <a:lnTo>
                    <a:pt x="10217" y="7991"/>
                  </a:lnTo>
                  <a:lnTo>
                    <a:pt x="10262" y="8077"/>
                  </a:lnTo>
                  <a:lnTo>
                    <a:pt x="10264" y="8078"/>
                  </a:lnTo>
                  <a:lnTo>
                    <a:pt x="10276" y="8144"/>
                  </a:lnTo>
                  <a:lnTo>
                    <a:pt x="10316" y="8195"/>
                  </a:lnTo>
                  <a:lnTo>
                    <a:pt x="10331" y="8202"/>
                  </a:lnTo>
                  <a:lnTo>
                    <a:pt x="10336" y="8252"/>
                  </a:lnTo>
                  <a:lnTo>
                    <a:pt x="10428" y="8262"/>
                  </a:lnTo>
                  <a:lnTo>
                    <a:pt x="10480" y="8323"/>
                  </a:lnTo>
                  <a:lnTo>
                    <a:pt x="10480" y="8359"/>
                  </a:lnTo>
                  <a:lnTo>
                    <a:pt x="10472" y="8338"/>
                  </a:lnTo>
                  <a:lnTo>
                    <a:pt x="10438" y="8323"/>
                  </a:lnTo>
                  <a:lnTo>
                    <a:pt x="10411" y="8331"/>
                  </a:lnTo>
                  <a:lnTo>
                    <a:pt x="10391" y="8323"/>
                  </a:lnTo>
                  <a:lnTo>
                    <a:pt x="10323" y="8381"/>
                  </a:lnTo>
                  <a:lnTo>
                    <a:pt x="10323" y="8395"/>
                  </a:lnTo>
                  <a:lnTo>
                    <a:pt x="10321" y="8393"/>
                  </a:lnTo>
                  <a:lnTo>
                    <a:pt x="10314" y="8405"/>
                  </a:lnTo>
                  <a:lnTo>
                    <a:pt x="10316" y="8410"/>
                  </a:lnTo>
                  <a:lnTo>
                    <a:pt x="10323" y="8431"/>
                  </a:lnTo>
                  <a:lnTo>
                    <a:pt x="10316" y="8453"/>
                  </a:lnTo>
                  <a:lnTo>
                    <a:pt x="10311" y="8482"/>
                  </a:lnTo>
                  <a:lnTo>
                    <a:pt x="10316" y="8505"/>
                  </a:lnTo>
                  <a:lnTo>
                    <a:pt x="10291" y="8562"/>
                  </a:lnTo>
                  <a:lnTo>
                    <a:pt x="10314" y="8594"/>
                  </a:lnTo>
                  <a:lnTo>
                    <a:pt x="10318" y="8621"/>
                  </a:lnTo>
                  <a:lnTo>
                    <a:pt x="10318" y="8622"/>
                  </a:lnTo>
                  <a:lnTo>
                    <a:pt x="10316" y="8621"/>
                  </a:lnTo>
                  <a:lnTo>
                    <a:pt x="10297" y="8605"/>
                  </a:lnTo>
                  <a:lnTo>
                    <a:pt x="10284" y="8614"/>
                  </a:lnTo>
                  <a:lnTo>
                    <a:pt x="10281" y="8667"/>
                  </a:lnTo>
                  <a:lnTo>
                    <a:pt x="10264" y="8703"/>
                  </a:lnTo>
                  <a:lnTo>
                    <a:pt x="10264" y="8679"/>
                  </a:lnTo>
                  <a:lnTo>
                    <a:pt x="10257" y="8661"/>
                  </a:lnTo>
                  <a:lnTo>
                    <a:pt x="10247" y="8639"/>
                  </a:lnTo>
                  <a:lnTo>
                    <a:pt x="10229" y="8664"/>
                  </a:lnTo>
                  <a:lnTo>
                    <a:pt x="10229" y="8666"/>
                  </a:lnTo>
                  <a:lnTo>
                    <a:pt x="10231" y="8669"/>
                  </a:lnTo>
                  <a:lnTo>
                    <a:pt x="10224" y="8724"/>
                  </a:lnTo>
                  <a:lnTo>
                    <a:pt x="10210" y="8741"/>
                  </a:lnTo>
                  <a:lnTo>
                    <a:pt x="10221" y="8769"/>
                  </a:lnTo>
                  <a:lnTo>
                    <a:pt x="10221" y="8846"/>
                  </a:lnTo>
                  <a:lnTo>
                    <a:pt x="10205" y="8843"/>
                  </a:lnTo>
                  <a:lnTo>
                    <a:pt x="10204" y="8845"/>
                  </a:lnTo>
                  <a:lnTo>
                    <a:pt x="10199" y="8855"/>
                  </a:lnTo>
                  <a:lnTo>
                    <a:pt x="10179" y="8856"/>
                  </a:lnTo>
                  <a:lnTo>
                    <a:pt x="10147" y="8803"/>
                  </a:lnTo>
                  <a:lnTo>
                    <a:pt x="10147" y="8801"/>
                  </a:lnTo>
                  <a:lnTo>
                    <a:pt x="10145" y="8800"/>
                  </a:lnTo>
                  <a:lnTo>
                    <a:pt x="10125" y="8803"/>
                  </a:lnTo>
                  <a:lnTo>
                    <a:pt x="10115" y="8788"/>
                  </a:lnTo>
                  <a:lnTo>
                    <a:pt x="10113" y="8788"/>
                  </a:lnTo>
                  <a:lnTo>
                    <a:pt x="10112" y="8788"/>
                  </a:lnTo>
                  <a:lnTo>
                    <a:pt x="10112" y="8786"/>
                  </a:lnTo>
                  <a:lnTo>
                    <a:pt x="10110" y="8768"/>
                  </a:lnTo>
                  <a:lnTo>
                    <a:pt x="10108" y="8768"/>
                  </a:lnTo>
                  <a:lnTo>
                    <a:pt x="10107" y="8766"/>
                  </a:lnTo>
                  <a:lnTo>
                    <a:pt x="10075" y="8744"/>
                  </a:lnTo>
                  <a:lnTo>
                    <a:pt x="10068" y="8719"/>
                  </a:lnTo>
                  <a:lnTo>
                    <a:pt x="10130" y="8692"/>
                  </a:lnTo>
                  <a:lnTo>
                    <a:pt x="10093" y="8641"/>
                  </a:lnTo>
                  <a:lnTo>
                    <a:pt x="10090" y="8621"/>
                  </a:lnTo>
                  <a:lnTo>
                    <a:pt x="10132" y="8590"/>
                  </a:lnTo>
                  <a:lnTo>
                    <a:pt x="10063" y="8505"/>
                  </a:lnTo>
                  <a:lnTo>
                    <a:pt x="10038" y="8515"/>
                  </a:lnTo>
                  <a:lnTo>
                    <a:pt x="9958" y="8570"/>
                  </a:lnTo>
                  <a:lnTo>
                    <a:pt x="9948" y="8590"/>
                  </a:lnTo>
                  <a:lnTo>
                    <a:pt x="9909" y="8621"/>
                  </a:lnTo>
                  <a:lnTo>
                    <a:pt x="9891" y="8652"/>
                  </a:lnTo>
                  <a:lnTo>
                    <a:pt x="9874" y="8651"/>
                  </a:lnTo>
                  <a:lnTo>
                    <a:pt x="9844" y="8691"/>
                  </a:lnTo>
                  <a:lnTo>
                    <a:pt x="9812" y="8728"/>
                  </a:lnTo>
                  <a:lnTo>
                    <a:pt x="9807" y="8729"/>
                  </a:lnTo>
                  <a:lnTo>
                    <a:pt x="9804" y="8726"/>
                  </a:lnTo>
                  <a:lnTo>
                    <a:pt x="9799" y="8726"/>
                  </a:lnTo>
                  <a:lnTo>
                    <a:pt x="9794" y="8723"/>
                  </a:lnTo>
                  <a:lnTo>
                    <a:pt x="9790" y="8726"/>
                  </a:lnTo>
                  <a:lnTo>
                    <a:pt x="9777" y="8719"/>
                  </a:lnTo>
                  <a:lnTo>
                    <a:pt x="9772" y="8723"/>
                  </a:lnTo>
                  <a:lnTo>
                    <a:pt x="9764" y="8724"/>
                  </a:lnTo>
                  <a:lnTo>
                    <a:pt x="9760" y="8729"/>
                  </a:lnTo>
                  <a:lnTo>
                    <a:pt x="9755" y="8733"/>
                  </a:lnTo>
                  <a:lnTo>
                    <a:pt x="9747" y="8739"/>
                  </a:lnTo>
                  <a:lnTo>
                    <a:pt x="9740" y="8738"/>
                  </a:lnTo>
                  <a:lnTo>
                    <a:pt x="9713" y="8734"/>
                  </a:lnTo>
                  <a:lnTo>
                    <a:pt x="9707" y="8739"/>
                  </a:lnTo>
                  <a:lnTo>
                    <a:pt x="9700" y="8729"/>
                  </a:lnTo>
                  <a:lnTo>
                    <a:pt x="9620" y="8698"/>
                  </a:lnTo>
                  <a:lnTo>
                    <a:pt x="9616" y="8679"/>
                  </a:lnTo>
                  <a:lnTo>
                    <a:pt x="9571" y="8637"/>
                  </a:lnTo>
                  <a:lnTo>
                    <a:pt x="9569" y="8637"/>
                  </a:lnTo>
                  <a:lnTo>
                    <a:pt x="9559" y="8609"/>
                  </a:lnTo>
                  <a:lnTo>
                    <a:pt x="9536" y="8549"/>
                  </a:lnTo>
                  <a:lnTo>
                    <a:pt x="9508" y="8520"/>
                  </a:lnTo>
                  <a:lnTo>
                    <a:pt x="9477" y="8487"/>
                  </a:lnTo>
                  <a:lnTo>
                    <a:pt x="9452" y="8505"/>
                  </a:lnTo>
                  <a:lnTo>
                    <a:pt x="9449" y="8530"/>
                  </a:lnTo>
                  <a:lnTo>
                    <a:pt x="9442" y="8542"/>
                  </a:lnTo>
                  <a:lnTo>
                    <a:pt x="9442" y="8545"/>
                  </a:lnTo>
                  <a:lnTo>
                    <a:pt x="9442" y="8574"/>
                  </a:lnTo>
                  <a:lnTo>
                    <a:pt x="9442" y="8575"/>
                  </a:lnTo>
                  <a:lnTo>
                    <a:pt x="9419" y="8592"/>
                  </a:lnTo>
                  <a:lnTo>
                    <a:pt x="9382" y="8584"/>
                  </a:lnTo>
                  <a:lnTo>
                    <a:pt x="9384" y="8636"/>
                  </a:lnTo>
                  <a:lnTo>
                    <a:pt x="9400" y="8652"/>
                  </a:lnTo>
                  <a:lnTo>
                    <a:pt x="9405" y="8666"/>
                  </a:lnTo>
                  <a:lnTo>
                    <a:pt x="9399" y="8662"/>
                  </a:lnTo>
                  <a:lnTo>
                    <a:pt x="9402" y="8689"/>
                  </a:lnTo>
                  <a:lnTo>
                    <a:pt x="9410" y="8733"/>
                  </a:lnTo>
                  <a:lnTo>
                    <a:pt x="9421" y="8736"/>
                  </a:lnTo>
                  <a:lnTo>
                    <a:pt x="9416" y="8773"/>
                  </a:lnTo>
                  <a:lnTo>
                    <a:pt x="9424" y="8795"/>
                  </a:lnTo>
                  <a:lnTo>
                    <a:pt x="9421" y="8858"/>
                  </a:lnTo>
                  <a:lnTo>
                    <a:pt x="9421" y="8860"/>
                  </a:lnTo>
                  <a:lnTo>
                    <a:pt x="9442" y="8862"/>
                  </a:lnTo>
                  <a:lnTo>
                    <a:pt x="9444" y="8860"/>
                  </a:lnTo>
                  <a:lnTo>
                    <a:pt x="9454" y="8868"/>
                  </a:lnTo>
                  <a:lnTo>
                    <a:pt x="9454" y="8870"/>
                  </a:lnTo>
                  <a:lnTo>
                    <a:pt x="9410" y="8975"/>
                  </a:lnTo>
                  <a:lnTo>
                    <a:pt x="9410" y="8995"/>
                  </a:lnTo>
                  <a:lnTo>
                    <a:pt x="9446" y="9026"/>
                  </a:lnTo>
                  <a:lnTo>
                    <a:pt x="9446" y="9027"/>
                  </a:lnTo>
                  <a:lnTo>
                    <a:pt x="9447" y="9027"/>
                  </a:lnTo>
                  <a:lnTo>
                    <a:pt x="9461" y="9024"/>
                  </a:lnTo>
                  <a:lnTo>
                    <a:pt x="9476" y="9037"/>
                  </a:lnTo>
                  <a:lnTo>
                    <a:pt x="9477" y="9037"/>
                  </a:lnTo>
                  <a:lnTo>
                    <a:pt x="9467" y="9059"/>
                  </a:lnTo>
                  <a:lnTo>
                    <a:pt x="9476" y="9069"/>
                  </a:lnTo>
                  <a:lnTo>
                    <a:pt x="9477" y="9071"/>
                  </a:lnTo>
                  <a:lnTo>
                    <a:pt x="9471" y="9114"/>
                  </a:lnTo>
                  <a:lnTo>
                    <a:pt x="9472" y="9116"/>
                  </a:lnTo>
                  <a:lnTo>
                    <a:pt x="9511" y="9154"/>
                  </a:lnTo>
                  <a:lnTo>
                    <a:pt x="9508" y="9191"/>
                  </a:lnTo>
                  <a:lnTo>
                    <a:pt x="9508" y="9193"/>
                  </a:lnTo>
                  <a:lnTo>
                    <a:pt x="9479" y="9185"/>
                  </a:lnTo>
                  <a:lnTo>
                    <a:pt x="9477" y="9185"/>
                  </a:lnTo>
                  <a:lnTo>
                    <a:pt x="9476" y="9185"/>
                  </a:lnTo>
                  <a:lnTo>
                    <a:pt x="9431" y="9220"/>
                  </a:lnTo>
                  <a:lnTo>
                    <a:pt x="9424" y="9246"/>
                  </a:lnTo>
                  <a:lnTo>
                    <a:pt x="9414" y="9241"/>
                  </a:lnTo>
                  <a:lnTo>
                    <a:pt x="9416" y="9173"/>
                  </a:lnTo>
                  <a:lnTo>
                    <a:pt x="9379" y="9149"/>
                  </a:lnTo>
                  <a:lnTo>
                    <a:pt x="9342" y="9176"/>
                  </a:lnTo>
                  <a:lnTo>
                    <a:pt x="9340" y="9178"/>
                  </a:lnTo>
                  <a:lnTo>
                    <a:pt x="9268" y="9159"/>
                  </a:lnTo>
                  <a:lnTo>
                    <a:pt x="9221" y="9138"/>
                  </a:lnTo>
                  <a:lnTo>
                    <a:pt x="9186" y="9149"/>
                  </a:lnTo>
                  <a:lnTo>
                    <a:pt x="9154" y="9133"/>
                  </a:lnTo>
                  <a:lnTo>
                    <a:pt x="9119" y="9195"/>
                  </a:lnTo>
                  <a:lnTo>
                    <a:pt x="9079" y="9205"/>
                  </a:lnTo>
                  <a:lnTo>
                    <a:pt x="9079" y="9210"/>
                  </a:lnTo>
                  <a:lnTo>
                    <a:pt x="9079" y="9211"/>
                  </a:lnTo>
                  <a:lnTo>
                    <a:pt x="9081" y="9211"/>
                  </a:lnTo>
                  <a:lnTo>
                    <a:pt x="9082" y="9213"/>
                  </a:lnTo>
                  <a:lnTo>
                    <a:pt x="9082" y="9215"/>
                  </a:lnTo>
                  <a:lnTo>
                    <a:pt x="9082" y="9216"/>
                  </a:lnTo>
                  <a:lnTo>
                    <a:pt x="9062" y="9241"/>
                  </a:lnTo>
                  <a:lnTo>
                    <a:pt x="9059" y="9246"/>
                  </a:lnTo>
                  <a:lnTo>
                    <a:pt x="8129" y="10294"/>
                  </a:lnTo>
                  <a:lnTo>
                    <a:pt x="7821" y="10292"/>
                  </a:lnTo>
                  <a:lnTo>
                    <a:pt x="7819" y="10292"/>
                  </a:lnTo>
                  <a:lnTo>
                    <a:pt x="7809" y="10292"/>
                  </a:lnTo>
                  <a:lnTo>
                    <a:pt x="7809" y="10291"/>
                  </a:lnTo>
                  <a:lnTo>
                    <a:pt x="7809" y="10289"/>
                  </a:lnTo>
                  <a:lnTo>
                    <a:pt x="7809" y="10287"/>
                  </a:lnTo>
                  <a:lnTo>
                    <a:pt x="7809" y="10286"/>
                  </a:lnTo>
                  <a:lnTo>
                    <a:pt x="7811" y="10284"/>
                  </a:lnTo>
                  <a:lnTo>
                    <a:pt x="7812" y="10284"/>
                  </a:lnTo>
                  <a:lnTo>
                    <a:pt x="7814" y="10282"/>
                  </a:lnTo>
                  <a:lnTo>
                    <a:pt x="7816" y="10279"/>
                  </a:lnTo>
                  <a:lnTo>
                    <a:pt x="7819" y="10272"/>
                  </a:lnTo>
                  <a:lnTo>
                    <a:pt x="7821" y="10271"/>
                  </a:lnTo>
                  <a:lnTo>
                    <a:pt x="7822" y="10271"/>
                  </a:lnTo>
                  <a:lnTo>
                    <a:pt x="7822" y="10269"/>
                  </a:lnTo>
                  <a:lnTo>
                    <a:pt x="7824" y="10267"/>
                  </a:lnTo>
                  <a:lnTo>
                    <a:pt x="7824" y="10266"/>
                  </a:lnTo>
                  <a:lnTo>
                    <a:pt x="7824" y="10262"/>
                  </a:lnTo>
                  <a:lnTo>
                    <a:pt x="7826" y="10261"/>
                  </a:lnTo>
                  <a:lnTo>
                    <a:pt x="7827" y="10254"/>
                  </a:lnTo>
                  <a:lnTo>
                    <a:pt x="7827" y="10249"/>
                  </a:lnTo>
                  <a:lnTo>
                    <a:pt x="7827" y="10247"/>
                  </a:lnTo>
                  <a:lnTo>
                    <a:pt x="7826" y="10246"/>
                  </a:lnTo>
                  <a:lnTo>
                    <a:pt x="7824" y="10244"/>
                  </a:lnTo>
                  <a:lnTo>
                    <a:pt x="7824" y="10242"/>
                  </a:lnTo>
                  <a:lnTo>
                    <a:pt x="7826" y="10242"/>
                  </a:lnTo>
                  <a:lnTo>
                    <a:pt x="7827" y="10241"/>
                  </a:lnTo>
                  <a:lnTo>
                    <a:pt x="7827" y="10237"/>
                  </a:lnTo>
                  <a:lnTo>
                    <a:pt x="7829" y="10234"/>
                  </a:lnTo>
                  <a:lnTo>
                    <a:pt x="7832" y="10227"/>
                  </a:lnTo>
                  <a:lnTo>
                    <a:pt x="7836" y="10205"/>
                  </a:lnTo>
                  <a:lnTo>
                    <a:pt x="7836" y="10202"/>
                  </a:lnTo>
                  <a:lnTo>
                    <a:pt x="7839" y="10195"/>
                  </a:lnTo>
                  <a:lnTo>
                    <a:pt x="7839" y="10194"/>
                  </a:lnTo>
                  <a:lnTo>
                    <a:pt x="7841" y="10190"/>
                  </a:lnTo>
                  <a:lnTo>
                    <a:pt x="7842" y="10190"/>
                  </a:lnTo>
                  <a:lnTo>
                    <a:pt x="7846" y="10187"/>
                  </a:lnTo>
                  <a:lnTo>
                    <a:pt x="7847" y="10185"/>
                  </a:lnTo>
                  <a:lnTo>
                    <a:pt x="7849" y="10180"/>
                  </a:lnTo>
                  <a:lnTo>
                    <a:pt x="7851" y="10179"/>
                  </a:lnTo>
                  <a:lnTo>
                    <a:pt x="7851" y="10177"/>
                  </a:lnTo>
                  <a:lnTo>
                    <a:pt x="7854" y="10170"/>
                  </a:lnTo>
                  <a:lnTo>
                    <a:pt x="7854" y="10162"/>
                  </a:lnTo>
                  <a:lnTo>
                    <a:pt x="7856" y="10162"/>
                  </a:lnTo>
                  <a:lnTo>
                    <a:pt x="7857" y="10159"/>
                  </a:lnTo>
                  <a:lnTo>
                    <a:pt x="7857" y="10157"/>
                  </a:lnTo>
                  <a:lnTo>
                    <a:pt x="7857" y="10152"/>
                  </a:lnTo>
                  <a:lnTo>
                    <a:pt x="7859" y="10150"/>
                  </a:lnTo>
                  <a:lnTo>
                    <a:pt x="7859" y="10147"/>
                  </a:lnTo>
                  <a:lnTo>
                    <a:pt x="7859" y="10145"/>
                  </a:lnTo>
                  <a:lnTo>
                    <a:pt x="7859" y="10140"/>
                  </a:lnTo>
                  <a:lnTo>
                    <a:pt x="7862" y="10138"/>
                  </a:lnTo>
                  <a:lnTo>
                    <a:pt x="7862" y="10130"/>
                  </a:lnTo>
                  <a:lnTo>
                    <a:pt x="7862" y="10128"/>
                  </a:lnTo>
                  <a:lnTo>
                    <a:pt x="7864" y="10127"/>
                  </a:lnTo>
                  <a:lnTo>
                    <a:pt x="7866" y="10127"/>
                  </a:lnTo>
                  <a:lnTo>
                    <a:pt x="7867" y="10125"/>
                  </a:lnTo>
                  <a:lnTo>
                    <a:pt x="7867" y="10120"/>
                  </a:lnTo>
                  <a:lnTo>
                    <a:pt x="7867" y="10118"/>
                  </a:lnTo>
                  <a:lnTo>
                    <a:pt x="7867" y="10117"/>
                  </a:lnTo>
                  <a:lnTo>
                    <a:pt x="7867" y="10115"/>
                  </a:lnTo>
                  <a:lnTo>
                    <a:pt x="7871" y="10107"/>
                  </a:lnTo>
                  <a:lnTo>
                    <a:pt x="7874" y="10102"/>
                  </a:lnTo>
                  <a:lnTo>
                    <a:pt x="7874" y="10098"/>
                  </a:lnTo>
                  <a:lnTo>
                    <a:pt x="7874" y="10093"/>
                  </a:lnTo>
                  <a:lnTo>
                    <a:pt x="7874" y="10090"/>
                  </a:lnTo>
                  <a:lnTo>
                    <a:pt x="7874" y="10087"/>
                  </a:lnTo>
                  <a:lnTo>
                    <a:pt x="7874" y="10085"/>
                  </a:lnTo>
                  <a:lnTo>
                    <a:pt x="7874" y="10083"/>
                  </a:lnTo>
                  <a:lnTo>
                    <a:pt x="7874" y="10080"/>
                  </a:lnTo>
                  <a:lnTo>
                    <a:pt x="7872" y="10077"/>
                  </a:lnTo>
                  <a:lnTo>
                    <a:pt x="7871" y="10075"/>
                  </a:lnTo>
                  <a:lnTo>
                    <a:pt x="7871" y="10073"/>
                  </a:lnTo>
                  <a:lnTo>
                    <a:pt x="7872" y="10073"/>
                  </a:lnTo>
                  <a:lnTo>
                    <a:pt x="7872" y="10071"/>
                  </a:lnTo>
                  <a:lnTo>
                    <a:pt x="7879" y="10071"/>
                  </a:lnTo>
                  <a:lnTo>
                    <a:pt x="7881" y="10073"/>
                  </a:lnTo>
                  <a:lnTo>
                    <a:pt x="7883" y="10071"/>
                  </a:lnTo>
                  <a:lnTo>
                    <a:pt x="7886" y="10073"/>
                  </a:lnTo>
                  <a:lnTo>
                    <a:pt x="7888" y="10073"/>
                  </a:lnTo>
                  <a:lnTo>
                    <a:pt x="7889" y="10071"/>
                  </a:lnTo>
                  <a:lnTo>
                    <a:pt x="7891" y="10070"/>
                  </a:lnTo>
                  <a:lnTo>
                    <a:pt x="7893" y="10066"/>
                  </a:lnTo>
                  <a:lnTo>
                    <a:pt x="7893" y="10060"/>
                  </a:lnTo>
                  <a:lnTo>
                    <a:pt x="7894" y="10055"/>
                  </a:lnTo>
                  <a:lnTo>
                    <a:pt x="7898" y="10050"/>
                  </a:lnTo>
                  <a:lnTo>
                    <a:pt x="7901" y="10048"/>
                  </a:lnTo>
                  <a:lnTo>
                    <a:pt x="7901" y="10043"/>
                  </a:lnTo>
                  <a:lnTo>
                    <a:pt x="7899" y="10041"/>
                  </a:lnTo>
                  <a:lnTo>
                    <a:pt x="7899" y="10038"/>
                  </a:lnTo>
                  <a:lnTo>
                    <a:pt x="7901" y="10033"/>
                  </a:lnTo>
                  <a:lnTo>
                    <a:pt x="7901" y="10030"/>
                  </a:lnTo>
                  <a:lnTo>
                    <a:pt x="7903" y="10026"/>
                  </a:lnTo>
                  <a:lnTo>
                    <a:pt x="7904" y="10021"/>
                  </a:lnTo>
                  <a:lnTo>
                    <a:pt x="7904" y="10018"/>
                  </a:lnTo>
                  <a:lnTo>
                    <a:pt x="7904" y="10016"/>
                  </a:lnTo>
                  <a:lnTo>
                    <a:pt x="7901" y="10011"/>
                  </a:lnTo>
                  <a:lnTo>
                    <a:pt x="7899" y="10005"/>
                  </a:lnTo>
                  <a:lnTo>
                    <a:pt x="7901" y="9995"/>
                  </a:lnTo>
                  <a:lnTo>
                    <a:pt x="7904" y="9979"/>
                  </a:lnTo>
                  <a:lnTo>
                    <a:pt x="7904" y="9976"/>
                  </a:lnTo>
                  <a:lnTo>
                    <a:pt x="7904" y="9971"/>
                  </a:lnTo>
                  <a:lnTo>
                    <a:pt x="7908" y="9964"/>
                  </a:lnTo>
                  <a:lnTo>
                    <a:pt x="7909" y="9959"/>
                  </a:lnTo>
                  <a:lnTo>
                    <a:pt x="7914" y="9961"/>
                  </a:lnTo>
                  <a:lnTo>
                    <a:pt x="7918" y="9954"/>
                  </a:lnTo>
                  <a:lnTo>
                    <a:pt x="7916" y="9948"/>
                  </a:lnTo>
                  <a:lnTo>
                    <a:pt x="7919" y="9943"/>
                  </a:lnTo>
                  <a:lnTo>
                    <a:pt x="7923" y="9943"/>
                  </a:lnTo>
                  <a:lnTo>
                    <a:pt x="7926" y="9939"/>
                  </a:lnTo>
                  <a:lnTo>
                    <a:pt x="7933" y="9936"/>
                  </a:lnTo>
                  <a:lnTo>
                    <a:pt x="7933" y="9931"/>
                  </a:lnTo>
                  <a:lnTo>
                    <a:pt x="7931" y="9923"/>
                  </a:lnTo>
                  <a:lnTo>
                    <a:pt x="7936" y="9923"/>
                  </a:lnTo>
                  <a:lnTo>
                    <a:pt x="7943" y="9919"/>
                  </a:lnTo>
                  <a:lnTo>
                    <a:pt x="7948" y="9918"/>
                  </a:lnTo>
                  <a:lnTo>
                    <a:pt x="7949" y="9916"/>
                  </a:lnTo>
                  <a:lnTo>
                    <a:pt x="7951" y="9914"/>
                  </a:lnTo>
                  <a:lnTo>
                    <a:pt x="7954" y="9911"/>
                  </a:lnTo>
                  <a:lnTo>
                    <a:pt x="7958" y="9906"/>
                  </a:lnTo>
                  <a:lnTo>
                    <a:pt x="7961" y="9904"/>
                  </a:lnTo>
                  <a:lnTo>
                    <a:pt x="7963" y="9901"/>
                  </a:lnTo>
                  <a:lnTo>
                    <a:pt x="7963" y="9894"/>
                  </a:lnTo>
                  <a:lnTo>
                    <a:pt x="7963" y="9889"/>
                  </a:lnTo>
                  <a:lnTo>
                    <a:pt x="7960" y="9872"/>
                  </a:lnTo>
                  <a:lnTo>
                    <a:pt x="7953" y="9846"/>
                  </a:lnTo>
                  <a:lnTo>
                    <a:pt x="7953" y="9842"/>
                  </a:lnTo>
                  <a:lnTo>
                    <a:pt x="7953" y="9837"/>
                  </a:lnTo>
                  <a:lnTo>
                    <a:pt x="7953" y="9834"/>
                  </a:lnTo>
                  <a:lnTo>
                    <a:pt x="7946" y="9819"/>
                  </a:lnTo>
                  <a:lnTo>
                    <a:pt x="7944" y="9810"/>
                  </a:lnTo>
                  <a:lnTo>
                    <a:pt x="7943" y="9800"/>
                  </a:lnTo>
                  <a:lnTo>
                    <a:pt x="7944" y="9797"/>
                  </a:lnTo>
                  <a:lnTo>
                    <a:pt x="7943" y="9792"/>
                  </a:lnTo>
                  <a:lnTo>
                    <a:pt x="7944" y="9790"/>
                  </a:lnTo>
                  <a:lnTo>
                    <a:pt x="7943" y="9784"/>
                  </a:lnTo>
                  <a:lnTo>
                    <a:pt x="7944" y="9779"/>
                  </a:lnTo>
                  <a:lnTo>
                    <a:pt x="7946" y="9775"/>
                  </a:lnTo>
                  <a:lnTo>
                    <a:pt x="7946" y="9772"/>
                  </a:lnTo>
                  <a:lnTo>
                    <a:pt x="7946" y="9762"/>
                  </a:lnTo>
                  <a:lnTo>
                    <a:pt x="7944" y="9760"/>
                  </a:lnTo>
                  <a:lnTo>
                    <a:pt x="7946" y="9755"/>
                  </a:lnTo>
                  <a:lnTo>
                    <a:pt x="7946" y="9752"/>
                  </a:lnTo>
                  <a:lnTo>
                    <a:pt x="7946" y="9748"/>
                  </a:lnTo>
                  <a:lnTo>
                    <a:pt x="7946" y="9747"/>
                  </a:lnTo>
                  <a:lnTo>
                    <a:pt x="7948" y="9743"/>
                  </a:lnTo>
                  <a:lnTo>
                    <a:pt x="7949" y="9740"/>
                  </a:lnTo>
                  <a:lnTo>
                    <a:pt x="7949" y="9737"/>
                  </a:lnTo>
                  <a:lnTo>
                    <a:pt x="7951" y="9733"/>
                  </a:lnTo>
                  <a:lnTo>
                    <a:pt x="7951" y="9730"/>
                  </a:lnTo>
                  <a:lnTo>
                    <a:pt x="7951" y="9728"/>
                  </a:lnTo>
                  <a:lnTo>
                    <a:pt x="7956" y="9725"/>
                  </a:lnTo>
                  <a:lnTo>
                    <a:pt x="7958" y="9722"/>
                  </a:lnTo>
                  <a:lnTo>
                    <a:pt x="7956" y="9717"/>
                  </a:lnTo>
                  <a:lnTo>
                    <a:pt x="7956" y="9713"/>
                  </a:lnTo>
                  <a:lnTo>
                    <a:pt x="7954" y="9710"/>
                  </a:lnTo>
                  <a:lnTo>
                    <a:pt x="7953" y="9705"/>
                  </a:lnTo>
                  <a:lnTo>
                    <a:pt x="7951" y="9703"/>
                  </a:lnTo>
                  <a:lnTo>
                    <a:pt x="7951" y="9702"/>
                  </a:lnTo>
                  <a:lnTo>
                    <a:pt x="7951" y="9700"/>
                  </a:lnTo>
                  <a:lnTo>
                    <a:pt x="7951" y="9698"/>
                  </a:lnTo>
                  <a:lnTo>
                    <a:pt x="7951" y="9692"/>
                  </a:lnTo>
                  <a:lnTo>
                    <a:pt x="7951" y="9680"/>
                  </a:lnTo>
                  <a:lnTo>
                    <a:pt x="7951" y="9675"/>
                  </a:lnTo>
                  <a:lnTo>
                    <a:pt x="7951" y="9672"/>
                  </a:lnTo>
                  <a:lnTo>
                    <a:pt x="7949" y="9666"/>
                  </a:lnTo>
                  <a:lnTo>
                    <a:pt x="7949" y="9663"/>
                  </a:lnTo>
                  <a:lnTo>
                    <a:pt x="7951" y="9661"/>
                  </a:lnTo>
                  <a:lnTo>
                    <a:pt x="7943" y="9650"/>
                  </a:lnTo>
                  <a:lnTo>
                    <a:pt x="7939" y="9648"/>
                  </a:lnTo>
                  <a:lnTo>
                    <a:pt x="7934" y="9643"/>
                  </a:lnTo>
                  <a:lnTo>
                    <a:pt x="7933" y="9641"/>
                  </a:lnTo>
                  <a:lnTo>
                    <a:pt x="7933" y="9640"/>
                  </a:lnTo>
                  <a:lnTo>
                    <a:pt x="7928" y="9638"/>
                  </a:lnTo>
                  <a:lnTo>
                    <a:pt x="7926" y="9640"/>
                  </a:lnTo>
                  <a:lnTo>
                    <a:pt x="7924" y="9638"/>
                  </a:lnTo>
                  <a:lnTo>
                    <a:pt x="7923" y="9638"/>
                  </a:lnTo>
                  <a:lnTo>
                    <a:pt x="7924" y="9635"/>
                  </a:lnTo>
                  <a:lnTo>
                    <a:pt x="7926" y="9633"/>
                  </a:lnTo>
                  <a:lnTo>
                    <a:pt x="7926" y="9630"/>
                  </a:lnTo>
                  <a:lnTo>
                    <a:pt x="7924" y="9628"/>
                  </a:lnTo>
                  <a:lnTo>
                    <a:pt x="7923" y="9628"/>
                  </a:lnTo>
                  <a:lnTo>
                    <a:pt x="7923" y="9626"/>
                  </a:lnTo>
                  <a:lnTo>
                    <a:pt x="7919" y="9623"/>
                  </a:lnTo>
                  <a:lnTo>
                    <a:pt x="7919" y="9621"/>
                  </a:lnTo>
                  <a:lnTo>
                    <a:pt x="7921" y="9620"/>
                  </a:lnTo>
                  <a:lnTo>
                    <a:pt x="7921" y="9616"/>
                  </a:lnTo>
                  <a:lnTo>
                    <a:pt x="7923" y="9615"/>
                  </a:lnTo>
                  <a:lnTo>
                    <a:pt x="7923" y="9613"/>
                  </a:lnTo>
                  <a:lnTo>
                    <a:pt x="7924" y="9613"/>
                  </a:lnTo>
                  <a:lnTo>
                    <a:pt x="7923" y="9611"/>
                  </a:lnTo>
                  <a:lnTo>
                    <a:pt x="7924" y="9610"/>
                  </a:lnTo>
                  <a:lnTo>
                    <a:pt x="7926" y="9608"/>
                  </a:lnTo>
                  <a:lnTo>
                    <a:pt x="7926" y="9606"/>
                  </a:lnTo>
                  <a:lnTo>
                    <a:pt x="7926" y="9605"/>
                  </a:lnTo>
                  <a:lnTo>
                    <a:pt x="7926" y="9601"/>
                  </a:lnTo>
                  <a:lnTo>
                    <a:pt x="7926" y="9598"/>
                  </a:lnTo>
                  <a:lnTo>
                    <a:pt x="7924" y="9596"/>
                  </a:lnTo>
                  <a:lnTo>
                    <a:pt x="7924" y="9593"/>
                  </a:lnTo>
                  <a:lnTo>
                    <a:pt x="7926" y="9593"/>
                  </a:lnTo>
                  <a:lnTo>
                    <a:pt x="7926" y="9591"/>
                  </a:lnTo>
                  <a:lnTo>
                    <a:pt x="7928" y="9591"/>
                  </a:lnTo>
                  <a:lnTo>
                    <a:pt x="7929" y="9590"/>
                  </a:lnTo>
                  <a:lnTo>
                    <a:pt x="7929" y="9588"/>
                  </a:lnTo>
                  <a:lnTo>
                    <a:pt x="7931" y="9588"/>
                  </a:lnTo>
                  <a:lnTo>
                    <a:pt x="7931" y="9586"/>
                  </a:lnTo>
                  <a:lnTo>
                    <a:pt x="7933" y="9584"/>
                  </a:lnTo>
                  <a:lnTo>
                    <a:pt x="7934" y="9583"/>
                  </a:lnTo>
                  <a:lnTo>
                    <a:pt x="7936" y="9581"/>
                  </a:lnTo>
                  <a:lnTo>
                    <a:pt x="7936" y="9576"/>
                  </a:lnTo>
                  <a:lnTo>
                    <a:pt x="7938" y="9573"/>
                  </a:lnTo>
                  <a:lnTo>
                    <a:pt x="7938" y="9571"/>
                  </a:lnTo>
                  <a:lnTo>
                    <a:pt x="7936" y="9568"/>
                  </a:lnTo>
                  <a:lnTo>
                    <a:pt x="7936" y="9563"/>
                  </a:lnTo>
                  <a:lnTo>
                    <a:pt x="7936" y="9561"/>
                  </a:lnTo>
                  <a:lnTo>
                    <a:pt x="7936" y="9558"/>
                  </a:lnTo>
                  <a:lnTo>
                    <a:pt x="7934" y="9556"/>
                  </a:lnTo>
                  <a:lnTo>
                    <a:pt x="7933" y="9554"/>
                  </a:lnTo>
                  <a:lnTo>
                    <a:pt x="7934" y="9553"/>
                  </a:lnTo>
                  <a:lnTo>
                    <a:pt x="7933" y="9551"/>
                  </a:lnTo>
                  <a:lnTo>
                    <a:pt x="7931" y="9549"/>
                  </a:lnTo>
                  <a:lnTo>
                    <a:pt x="7931" y="9548"/>
                  </a:lnTo>
                  <a:lnTo>
                    <a:pt x="7933" y="9546"/>
                  </a:lnTo>
                  <a:lnTo>
                    <a:pt x="7931" y="9544"/>
                  </a:lnTo>
                  <a:lnTo>
                    <a:pt x="7929" y="9546"/>
                  </a:lnTo>
                  <a:lnTo>
                    <a:pt x="7929" y="9544"/>
                  </a:lnTo>
                  <a:lnTo>
                    <a:pt x="7933" y="9543"/>
                  </a:lnTo>
                  <a:lnTo>
                    <a:pt x="7934" y="9544"/>
                  </a:lnTo>
                  <a:lnTo>
                    <a:pt x="7936" y="9544"/>
                  </a:lnTo>
                  <a:lnTo>
                    <a:pt x="7936" y="9546"/>
                  </a:lnTo>
                  <a:lnTo>
                    <a:pt x="7938" y="9544"/>
                  </a:lnTo>
                  <a:lnTo>
                    <a:pt x="7939" y="9544"/>
                  </a:lnTo>
                  <a:lnTo>
                    <a:pt x="7941" y="9541"/>
                  </a:lnTo>
                  <a:lnTo>
                    <a:pt x="7943" y="9541"/>
                  </a:lnTo>
                  <a:lnTo>
                    <a:pt x="7944" y="9539"/>
                  </a:lnTo>
                  <a:lnTo>
                    <a:pt x="7948" y="9528"/>
                  </a:lnTo>
                  <a:lnTo>
                    <a:pt x="7948" y="9526"/>
                  </a:lnTo>
                  <a:lnTo>
                    <a:pt x="7949" y="9524"/>
                  </a:lnTo>
                  <a:lnTo>
                    <a:pt x="7951" y="9523"/>
                  </a:lnTo>
                  <a:lnTo>
                    <a:pt x="7961" y="9504"/>
                  </a:lnTo>
                  <a:lnTo>
                    <a:pt x="7961" y="9502"/>
                  </a:lnTo>
                  <a:lnTo>
                    <a:pt x="7961" y="9499"/>
                  </a:lnTo>
                  <a:lnTo>
                    <a:pt x="7928" y="9419"/>
                  </a:lnTo>
                  <a:lnTo>
                    <a:pt x="7941" y="9397"/>
                  </a:lnTo>
                  <a:lnTo>
                    <a:pt x="7996" y="9343"/>
                  </a:lnTo>
                  <a:lnTo>
                    <a:pt x="7998" y="9343"/>
                  </a:lnTo>
                  <a:lnTo>
                    <a:pt x="7998" y="9287"/>
                  </a:lnTo>
                  <a:lnTo>
                    <a:pt x="7970" y="9253"/>
                  </a:lnTo>
                  <a:lnTo>
                    <a:pt x="7968" y="9253"/>
                  </a:lnTo>
                  <a:lnTo>
                    <a:pt x="7951" y="9268"/>
                  </a:lnTo>
                  <a:lnTo>
                    <a:pt x="7919" y="9297"/>
                  </a:lnTo>
                  <a:lnTo>
                    <a:pt x="7889" y="9352"/>
                  </a:lnTo>
                  <a:lnTo>
                    <a:pt x="7879" y="9347"/>
                  </a:lnTo>
                  <a:lnTo>
                    <a:pt x="7852" y="9355"/>
                  </a:lnTo>
                  <a:lnTo>
                    <a:pt x="7767" y="9297"/>
                  </a:lnTo>
                  <a:lnTo>
                    <a:pt x="7727" y="9288"/>
                  </a:lnTo>
                  <a:lnTo>
                    <a:pt x="7675" y="9335"/>
                  </a:lnTo>
                  <a:lnTo>
                    <a:pt x="7630" y="9390"/>
                  </a:lnTo>
                  <a:lnTo>
                    <a:pt x="7626" y="9420"/>
                  </a:lnTo>
                  <a:lnTo>
                    <a:pt x="7625" y="9419"/>
                  </a:lnTo>
                  <a:lnTo>
                    <a:pt x="7623" y="9420"/>
                  </a:lnTo>
                  <a:lnTo>
                    <a:pt x="7608" y="9444"/>
                  </a:lnTo>
                  <a:lnTo>
                    <a:pt x="7606" y="9447"/>
                  </a:lnTo>
                  <a:lnTo>
                    <a:pt x="7605" y="9447"/>
                  </a:lnTo>
                  <a:lnTo>
                    <a:pt x="7606" y="9444"/>
                  </a:lnTo>
                  <a:lnTo>
                    <a:pt x="7596" y="9422"/>
                  </a:lnTo>
                  <a:lnTo>
                    <a:pt x="7563" y="9454"/>
                  </a:lnTo>
                  <a:lnTo>
                    <a:pt x="7560" y="9469"/>
                  </a:lnTo>
                  <a:lnTo>
                    <a:pt x="7553" y="9454"/>
                  </a:lnTo>
                  <a:lnTo>
                    <a:pt x="7551" y="9454"/>
                  </a:lnTo>
                  <a:lnTo>
                    <a:pt x="7549" y="9456"/>
                  </a:lnTo>
                  <a:lnTo>
                    <a:pt x="7538" y="9471"/>
                  </a:lnTo>
                  <a:lnTo>
                    <a:pt x="7469" y="9469"/>
                  </a:lnTo>
                  <a:lnTo>
                    <a:pt x="7456" y="9481"/>
                  </a:lnTo>
                  <a:lnTo>
                    <a:pt x="7454" y="9482"/>
                  </a:lnTo>
                  <a:lnTo>
                    <a:pt x="7429" y="9477"/>
                  </a:lnTo>
                  <a:lnTo>
                    <a:pt x="7404" y="9501"/>
                  </a:lnTo>
                  <a:lnTo>
                    <a:pt x="7362" y="9477"/>
                  </a:lnTo>
                  <a:lnTo>
                    <a:pt x="7314" y="9439"/>
                  </a:lnTo>
                  <a:lnTo>
                    <a:pt x="7280" y="9372"/>
                  </a:lnTo>
                  <a:lnTo>
                    <a:pt x="7156" y="9295"/>
                  </a:lnTo>
                  <a:lnTo>
                    <a:pt x="7037" y="9267"/>
                  </a:lnTo>
                  <a:lnTo>
                    <a:pt x="7014" y="9297"/>
                  </a:lnTo>
                  <a:lnTo>
                    <a:pt x="7014" y="9298"/>
                  </a:lnTo>
                  <a:lnTo>
                    <a:pt x="7016" y="9349"/>
                  </a:lnTo>
                  <a:lnTo>
                    <a:pt x="7002" y="9387"/>
                  </a:lnTo>
                  <a:lnTo>
                    <a:pt x="7004" y="9417"/>
                  </a:lnTo>
                  <a:lnTo>
                    <a:pt x="7004" y="9419"/>
                  </a:lnTo>
                  <a:lnTo>
                    <a:pt x="7002" y="9417"/>
                  </a:lnTo>
                  <a:lnTo>
                    <a:pt x="7002" y="9419"/>
                  </a:lnTo>
                  <a:lnTo>
                    <a:pt x="6984" y="9451"/>
                  </a:lnTo>
                  <a:lnTo>
                    <a:pt x="6980" y="9432"/>
                  </a:lnTo>
                  <a:lnTo>
                    <a:pt x="6972" y="9429"/>
                  </a:lnTo>
                  <a:lnTo>
                    <a:pt x="6945" y="9422"/>
                  </a:lnTo>
                  <a:lnTo>
                    <a:pt x="6935" y="9436"/>
                  </a:lnTo>
                  <a:lnTo>
                    <a:pt x="6852" y="9469"/>
                  </a:lnTo>
                  <a:lnTo>
                    <a:pt x="6816" y="9444"/>
                  </a:lnTo>
                  <a:lnTo>
                    <a:pt x="6813" y="9442"/>
                  </a:lnTo>
                  <a:lnTo>
                    <a:pt x="6763" y="9404"/>
                  </a:lnTo>
                  <a:lnTo>
                    <a:pt x="6760" y="9402"/>
                  </a:lnTo>
                  <a:lnTo>
                    <a:pt x="6760" y="9360"/>
                  </a:lnTo>
                  <a:lnTo>
                    <a:pt x="6745" y="9359"/>
                  </a:lnTo>
                  <a:lnTo>
                    <a:pt x="6743" y="9349"/>
                  </a:lnTo>
                  <a:lnTo>
                    <a:pt x="6760" y="9332"/>
                  </a:lnTo>
                  <a:lnTo>
                    <a:pt x="6728" y="9302"/>
                  </a:lnTo>
                  <a:lnTo>
                    <a:pt x="6728" y="9300"/>
                  </a:lnTo>
                  <a:lnTo>
                    <a:pt x="6724" y="9300"/>
                  </a:lnTo>
                  <a:lnTo>
                    <a:pt x="6724" y="9302"/>
                  </a:lnTo>
                  <a:lnTo>
                    <a:pt x="6726" y="9302"/>
                  </a:lnTo>
                  <a:lnTo>
                    <a:pt x="6724" y="9303"/>
                  </a:lnTo>
                  <a:lnTo>
                    <a:pt x="6719" y="9330"/>
                  </a:lnTo>
                  <a:lnTo>
                    <a:pt x="6721" y="9328"/>
                  </a:lnTo>
                  <a:lnTo>
                    <a:pt x="6721" y="9330"/>
                  </a:lnTo>
                  <a:lnTo>
                    <a:pt x="6711" y="9345"/>
                  </a:lnTo>
                  <a:lnTo>
                    <a:pt x="6709" y="9343"/>
                  </a:lnTo>
                  <a:lnTo>
                    <a:pt x="6708" y="9342"/>
                  </a:lnTo>
                  <a:lnTo>
                    <a:pt x="6673" y="9315"/>
                  </a:lnTo>
                  <a:lnTo>
                    <a:pt x="6673" y="9293"/>
                  </a:lnTo>
                  <a:lnTo>
                    <a:pt x="6661" y="9282"/>
                  </a:lnTo>
                  <a:lnTo>
                    <a:pt x="6661" y="9280"/>
                  </a:lnTo>
                  <a:lnTo>
                    <a:pt x="6659" y="9280"/>
                  </a:lnTo>
                  <a:lnTo>
                    <a:pt x="6657" y="9292"/>
                  </a:lnTo>
                  <a:lnTo>
                    <a:pt x="6656" y="9292"/>
                  </a:lnTo>
                  <a:lnTo>
                    <a:pt x="6631" y="9292"/>
                  </a:lnTo>
                  <a:lnTo>
                    <a:pt x="6607" y="9275"/>
                  </a:lnTo>
                  <a:lnTo>
                    <a:pt x="6606" y="9278"/>
                  </a:lnTo>
                  <a:lnTo>
                    <a:pt x="6602" y="9287"/>
                  </a:lnTo>
                  <a:lnTo>
                    <a:pt x="6604" y="9288"/>
                  </a:lnTo>
                  <a:lnTo>
                    <a:pt x="6606" y="9288"/>
                  </a:lnTo>
                  <a:lnTo>
                    <a:pt x="6609" y="9305"/>
                  </a:lnTo>
                  <a:lnTo>
                    <a:pt x="6584" y="9340"/>
                  </a:lnTo>
                  <a:lnTo>
                    <a:pt x="6565" y="9352"/>
                  </a:lnTo>
                  <a:lnTo>
                    <a:pt x="6562" y="9352"/>
                  </a:lnTo>
                  <a:lnTo>
                    <a:pt x="6560" y="9352"/>
                  </a:lnTo>
                  <a:lnTo>
                    <a:pt x="6560" y="9354"/>
                  </a:lnTo>
                  <a:lnTo>
                    <a:pt x="6559" y="9354"/>
                  </a:lnTo>
                  <a:lnTo>
                    <a:pt x="6555" y="9343"/>
                  </a:lnTo>
                  <a:lnTo>
                    <a:pt x="6555" y="9342"/>
                  </a:lnTo>
                  <a:lnTo>
                    <a:pt x="6577" y="9327"/>
                  </a:lnTo>
                  <a:lnTo>
                    <a:pt x="6575" y="9327"/>
                  </a:lnTo>
                  <a:lnTo>
                    <a:pt x="6557" y="9322"/>
                  </a:lnTo>
                  <a:lnTo>
                    <a:pt x="6575" y="9308"/>
                  </a:lnTo>
                  <a:lnTo>
                    <a:pt x="6579" y="9308"/>
                  </a:lnTo>
                  <a:lnTo>
                    <a:pt x="6577" y="9310"/>
                  </a:lnTo>
                  <a:lnTo>
                    <a:pt x="6579" y="9308"/>
                  </a:lnTo>
                  <a:lnTo>
                    <a:pt x="6584" y="9288"/>
                  </a:lnTo>
                  <a:lnTo>
                    <a:pt x="6582" y="9287"/>
                  </a:lnTo>
                  <a:lnTo>
                    <a:pt x="6574" y="9297"/>
                  </a:lnTo>
                  <a:lnTo>
                    <a:pt x="6517" y="9298"/>
                  </a:lnTo>
                  <a:lnTo>
                    <a:pt x="6504" y="9325"/>
                  </a:lnTo>
                  <a:lnTo>
                    <a:pt x="6450" y="9318"/>
                  </a:lnTo>
                  <a:lnTo>
                    <a:pt x="6450" y="9315"/>
                  </a:lnTo>
                  <a:lnTo>
                    <a:pt x="6498" y="9287"/>
                  </a:lnTo>
                  <a:lnTo>
                    <a:pt x="6498" y="9285"/>
                  </a:lnTo>
                  <a:lnTo>
                    <a:pt x="6569" y="9288"/>
                  </a:lnTo>
                  <a:lnTo>
                    <a:pt x="6572" y="9287"/>
                  </a:lnTo>
                  <a:lnTo>
                    <a:pt x="6565" y="9255"/>
                  </a:lnTo>
                  <a:lnTo>
                    <a:pt x="6619" y="9228"/>
                  </a:lnTo>
                  <a:lnTo>
                    <a:pt x="6619" y="9220"/>
                  </a:lnTo>
                  <a:lnTo>
                    <a:pt x="6445" y="9231"/>
                  </a:lnTo>
                  <a:lnTo>
                    <a:pt x="6433" y="9243"/>
                  </a:lnTo>
                  <a:lnTo>
                    <a:pt x="6427" y="9223"/>
                  </a:lnTo>
                  <a:lnTo>
                    <a:pt x="6442" y="9198"/>
                  </a:lnTo>
                  <a:lnTo>
                    <a:pt x="6443" y="9196"/>
                  </a:lnTo>
                  <a:lnTo>
                    <a:pt x="6468" y="9211"/>
                  </a:lnTo>
                  <a:lnTo>
                    <a:pt x="6470" y="9211"/>
                  </a:lnTo>
                  <a:lnTo>
                    <a:pt x="6480" y="9201"/>
                  </a:lnTo>
                  <a:lnTo>
                    <a:pt x="6480" y="9200"/>
                  </a:lnTo>
                  <a:lnTo>
                    <a:pt x="6482" y="9200"/>
                  </a:lnTo>
                  <a:lnTo>
                    <a:pt x="6480" y="9183"/>
                  </a:lnTo>
                  <a:lnTo>
                    <a:pt x="6455" y="9146"/>
                  </a:lnTo>
                  <a:lnTo>
                    <a:pt x="6453" y="9144"/>
                  </a:lnTo>
                  <a:lnTo>
                    <a:pt x="6460" y="9123"/>
                  </a:lnTo>
                  <a:lnTo>
                    <a:pt x="6458" y="9123"/>
                  </a:lnTo>
                  <a:lnTo>
                    <a:pt x="6445" y="9141"/>
                  </a:lnTo>
                  <a:lnTo>
                    <a:pt x="6443" y="9143"/>
                  </a:lnTo>
                  <a:lnTo>
                    <a:pt x="6420" y="9139"/>
                  </a:lnTo>
                  <a:lnTo>
                    <a:pt x="6422" y="9072"/>
                  </a:lnTo>
                  <a:lnTo>
                    <a:pt x="6390" y="9061"/>
                  </a:lnTo>
                  <a:lnTo>
                    <a:pt x="6388" y="9051"/>
                  </a:lnTo>
                  <a:lnTo>
                    <a:pt x="6427" y="9039"/>
                  </a:lnTo>
                  <a:lnTo>
                    <a:pt x="6432" y="8974"/>
                  </a:lnTo>
                  <a:lnTo>
                    <a:pt x="6432" y="8972"/>
                  </a:lnTo>
                  <a:lnTo>
                    <a:pt x="6430" y="8969"/>
                  </a:lnTo>
                  <a:lnTo>
                    <a:pt x="6381" y="8944"/>
                  </a:lnTo>
                  <a:lnTo>
                    <a:pt x="6366" y="8954"/>
                  </a:lnTo>
                  <a:lnTo>
                    <a:pt x="6365" y="8955"/>
                  </a:lnTo>
                  <a:lnTo>
                    <a:pt x="6365" y="8954"/>
                  </a:lnTo>
                  <a:lnTo>
                    <a:pt x="6345" y="8903"/>
                  </a:lnTo>
                  <a:lnTo>
                    <a:pt x="6343" y="8903"/>
                  </a:lnTo>
                  <a:lnTo>
                    <a:pt x="6323" y="8908"/>
                  </a:lnTo>
                  <a:lnTo>
                    <a:pt x="6319" y="8933"/>
                  </a:lnTo>
                  <a:lnTo>
                    <a:pt x="6296" y="8927"/>
                  </a:lnTo>
                  <a:lnTo>
                    <a:pt x="6268" y="8900"/>
                  </a:lnTo>
                  <a:lnTo>
                    <a:pt x="6266" y="8898"/>
                  </a:lnTo>
                  <a:lnTo>
                    <a:pt x="6261" y="8885"/>
                  </a:lnTo>
                  <a:lnTo>
                    <a:pt x="6261" y="8862"/>
                  </a:lnTo>
                  <a:lnTo>
                    <a:pt x="6263" y="8862"/>
                  </a:lnTo>
                  <a:lnTo>
                    <a:pt x="6276" y="8878"/>
                  </a:lnTo>
                  <a:lnTo>
                    <a:pt x="6278" y="8878"/>
                  </a:lnTo>
                  <a:lnTo>
                    <a:pt x="6286" y="8872"/>
                  </a:lnTo>
                  <a:lnTo>
                    <a:pt x="6288" y="8870"/>
                  </a:lnTo>
                  <a:lnTo>
                    <a:pt x="6289" y="8870"/>
                  </a:lnTo>
                  <a:lnTo>
                    <a:pt x="6289" y="8836"/>
                  </a:lnTo>
                  <a:lnTo>
                    <a:pt x="6278" y="8823"/>
                  </a:lnTo>
                  <a:lnTo>
                    <a:pt x="6274" y="8798"/>
                  </a:lnTo>
                  <a:lnTo>
                    <a:pt x="6281" y="8783"/>
                  </a:lnTo>
                  <a:lnTo>
                    <a:pt x="6301" y="8788"/>
                  </a:lnTo>
                  <a:lnTo>
                    <a:pt x="6329" y="8878"/>
                  </a:lnTo>
                  <a:lnTo>
                    <a:pt x="6336" y="8846"/>
                  </a:lnTo>
                  <a:lnTo>
                    <a:pt x="6351" y="8862"/>
                  </a:lnTo>
                  <a:lnTo>
                    <a:pt x="6351" y="8863"/>
                  </a:lnTo>
                  <a:lnTo>
                    <a:pt x="6350" y="8863"/>
                  </a:lnTo>
                  <a:lnTo>
                    <a:pt x="6350" y="8865"/>
                  </a:lnTo>
                  <a:lnTo>
                    <a:pt x="6350" y="8867"/>
                  </a:lnTo>
                  <a:lnTo>
                    <a:pt x="6416" y="8843"/>
                  </a:lnTo>
                  <a:lnTo>
                    <a:pt x="6416" y="8841"/>
                  </a:lnTo>
                  <a:lnTo>
                    <a:pt x="6376" y="8843"/>
                  </a:lnTo>
                  <a:lnTo>
                    <a:pt x="6376" y="8841"/>
                  </a:lnTo>
                  <a:lnTo>
                    <a:pt x="6341" y="8764"/>
                  </a:lnTo>
                  <a:lnTo>
                    <a:pt x="6396" y="8726"/>
                  </a:lnTo>
                  <a:lnTo>
                    <a:pt x="6398" y="8726"/>
                  </a:lnTo>
                  <a:lnTo>
                    <a:pt x="6398" y="8724"/>
                  </a:lnTo>
                  <a:lnTo>
                    <a:pt x="6398" y="8723"/>
                  </a:lnTo>
                  <a:lnTo>
                    <a:pt x="6398" y="8721"/>
                  </a:lnTo>
                  <a:lnTo>
                    <a:pt x="6366" y="8714"/>
                  </a:lnTo>
                  <a:lnTo>
                    <a:pt x="6351" y="8696"/>
                  </a:lnTo>
                  <a:lnTo>
                    <a:pt x="6366" y="8674"/>
                  </a:lnTo>
                  <a:lnTo>
                    <a:pt x="6361" y="8661"/>
                  </a:lnTo>
                  <a:lnTo>
                    <a:pt x="6345" y="8644"/>
                  </a:lnTo>
                  <a:lnTo>
                    <a:pt x="6333" y="8621"/>
                  </a:lnTo>
                  <a:lnTo>
                    <a:pt x="6328" y="8607"/>
                  </a:lnTo>
                  <a:lnTo>
                    <a:pt x="6363" y="8565"/>
                  </a:lnTo>
                  <a:lnTo>
                    <a:pt x="6373" y="8562"/>
                  </a:lnTo>
                  <a:lnTo>
                    <a:pt x="6376" y="8547"/>
                  </a:lnTo>
                  <a:lnTo>
                    <a:pt x="6378" y="8545"/>
                  </a:lnTo>
                  <a:lnTo>
                    <a:pt x="6380" y="8544"/>
                  </a:lnTo>
                  <a:lnTo>
                    <a:pt x="6378" y="8542"/>
                  </a:lnTo>
                  <a:lnTo>
                    <a:pt x="6237" y="8569"/>
                  </a:lnTo>
                  <a:lnTo>
                    <a:pt x="6224" y="8564"/>
                  </a:lnTo>
                  <a:lnTo>
                    <a:pt x="6222" y="8562"/>
                  </a:lnTo>
                  <a:lnTo>
                    <a:pt x="6226" y="8552"/>
                  </a:lnTo>
                  <a:lnTo>
                    <a:pt x="6229" y="8535"/>
                  </a:lnTo>
                  <a:lnTo>
                    <a:pt x="6229" y="8534"/>
                  </a:lnTo>
                  <a:lnTo>
                    <a:pt x="6237" y="8522"/>
                  </a:lnTo>
                  <a:lnTo>
                    <a:pt x="6239" y="8497"/>
                  </a:lnTo>
                  <a:lnTo>
                    <a:pt x="6236" y="8488"/>
                  </a:lnTo>
                  <a:lnTo>
                    <a:pt x="6236" y="8487"/>
                  </a:lnTo>
                  <a:lnTo>
                    <a:pt x="6237" y="8460"/>
                  </a:lnTo>
                  <a:lnTo>
                    <a:pt x="6244" y="8421"/>
                  </a:lnTo>
                  <a:lnTo>
                    <a:pt x="6263" y="8421"/>
                  </a:lnTo>
                  <a:lnTo>
                    <a:pt x="6283" y="8368"/>
                  </a:lnTo>
                  <a:lnTo>
                    <a:pt x="6304" y="8361"/>
                  </a:lnTo>
                  <a:lnTo>
                    <a:pt x="6338" y="8318"/>
                  </a:lnTo>
                  <a:lnTo>
                    <a:pt x="6393" y="8314"/>
                  </a:lnTo>
                  <a:lnTo>
                    <a:pt x="6437" y="8293"/>
                  </a:lnTo>
                  <a:lnTo>
                    <a:pt x="6450" y="8324"/>
                  </a:lnTo>
                  <a:lnTo>
                    <a:pt x="6530" y="8329"/>
                  </a:lnTo>
                  <a:lnTo>
                    <a:pt x="6534" y="8313"/>
                  </a:lnTo>
                  <a:lnTo>
                    <a:pt x="6532" y="8313"/>
                  </a:lnTo>
                  <a:lnTo>
                    <a:pt x="6507" y="8286"/>
                  </a:lnTo>
                  <a:lnTo>
                    <a:pt x="6515" y="8279"/>
                  </a:lnTo>
                  <a:lnTo>
                    <a:pt x="6517" y="8279"/>
                  </a:lnTo>
                  <a:lnTo>
                    <a:pt x="6569" y="8291"/>
                  </a:lnTo>
                  <a:lnTo>
                    <a:pt x="6567" y="8298"/>
                  </a:lnTo>
                  <a:lnTo>
                    <a:pt x="6565" y="8299"/>
                  </a:lnTo>
                  <a:lnTo>
                    <a:pt x="6545" y="8314"/>
                  </a:lnTo>
                  <a:lnTo>
                    <a:pt x="6555" y="8324"/>
                  </a:lnTo>
                  <a:lnTo>
                    <a:pt x="6559" y="8324"/>
                  </a:lnTo>
                  <a:lnTo>
                    <a:pt x="6631" y="8314"/>
                  </a:lnTo>
                  <a:lnTo>
                    <a:pt x="6748" y="8323"/>
                  </a:lnTo>
                  <a:lnTo>
                    <a:pt x="6750" y="8321"/>
                  </a:lnTo>
                  <a:lnTo>
                    <a:pt x="6761" y="8299"/>
                  </a:lnTo>
                  <a:lnTo>
                    <a:pt x="6699" y="8276"/>
                  </a:lnTo>
                  <a:lnTo>
                    <a:pt x="6736" y="8246"/>
                  </a:lnTo>
                  <a:lnTo>
                    <a:pt x="6882" y="8224"/>
                  </a:lnTo>
                  <a:lnTo>
                    <a:pt x="6897" y="8227"/>
                  </a:lnTo>
                  <a:lnTo>
                    <a:pt x="6902" y="8217"/>
                  </a:lnTo>
                  <a:lnTo>
                    <a:pt x="6902" y="8216"/>
                  </a:lnTo>
                  <a:lnTo>
                    <a:pt x="6872" y="8219"/>
                  </a:lnTo>
                  <a:lnTo>
                    <a:pt x="6803" y="8216"/>
                  </a:lnTo>
                  <a:lnTo>
                    <a:pt x="6800" y="8216"/>
                  </a:lnTo>
                  <a:lnTo>
                    <a:pt x="6743" y="8152"/>
                  </a:lnTo>
                  <a:lnTo>
                    <a:pt x="6743" y="8150"/>
                  </a:lnTo>
                  <a:lnTo>
                    <a:pt x="6765" y="8085"/>
                  </a:lnTo>
                  <a:lnTo>
                    <a:pt x="6885" y="8113"/>
                  </a:lnTo>
                  <a:lnTo>
                    <a:pt x="6940" y="8113"/>
                  </a:lnTo>
                  <a:lnTo>
                    <a:pt x="6964" y="8097"/>
                  </a:lnTo>
                  <a:lnTo>
                    <a:pt x="7078" y="8132"/>
                  </a:lnTo>
                  <a:lnTo>
                    <a:pt x="7124" y="8125"/>
                  </a:lnTo>
                  <a:lnTo>
                    <a:pt x="7155" y="8102"/>
                  </a:lnTo>
                  <a:lnTo>
                    <a:pt x="7156" y="8068"/>
                  </a:lnTo>
                  <a:lnTo>
                    <a:pt x="7267" y="7998"/>
                  </a:lnTo>
                  <a:lnTo>
                    <a:pt x="7267" y="7996"/>
                  </a:lnTo>
                  <a:lnTo>
                    <a:pt x="7317" y="7953"/>
                  </a:lnTo>
                  <a:lnTo>
                    <a:pt x="7372" y="7926"/>
                  </a:lnTo>
                  <a:lnTo>
                    <a:pt x="7436" y="7908"/>
                  </a:lnTo>
                  <a:lnTo>
                    <a:pt x="7499" y="7874"/>
                  </a:lnTo>
                  <a:lnTo>
                    <a:pt x="7700" y="7888"/>
                  </a:lnTo>
                  <a:lnTo>
                    <a:pt x="7742" y="7894"/>
                  </a:lnTo>
                  <a:lnTo>
                    <a:pt x="7779" y="7856"/>
                  </a:lnTo>
                  <a:lnTo>
                    <a:pt x="7779" y="7854"/>
                  </a:lnTo>
                  <a:lnTo>
                    <a:pt x="7780" y="7854"/>
                  </a:lnTo>
                  <a:lnTo>
                    <a:pt x="7792" y="7856"/>
                  </a:lnTo>
                  <a:lnTo>
                    <a:pt x="7834" y="7954"/>
                  </a:lnTo>
                  <a:lnTo>
                    <a:pt x="7836" y="7956"/>
                  </a:lnTo>
                  <a:lnTo>
                    <a:pt x="7901" y="7980"/>
                  </a:lnTo>
                  <a:lnTo>
                    <a:pt x="7958" y="7953"/>
                  </a:lnTo>
                  <a:lnTo>
                    <a:pt x="7986" y="7993"/>
                  </a:lnTo>
                  <a:lnTo>
                    <a:pt x="7990" y="8031"/>
                  </a:lnTo>
                  <a:lnTo>
                    <a:pt x="8040" y="8087"/>
                  </a:lnTo>
                  <a:lnTo>
                    <a:pt x="8048" y="8087"/>
                  </a:lnTo>
                  <a:lnTo>
                    <a:pt x="8070" y="8053"/>
                  </a:lnTo>
                  <a:lnTo>
                    <a:pt x="8144" y="8080"/>
                  </a:lnTo>
                  <a:lnTo>
                    <a:pt x="8147" y="8103"/>
                  </a:lnTo>
                  <a:lnTo>
                    <a:pt x="8190" y="8117"/>
                  </a:lnTo>
                  <a:lnTo>
                    <a:pt x="8232" y="8147"/>
                  </a:lnTo>
                  <a:lnTo>
                    <a:pt x="8256" y="8120"/>
                  </a:lnTo>
                  <a:lnTo>
                    <a:pt x="8257" y="8118"/>
                  </a:lnTo>
                  <a:lnTo>
                    <a:pt x="8277" y="8122"/>
                  </a:lnTo>
                  <a:lnTo>
                    <a:pt x="8281" y="8145"/>
                  </a:lnTo>
                  <a:lnTo>
                    <a:pt x="8361" y="8167"/>
                  </a:lnTo>
                  <a:lnTo>
                    <a:pt x="8410" y="8172"/>
                  </a:lnTo>
                  <a:lnTo>
                    <a:pt x="8428" y="8160"/>
                  </a:lnTo>
                  <a:lnTo>
                    <a:pt x="8477" y="8142"/>
                  </a:lnTo>
                  <a:lnTo>
                    <a:pt x="8478" y="8142"/>
                  </a:lnTo>
                  <a:lnTo>
                    <a:pt x="8518" y="8132"/>
                  </a:lnTo>
                  <a:lnTo>
                    <a:pt x="8520" y="8132"/>
                  </a:lnTo>
                  <a:lnTo>
                    <a:pt x="8544" y="8137"/>
                  </a:lnTo>
                  <a:lnTo>
                    <a:pt x="8564" y="8123"/>
                  </a:lnTo>
                  <a:lnTo>
                    <a:pt x="8579" y="8132"/>
                  </a:lnTo>
                  <a:lnTo>
                    <a:pt x="8609" y="8154"/>
                  </a:lnTo>
                  <a:lnTo>
                    <a:pt x="8636" y="8162"/>
                  </a:lnTo>
                  <a:lnTo>
                    <a:pt x="8672" y="8165"/>
                  </a:lnTo>
                  <a:lnTo>
                    <a:pt x="8696" y="8175"/>
                  </a:lnTo>
                  <a:lnTo>
                    <a:pt x="8731" y="8145"/>
                  </a:lnTo>
                  <a:lnTo>
                    <a:pt x="8763" y="8140"/>
                  </a:lnTo>
                  <a:lnTo>
                    <a:pt x="8806" y="8108"/>
                  </a:lnTo>
                  <a:lnTo>
                    <a:pt x="8847" y="8097"/>
                  </a:lnTo>
                  <a:lnTo>
                    <a:pt x="8847" y="8098"/>
                  </a:lnTo>
                  <a:lnTo>
                    <a:pt x="8848" y="8098"/>
                  </a:lnTo>
                  <a:lnTo>
                    <a:pt x="8850" y="8098"/>
                  </a:lnTo>
                  <a:lnTo>
                    <a:pt x="8883" y="8065"/>
                  </a:lnTo>
                  <a:lnTo>
                    <a:pt x="8913" y="8045"/>
                  </a:lnTo>
                  <a:lnTo>
                    <a:pt x="8935" y="8010"/>
                  </a:lnTo>
                  <a:lnTo>
                    <a:pt x="8947" y="7978"/>
                  </a:lnTo>
                  <a:lnTo>
                    <a:pt x="8957" y="7975"/>
                  </a:lnTo>
                  <a:lnTo>
                    <a:pt x="8975" y="7931"/>
                  </a:lnTo>
                  <a:lnTo>
                    <a:pt x="8955" y="7849"/>
                  </a:lnTo>
                  <a:lnTo>
                    <a:pt x="8935" y="7767"/>
                  </a:lnTo>
                  <a:lnTo>
                    <a:pt x="8923" y="7697"/>
                  </a:lnTo>
                  <a:lnTo>
                    <a:pt x="8910" y="7677"/>
                  </a:lnTo>
                  <a:lnTo>
                    <a:pt x="8865" y="7663"/>
                  </a:lnTo>
                  <a:lnTo>
                    <a:pt x="8848" y="7615"/>
                  </a:lnTo>
                  <a:lnTo>
                    <a:pt x="8835" y="7616"/>
                  </a:lnTo>
                  <a:lnTo>
                    <a:pt x="8816" y="7591"/>
                  </a:lnTo>
                  <a:lnTo>
                    <a:pt x="8766" y="7586"/>
                  </a:lnTo>
                  <a:lnTo>
                    <a:pt x="8765" y="7586"/>
                  </a:lnTo>
                  <a:lnTo>
                    <a:pt x="8716" y="7565"/>
                  </a:lnTo>
                  <a:lnTo>
                    <a:pt x="8708" y="7528"/>
                  </a:lnTo>
                  <a:lnTo>
                    <a:pt x="8669" y="7508"/>
                  </a:lnTo>
                  <a:lnTo>
                    <a:pt x="8666" y="7508"/>
                  </a:lnTo>
                  <a:lnTo>
                    <a:pt x="8669" y="7499"/>
                  </a:lnTo>
                  <a:lnTo>
                    <a:pt x="8666" y="7508"/>
                  </a:lnTo>
                  <a:lnTo>
                    <a:pt x="8664" y="7508"/>
                  </a:lnTo>
                  <a:lnTo>
                    <a:pt x="8644" y="7481"/>
                  </a:lnTo>
                  <a:lnTo>
                    <a:pt x="8617" y="7457"/>
                  </a:lnTo>
                  <a:lnTo>
                    <a:pt x="8604" y="7436"/>
                  </a:lnTo>
                  <a:lnTo>
                    <a:pt x="8518" y="7337"/>
                  </a:lnTo>
                  <a:lnTo>
                    <a:pt x="8470" y="7292"/>
                  </a:lnTo>
                  <a:lnTo>
                    <a:pt x="8457" y="7270"/>
                  </a:lnTo>
                  <a:lnTo>
                    <a:pt x="8354" y="7231"/>
                  </a:lnTo>
                  <a:lnTo>
                    <a:pt x="8298" y="7158"/>
                  </a:lnTo>
                  <a:lnTo>
                    <a:pt x="8277" y="7160"/>
                  </a:lnTo>
                  <a:lnTo>
                    <a:pt x="8219" y="7148"/>
                  </a:lnTo>
                  <a:lnTo>
                    <a:pt x="8197" y="7109"/>
                  </a:lnTo>
                  <a:lnTo>
                    <a:pt x="8167" y="7064"/>
                  </a:lnTo>
                  <a:lnTo>
                    <a:pt x="8165" y="7062"/>
                  </a:lnTo>
                  <a:lnTo>
                    <a:pt x="8077" y="7034"/>
                  </a:lnTo>
                  <a:lnTo>
                    <a:pt x="8075" y="7034"/>
                  </a:lnTo>
                  <a:lnTo>
                    <a:pt x="8070" y="7014"/>
                  </a:lnTo>
                  <a:lnTo>
                    <a:pt x="8137" y="6994"/>
                  </a:lnTo>
                  <a:lnTo>
                    <a:pt x="8135" y="6987"/>
                  </a:lnTo>
                  <a:lnTo>
                    <a:pt x="8103" y="6989"/>
                  </a:lnTo>
                  <a:lnTo>
                    <a:pt x="8100" y="6952"/>
                  </a:lnTo>
                  <a:lnTo>
                    <a:pt x="8125" y="6955"/>
                  </a:lnTo>
                  <a:lnTo>
                    <a:pt x="8187" y="6982"/>
                  </a:lnTo>
                  <a:lnTo>
                    <a:pt x="8239" y="6960"/>
                  </a:lnTo>
                  <a:lnTo>
                    <a:pt x="8244" y="6892"/>
                  </a:lnTo>
                  <a:lnTo>
                    <a:pt x="8276" y="6870"/>
                  </a:lnTo>
                  <a:lnTo>
                    <a:pt x="8304" y="6796"/>
                  </a:lnTo>
                  <a:lnTo>
                    <a:pt x="8326" y="6790"/>
                  </a:lnTo>
                  <a:lnTo>
                    <a:pt x="8334" y="6810"/>
                  </a:lnTo>
                  <a:lnTo>
                    <a:pt x="8358" y="6718"/>
                  </a:lnTo>
                  <a:lnTo>
                    <a:pt x="8299" y="6689"/>
                  </a:lnTo>
                  <a:lnTo>
                    <a:pt x="8269" y="6617"/>
                  </a:lnTo>
                  <a:lnTo>
                    <a:pt x="8309" y="6629"/>
                  </a:lnTo>
                  <a:lnTo>
                    <a:pt x="8366" y="6599"/>
                  </a:lnTo>
                  <a:lnTo>
                    <a:pt x="8366" y="6601"/>
                  </a:lnTo>
                  <a:lnTo>
                    <a:pt x="8366" y="6612"/>
                  </a:lnTo>
                  <a:lnTo>
                    <a:pt x="8395" y="6626"/>
                  </a:lnTo>
                  <a:lnTo>
                    <a:pt x="8420" y="6617"/>
                  </a:lnTo>
                  <a:lnTo>
                    <a:pt x="8393" y="6596"/>
                  </a:lnTo>
                  <a:lnTo>
                    <a:pt x="8395" y="6569"/>
                  </a:lnTo>
                  <a:lnTo>
                    <a:pt x="8503" y="6522"/>
                  </a:lnTo>
                  <a:lnTo>
                    <a:pt x="8537" y="6524"/>
                  </a:lnTo>
                  <a:lnTo>
                    <a:pt x="8527" y="6453"/>
                  </a:lnTo>
                  <a:lnTo>
                    <a:pt x="8482" y="6458"/>
                  </a:lnTo>
                  <a:lnTo>
                    <a:pt x="8482" y="6473"/>
                  </a:lnTo>
                  <a:lnTo>
                    <a:pt x="8359" y="6497"/>
                  </a:lnTo>
                  <a:lnTo>
                    <a:pt x="8338" y="6515"/>
                  </a:lnTo>
                  <a:lnTo>
                    <a:pt x="8324" y="6505"/>
                  </a:lnTo>
                  <a:lnTo>
                    <a:pt x="8236" y="6502"/>
                  </a:lnTo>
                  <a:lnTo>
                    <a:pt x="8199" y="6560"/>
                  </a:lnTo>
                  <a:lnTo>
                    <a:pt x="8187" y="6547"/>
                  </a:lnTo>
                  <a:lnTo>
                    <a:pt x="8142" y="6564"/>
                  </a:lnTo>
                  <a:lnTo>
                    <a:pt x="8108" y="6601"/>
                  </a:lnTo>
                  <a:lnTo>
                    <a:pt x="8062" y="6592"/>
                  </a:lnTo>
                  <a:lnTo>
                    <a:pt x="8016" y="6636"/>
                  </a:lnTo>
                  <a:lnTo>
                    <a:pt x="8000" y="6617"/>
                  </a:lnTo>
                  <a:lnTo>
                    <a:pt x="7939" y="6624"/>
                  </a:lnTo>
                  <a:lnTo>
                    <a:pt x="7898" y="6661"/>
                  </a:lnTo>
                  <a:lnTo>
                    <a:pt x="7837" y="6699"/>
                  </a:lnTo>
                  <a:lnTo>
                    <a:pt x="7812" y="6714"/>
                  </a:lnTo>
                  <a:lnTo>
                    <a:pt x="7757" y="6743"/>
                  </a:lnTo>
                  <a:lnTo>
                    <a:pt x="7767" y="6825"/>
                  </a:lnTo>
                  <a:lnTo>
                    <a:pt x="7812" y="6910"/>
                  </a:lnTo>
                  <a:lnTo>
                    <a:pt x="7883" y="6996"/>
                  </a:lnTo>
                  <a:lnTo>
                    <a:pt x="7934" y="6952"/>
                  </a:lnTo>
                  <a:lnTo>
                    <a:pt x="7960" y="6979"/>
                  </a:lnTo>
                  <a:lnTo>
                    <a:pt x="7980" y="6950"/>
                  </a:lnTo>
                  <a:lnTo>
                    <a:pt x="8005" y="6942"/>
                  </a:lnTo>
                  <a:lnTo>
                    <a:pt x="8080" y="6964"/>
                  </a:lnTo>
                  <a:lnTo>
                    <a:pt x="8053" y="6972"/>
                  </a:lnTo>
                  <a:lnTo>
                    <a:pt x="8040" y="6996"/>
                  </a:lnTo>
                  <a:lnTo>
                    <a:pt x="8042" y="7046"/>
                  </a:lnTo>
                  <a:lnTo>
                    <a:pt x="8003" y="7057"/>
                  </a:lnTo>
                  <a:lnTo>
                    <a:pt x="7934" y="7069"/>
                  </a:lnTo>
                  <a:lnTo>
                    <a:pt x="7898" y="7037"/>
                  </a:lnTo>
                  <a:lnTo>
                    <a:pt x="7878" y="7044"/>
                  </a:lnTo>
                  <a:lnTo>
                    <a:pt x="7837" y="7083"/>
                  </a:lnTo>
                  <a:lnTo>
                    <a:pt x="7806" y="7128"/>
                  </a:lnTo>
                  <a:lnTo>
                    <a:pt x="7767" y="7118"/>
                  </a:lnTo>
                  <a:lnTo>
                    <a:pt x="7690" y="7148"/>
                  </a:lnTo>
                  <a:lnTo>
                    <a:pt x="7675" y="7188"/>
                  </a:lnTo>
                  <a:lnTo>
                    <a:pt x="7650" y="7213"/>
                  </a:lnTo>
                  <a:lnTo>
                    <a:pt x="7586" y="7242"/>
                  </a:lnTo>
                  <a:lnTo>
                    <a:pt x="7548" y="7213"/>
                  </a:lnTo>
                  <a:lnTo>
                    <a:pt x="7511" y="7188"/>
                  </a:lnTo>
                  <a:lnTo>
                    <a:pt x="7536" y="7176"/>
                  </a:lnTo>
                  <a:lnTo>
                    <a:pt x="7528" y="7126"/>
                  </a:lnTo>
                  <a:lnTo>
                    <a:pt x="7548" y="7111"/>
                  </a:lnTo>
                  <a:lnTo>
                    <a:pt x="7536" y="7041"/>
                  </a:lnTo>
                  <a:lnTo>
                    <a:pt x="7516" y="7011"/>
                  </a:lnTo>
                  <a:lnTo>
                    <a:pt x="7483" y="7029"/>
                  </a:lnTo>
                  <a:lnTo>
                    <a:pt x="7444" y="7001"/>
                  </a:lnTo>
                  <a:lnTo>
                    <a:pt x="7446" y="6985"/>
                  </a:lnTo>
                  <a:lnTo>
                    <a:pt x="7422" y="6975"/>
                  </a:lnTo>
                  <a:lnTo>
                    <a:pt x="7385" y="6970"/>
                  </a:lnTo>
                  <a:lnTo>
                    <a:pt x="7382" y="6982"/>
                  </a:lnTo>
                  <a:lnTo>
                    <a:pt x="7349" y="6982"/>
                  </a:lnTo>
                  <a:lnTo>
                    <a:pt x="7349" y="6967"/>
                  </a:lnTo>
                  <a:lnTo>
                    <a:pt x="7349" y="6957"/>
                  </a:lnTo>
                  <a:lnTo>
                    <a:pt x="7404" y="6915"/>
                  </a:lnTo>
                  <a:lnTo>
                    <a:pt x="7409" y="6905"/>
                  </a:lnTo>
                  <a:lnTo>
                    <a:pt x="7467" y="6867"/>
                  </a:lnTo>
                  <a:lnTo>
                    <a:pt x="7479" y="6865"/>
                  </a:lnTo>
                  <a:lnTo>
                    <a:pt x="7518" y="6842"/>
                  </a:lnTo>
                  <a:lnTo>
                    <a:pt x="7546" y="6837"/>
                  </a:lnTo>
                  <a:lnTo>
                    <a:pt x="7560" y="6837"/>
                  </a:lnTo>
                  <a:lnTo>
                    <a:pt x="7570" y="6813"/>
                  </a:lnTo>
                  <a:lnTo>
                    <a:pt x="7548" y="6813"/>
                  </a:lnTo>
                  <a:lnTo>
                    <a:pt x="7541" y="6755"/>
                  </a:lnTo>
                  <a:lnTo>
                    <a:pt x="7519" y="6786"/>
                  </a:lnTo>
                  <a:lnTo>
                    <a:pt x="7474" y="6756"/>
                  </a:lnTo>
                  <a:lnTo>
                    <a:pt x="7464" y="6763"/>
                  </a:lnTo>
                  <a:lnTo>
                    <a:pt x="7442" y="6756"/>
                  </a:lnTo>
                  <a:lnTo>
                    <a:pt x="7437" y="6768"/>
                  </a:lnTo>
                  <a:lnTo>
                    <a:pt x="7367" y="6775"/>
                  </a:lnTo>
                  <a:lnTo>
                    <a:pt x="7352" y="6775"/>
                  </a:lnTo>
                  <a:lnTo>
                    <a:pt x="7303" y="6763"/>
                  </a:lnTo>
                  <a:lnTo>
                    <a:pt x="7302" y="6750"/>
                  </a:lnTo>
                  <a:lnTo>
                    <a:pt x="7252" y="6724"/>
                  </a:lnTo>
                  <a:lnTo>
                    <a:pt x="7223" y="6723"/>
                  </a:lnTo>
                  <a:lnTo>
                    <a:pt x="7216" y="6714"/>
                  </a:lnTo>
                  <a:lnTo>
                    <a:pt x="7208" y="6674"/>
                  </a:lnTo>
                  <a:lnTo>
                    <a:pt x="7206" y="6651"/>
                  </a:lnTo>
                  <a:lnTo>
                    <a:pt x="7205" y="6614"/>
                  </a:lnTo>
                  <a:lnTo>
                    <a:pt x="7158" y="6627"/>
                  </a:lnTo>
                  <a:lnTo>
                    <a:pt x="7143" y="6637"/>
                  </a:lnTo>
                  <a:lnTo>
                    <a:pt x="7118" y="6626"/>
                  </a:lnTo>
                  <a:lnTo>
                    <a:pt x="7057" y="6646"/>
                  </a:lnTo>
                  <a:lnTo>
                    <a:pt x="7047" y="6646"/>
                  </a:lnTo>
                  <a:lnTo>
                    <a:pt x="7044" y="6661"/>
                  </a:lnTo>
                  <a:lnTo>
                    <a:pt x="7044" y="6669"/>
                  </a:lnTo>
                  <a:lnTo>
                    <a:pt x="7051" y="6686"/>
                  </a:lnTo>
                  <a:lnTo>
                    <a:pt x="7039" y="6699"/>
                  </a:lnTo>
                  <a:lnTo>
                    <a:pt x="7004" y="6763"/>
                  </a:lnTo>
                  <a:lnTo>
                    <a:pt x="6974" y="6806"/>
                  </a:lnTo>
                  <a:lnTo>
                    <a:pt x="6925" y="6860"/>
                  </a:lnTo>
                  <a:lnTo>
                    <a:pt x="6890" y="6890"/>
                  </a:lnTo>
                  <a:lnTo>
                    <a:pt x="6868" y="6905"/>
                  </a:lnTo>
                  <a:lnTo>
                    <a:pt x="6862" y="6878"/>
                  </a:lnTo>
                  <a:lnTo>
                    <a:pt x="6842" y="6878"/>
                  </a:lnTo>
                  <a:lnTo>
                    <a:pt x="6847" y="6922"/>
                  </a:lnTo>
                  <a:lnTo>
                    <a:pt x="6847" y="6939"/>
                  </a:lnTo>
                  <a:lnTo>
                    <a:pt x="6855" y="6952"/>
                  </a:lnTo>
                  <a:lnTo>
                    <a:pt x="6873" y="6954"/>
                  </a:lnTo>
                  <a:lnTo>
                    <a:pt x="6868" y="7004"/>
                  </a:lnTo>
                  <a:lnTo>
                    <a:pt x="6857" y="7012"/>
                  </a:lnTo>
                  <a:lnTo>
                    <a:pt x="6855" y="7009"/>
                  </a:lnTo>
                  <a:lnTo>
                    <a:pt x="6847" y="7012"/>
                  </a:lnTo>
                  <a:lnTo>
                    <a:pt x="6847" y="7021"/>
                  </a:lnTo>
                  <a:lnTo>
                    <a:pt x="6860" y="7034"/>
                  </a:lnTo>
                  <a:lnTo>
                    <a:pt x="6860" y="7052"/>
                  </a:lnTo>
                  <a:lnTo>
                    <a:pt x="6847" y="7088"/>
                  </a:lnTo>
                  <a:lnTo>
                    <a:pt x="6838" y="7116"/>
                  </a:lnTo>
                  <a:lnTo>
                    <a:pt x="6823" y="7118"/>
                  </a:lnTo>
                  <a:lnTo>
                    <a:pt x="6790" y="7124"/>
                  </a:lnTo>
                  <a:lnTo>
                    <a:pt x="6758" y="7129"/>
                  </a:lnTo>
                  <a:lnTo>
                    <a:pt x="6729" y="7176"/>
                  </a:lnTo>
                  <a:lnTo>
                    <a:pt x="6683" y="7238"/>
                  </a:lnTo>
                  <a:lnTo>
                    <a:pt x="6676" y="7262"/>
                  </a:lnTo>
                  <a:lnTo>
                    <a:pt x="6671" y="7298"/>
                  </a:lnTo>
                  <a:lnTo>
                    <a:pt x="6681" y="7319"/>
                  </a:lnTo>
                  <a:lnTo>
                    <a:pt x="6681" y="7345"/>
                  </a:lnTo>
                  <a:lnTo>
                    <a:pt x="6671" y="7380"/>
                  </a:lnTo>
                  <a:lnTo>
                    <a:pt x="6664" y="7419"/>
                  </a:lnTo>
                  <a:lnTo>
                    <a:pt x="6674" y="7439"/>
                  </a:lnTo>
                  <a:lnTo>
                    <a:pt x="6674" y="7454"/>
                  </a:lnTo>
                  <a:lnTo>
                    <a:pt x="6678" y="7474"/>
                  </a:lnTo>
                  <a:lnTo>
                    <a:pt x="6668" y="7498"/>
                  </a:lnTo>
                  <a:lnTo>
                    <a:pt x="6647" y="7518"/>
                  </a:lnTo>
                  <a:lnTo>
                    <a:pt x="6632" y="7511"/>
                  </a:lnTo>
                  <a:lnTo>
                    <a:pt x="6614" y="7508"/>
                  </a:lnTo>
                  <a:lnTo>
                    <a:pt x="6596" y="7521"/>
                  </a:lnTo>
                  <a:lnTo>
                    <a:pt x="6589" y="7534"/>
                  </a:lnTo>
                  <a:lnTo>
                    <a:pt x="6579" y="7549"/>
                  </a:lnTo>
                  <a:lnTo>
                    <a:pt x="6564" y="7566"/>
                  </a:lnTo>
                  <a:lnTo>
                    <a:pt x="6559" y="7595"/>
                  </a:lnTo>
                  <a:lnTo>
                    <a:pt x="6555" y="7623"/>
                  </a:lnTo>
                  <a:lnTo>
                    <a:pt x="6557" y="7648"/>
                  </a:lnTo>
                  <a:lnTo>
                    <a:pt x="6549" y="7675"/>
                  </a:lnTo>
                  <a:lnTo>
                    <a:pt x="6540" y="7692"/>
                  </a:lnTo>
                  <a:lnTo>
                    <a:pt x="6520" y="7707"/>
                  </a:lnTo>
                  <a:lnTo>
                    <a:pt x="6497" y="7732"/>
                  </a:lnTo>
                  <a:lnTo>
                    <a:pt x="6477" y="7754"/>
                  </a:lnTo>
                  <a:lnTo>
                    <a:pt x="6487" y="7767"/>
                  </a:lnTo>
                  <a:lnTo>
                    <a:pt x="6500" y="7759"/>
                  </a:lnTo>
                  <a:lnTo>
                    <a:pt x="6514" y="7769"/>
                  </a:lnTo>
                  <a:lnTo>
                    <a:pt x="6525" y="7790"/>
                  </a:lnTo>
                  <a:lnTo>
                    <a:pt x="6534" y="7816"/>
                  </a:lnTo>
                  <a:lnTo>
                    <a:pt x="6549" y="7832"/>
                  </a:lnTo>
                  <a:lnTo>
                    <a:pt x="6560" y="7861"/>
                  </a:lnTo>
                  <a:lnTo>
                    <a:pt x="6564" y="7879"/>
                  </a:lnTo>
                  <a:lnTo>
                    <a:pt x="6559" y="7882"/>
                  </a:lnTo>
                  <a:lnTo>
                    <a:pt x="6560" y="7882"/>
                  </a:lnTo>
                  <a:lnTo>
                    <a:pt x="6572" y="7909"/>
                  </a:lnTo>
                  <a:lnTo>
                    <a:pt x="6562" y="7913"/>
                  </a:lnTo>
                  <a:lnTo>
                    <a:pt x="6581" y="7970"/>
                  </a:lnTo>
                  <a:lnTo>
                    <a:pt x="6609" y="8013"/>
                  </a:lnTo>
                  <a:lnTo>
                    <a:pt x="6678" y="8055"/>
                  </a:lnTo>
                  <a:lnTo>
                    <a:pt x="6755" y="8085"/>
                  </a:lnTo>
                  <a:lnTo>
                    <a:pt x="6736" y="8149"/>
                  </a:lnTo>
                  <a:lnTo>
                    <a:pt x="6674" y="8160"/>
                  </a:lnTo>
                  <a:lnTo>
                    <a:pt x="6607" y="8134"/>
                  </a:lnTo>
                  <a:lnTo>
                    <a:pt x="6607" y="8132"/>
                  </a:lnTo>
                  <a:lnTo>
                    <a:pt x="6570" y="8140"/>
                  </a:lnTo>
                  <a:lnTo>
                    <a:pt x="6554" y="8160"/>
                  </a:lnTo>
                  <a:lnTo>
                    <a:pt x="6522" y="8147"/>
                  </a:lnTo>
                  <a:lnTo>
                    <a:pt x="6477" y="8159"/>
                  </a:lnTo>
                  <a:lnTo>
                    <a:pt x="6428" y="8242"/>
                  </a:lnTo>
                  <a:lnTo>
                    <a:pt x="6324" y="8314"/>
                  </a:lnTo>
                  <a:lnTo>
                    <a:pt x="6276" y="8368"/>
                  </a:lnTo>
                  <a:lnTo>
                    <a:pt x="6268" y="8395"/>
                  </a:lnTo>
                  <a:lnTo>
                    <a:pt x="6242" y="8410"/>
                  </a:lnTo>
                  <a:lnTo>
                    <a:pt x="6242" y="8408"/>
                  </a:lnTo>
                  <a:lnTo>
                    <a:pt x="6246" y="8398"/>
                  </a:lnTo>
                  <a:lnTo>
                    <a:pt x="6259" y="8366"/>
                  </a:lnTo>
                  <a:lnTo>
                    <a:pt x="6254" y="8338"/>
                  </a:lnTo>
                  <a:lnTo>
                    <a:pt x="6252" y="8336"/>
                  </a:lnTo>
                  <a:lnTo>
                    <a:pt x="6316" y="8286"/>
                  </a:lnTo>
                  <a:lnTo>
                    <a:pt x="6355" y="8267"/>
                  </a:lnTo>
                  <a:lnTo>
                    <a:pt x="6355" y="8246"/>
                  </a:lnTo>
                  <a:lnTo>
                    <a:pt x="6266" y="8261"/>
                  </a:lnTo>
                  <a:lnTo>
                    <a:pt x="6224" y="8251"/>
                  </a:lnTo>
                  <a:lnTo>
                    <a:pt x="6219" y="8221"/>
                  </a:lnTo>
                  <a:lnTo>
                    <a:pt x="6221" y="8217"/>
                  </a:lnTo>
                  <a:lnTo>
                    <a:pt x="6209" y="8192"/>
                  </a:lnTo>
                  <a:lnTo>
                    <a:pt x="6177" y="8180"/>
                  </a:lnTo>
                  <a:lnTo>
                    <a:pt x="6155" y="8177"/>
                  </a:lnTo>
                  <a:lnTo>
                    <a:pt x="6122" y="8170"/>
                  </a:lnTo>
                  <a:lnTo>
                    <a:pt x="6090" y="8169"/>
                  </a:lnTo>
                  <a:lnTo>
                    <a:pt x="6057" y="8155"/>
                  </a:lnTo>
                  <a:lnTo>
                    <a:pt x="6042" y="8165"/>
                  </a:lnTo>
                  <a:lnTo>
                    <a:pt x="6015" y="8175"/>
                  </a:lnTo>
                  <a:lnTo>
                    <a:pt x="5988" y="8177"/>
                  </a:lnTo>
                  <a:lnTo>
                    <a:pt x="5953" y="8155"/>
                  </a:lnTo>
                  <a:lnTo>
                    <a:pt x="5951" y="8155"/>
                  </a:lnTo>
                  <a:lnTo>
                    <a:pt x="5931" y="8170"/>
                  </a:lnTo>
                  <a:lnTo>
                    <a:pt x="5923" y="8189"/>
                  </a:lnTo>
                  <a:lnTo>
                    <a:pt x="5906" y="8197"/>
                  </a:lnTo>
                  <a:lnTo>
                    <a:pt x="5888" y="8211"/>
                  </a:lnTo>
                  <a:lnTo>
                    <a:pt x="5873" y="8212"/>
                  </a:lnTo>
                  <a:lnTo>
                    <a:pt x="5853" y="8214"/>
                  </a:lnTo>
                  <a:lnTo>
                    <a:pt x="5841" y="8211"/>
                  </a:lnTo>
                  <a:lnTo>
                    <a:pt x="5829" y="8219"/>
                  </a:lnTo>
                  <a:lnTo>
                    <a:pt x="5824" y="8236"/>
                  </a:lnTo>
                  <a:lnTo>
                    <a:pt x="5834" y="8252"/>
                  </a:lnTo>
                  <a:lnTo>
                    <a:pt x="5842" y="8276"/>
                  </a:lnTo>
                  <a:lnTo>
                    <a:pt x="5854" y="8277"/>
                  </a:lnTo>
                  <a:lnTo>
                    <a:pt x="5896" y="8306"/>
                  </a:lnTo>
                  <a:lnTo>
                    <a:pt x="5921" y="8336"/>
                  </a:lnTo>
                  <a:lnTo>
                    <a:pt x="5940" y="8368"/>
                  </a:lnTo>
                  <a:lnTo>
                    <a:pt x="5914" y="8364"/>
                  </a:lnTo>
                  <a:lnTo>
                    <a:pt x="5886" y="8331"/>
                  </a:lnTo>
                  <a:lnTo>
                    <a:pt x="5853" y="8313"/>
                  </a:lnTo>
                  <a:lnTo>
                    <a:pt x="5827" y="8309"/>
                  </a:lnTo>
                  <a:lnTo>
                    <a:pt x="5814" y="8323"/>
                  </a:lnTo>
                  <a:lnTo>
                    <a:pt x="5817" y="8338"/>
                  </a:lnTo>
                  <a:lnTo>
                    <a:pt x="5842" y="8364"/>
                  </a:lnTo>
                  <a:lnTo>
                    <a:pt x="5866" y="8380"/>
                  </a:lnTo>
                  <a:lnTo>
                    <a:pt x="5864" y="8410"/>
                  </a:lnTo>
                  <a:lnTo>
                    <a:pt x="5847" y="8423"/>
                  </a:lnTo>
                  <a:lnTo>
                    <a:pt x="5827" y="8396"/>
                  </a:lnTo>
                  <a:lnTo>
                    <a:pt x="5807" y="8358"/>
                  </a:lnTo>
                  <a:lnTo>
                    <a:pt x="5772" y="8341"/>
                  </a:lnTo>
                  <a:lnTo>
                    <a:pt x="5752" y="8344"/>
                  </a:lnTo>
                  <a:lnTo>
                    <a:pt x="5760" y="8361"/>
                  </a:lnTo>
                  <a:lnTo>
                    <a:pt x="5777" y="8390"/>
                  </a:lnTo>
                  <a:lnTo>
                    <a:pt x="5806" y="8406"/>
                  </a:lnTo>
                  <a:lnTo>
                    <a:pt x="5817" y="8415"/>
                  </a:lnTo>
                  <a:lnTo>
                    <a:pt x="5824" y="8428"/>
                  </a:lnTo>
                  <a:lnTo>
                    <a:pt x="5811" y="8433"/>
                  </a:lnTo>
                  <a:lnTo>
                    <a:pt x="5776" y="8420"/>
                  </a:lnTo>
                  <a:lnTo>
                    <a:pt x="5757" y="8415"/>
                  </a:lnTo>
                  <a:lnTo>
                    <a:pt x="5744" y="8401"/>
                  </a:lnTo>
                  <a:lnTo>
                    <a:pt x="5742" y="8381"/>
                  </a:lnTo>
                  <a:lnTo>
                    <a:pt x="5735" y="8348"/>
                  </a:lnTo>
                  <a:lnTo>
                    <a:pt x="5715" y="8328"/>
                  </a:lnTo>
                  <a:lnTo>
                    <a:pt x="5680" y="8306"/>
                  </a:lnTo>
                  <a:lnTo>
                    <a:pt x="5660" y="8284"/>
                  </a:lnTo>
                  <a:lnTo>
                    <a:pt x="5667" y="8264"/>
                  </a:lnTo>
                  <a:lnTo>
                    <a:pt x="5683" y="8262"/>
                  </a:lnTo>
                  <a:lnTo>
                    <a:pt x="5677" y="8241"/>
                  </a:lnTo>
                  <a:lnTo>
                    <a:pt x="5658" y="8254"/>
                  </a:lnTo>
                  <a:lnTo>
                    <a:pt x="5635" y="8267"/>
                  </a:lnTo>
                  <a:lnTo>
                    <a:pt x="5627" y="8281"/>
                  </a:lnTo>
                  <a:lnTo>
                    <a:pt x="5625" y="8313"/>
                  </a:lnTo>
                  <a:lnTo>
                    <a:pt x="5620" y="8346"/>
                  </a:lnTo>
                  <a:lnTo>
                    <a:pt x="5627" y="8386"/>
                  </a:lnTo>
                  <a:lnTo>
                    <a:pt x="5637" y="8416"/>
                  </a:lnTo>
                  <a:lnTo>
                    <a:pt x="5655" y="8448"/>
                  </a:lnTo>
                  <a:lnTo>
                    <a:pt x="5675" y="8482"/>
                  </a:lnTo>
                  <a:lnTo>
                    <a:pt x="5683" y="8515"/>
                  </a:lnTo>
                  <a:lnTo>
                    <a:pt x="5724" y="8560"/>
                  </a:lnTo>
                  <a:lnTo>
                    <a:pt x="5744" y="8602"/>
                  </a:lnTo>
                  <a:lnTo>
                    <a:pt x="5752" y="8629"/>
                  </a:lnTo>
                  <a:lnTo>
                    <a:pt x="5730" y="8636"/>
                  </a:lnTo>
                  <a:lnTo>
                    <a:pt x="5714" y="8651"/>
                  </a:lnTo>
                  <a:lnTo>
                    <a:pt x="5704" y="8641"/>
                  </a:lnTo>
                  <a:lnTo>
                    <a:pt x="5709" y="8629"/>
                  </a:lnTo>
                  <a:lnTo>
                    <a:pt x="5719" y="8624"/>
                  </a:lnTo>
                  <a:lnTo>
                    <a:pt x="5712" y="8614"/>
                  </a:lnTo>
                  <a:lnTo>
                    <a:pt x="5702" y="8590"/>
                  </a:lnTo>
                  <a:lnTo>
                    <a:pt x="5688" y="8584"/>
                  </a:lnTo>
                  <a:lnTo>
                    <a:pt x="5678" y="8594"/>
                  </a:lnTo>
                  <a:lnTo>
                    <a:pt x="5670" y="8614"/>
                  </a:lnTo>
                  <a:lnTo>
                    <a:pt x="5675" y="8629"/>
                  </a:lnTo>
                  <a:lnTo>
                    <a:pt x="5683" y="8642"/>
                  </a:lnTo>
                  <a:lnTo>
                    <a:pt x="5692" y="8662"/>
                  </a:lnTo>
                  <a:lnTo>
                    <a:pt x="5702" y="8667"/>
                  </a:lnTo>
                  <a:lnTo>
                    <a:pt x="5692" y="8686"/>
                  </a:lnTo>
                  <a:lnTo>
                    <a:pt x="5677" y="8698"/>
                  </a:lnTo>
                  <a:lnTo>
                    <a:pt x="5665" y="8703"/>
                  </a:lnTo>
                  <a:lnTo>
                    <a:pt x="5648" y="8706"/>
                  </a:lnTo>
                  <a:lnTo>
                    <a:pt x="5632" y="8701"/>
                  </a:lnTo>
                  <a:lnTo>
                    <a:pt x="5613" y="8704"/>
                  </a:lnTo>
                  <a:lnTo>
                    <a:pt x="5617" y="8716"/>
                  </a:lnTo>
                  <a:lnTo>
                    <a:pt x="5638" y="8723"/>
                  </a:lnTo>
                  <a:lnTo>
                    <a:pt x="5692" y="8733"/>
                  </a:lnTo>
                  <a:lnTo>
                    <a:pt x="5712" y="8766"/>
                  </a:lnTo>
                  <a:lnTo>
                    <a:pt x="5717" y="8761"/>
                  </a:lnTo>
                  <a:lnTo>
                    <a:pt x="5737" y="8763"/>
                  </a:lnTo>
                  <a:lnTo>
                    <a:pt x="5745" y="8774"/>
                  </a:lnTo>
                  <a:lnTo>
                    <a:pt x="5747" y="8795"/>
                  </a:lnTo>
                  <a:lnTo>
                    <a:pt x="5760" y="8805"/>
                  </a:lnTo>
                  <a:lnTo>
                    <a:pt x="5777" y="8801"/>
                  </a:lnTo>
                  <a:lnTo>
                    <a:pt x="5791" y="8823"/>
                  </a:lnTo>
                  <a:lnTo>
                    <a:pt x="5799" y="8843"/>
                  </a:lnTo>
                  <a:lnTo>
                    <a:pt x="5822" y="8855"/>
                  </a:lnTo>
                  <a:lnTo>
                    <a:pt x="5851" y="8867"/>
                  </a:lnTo>
                  <a:lnTo>
                    <a:pt x="5876" y="8892"/>
                  </a:lnTo>
                  <a:lnTo>
                    <a:pt x="5876" y="8903"/>
                  </a:lnTo>
                  <a:lnTo>
                    <a:pt x="5868" y="8917"/>
                  </a:lnTo>
                  <a:lnTo>
                    <a:pt x="5871" y="8935"/>
                  </a:lnTo>
                  <a:lnTo>
                    <a:pt x="5871" y="8962"/>
                  </a:lnTo>
                  <a:lnTo>
                    <a:pt x="5874" y="8989"/>
                  </a:lnTo>
                  <a:lnTo>
                    <a:pt x="5883" y="9014"/>
                  </a:lnTo>
                  <a:lnTo>
                    <a:pt x="5876" y="9034"/>
                  </a:lnTo>
                  <a:lnTo>
                    <a:pt x="5861" y="9034"/>
                  </a:lnTo>
                  <a:lnTo>
                    <a:pt x="5842" y="9014"/>
                  </a:lnTo>
                  <a:lnTo>
                    <a:pt x="5822" y="8995"/>
                  </a:lnTo>
                  <a:lnTo>
                    <a:pt x="5809" y="8977"/>
                  </a:lnTo>
                  <a:lnTo>
                    <a:pt x="5794" y="8960"/>
                  </a:lnTo>
                  <a:lnTo>
                    <a:pt x="5789" y="8942"/>
                  </a:lnTo>
                  <a:lnTo>
                    <a:pt x="5772" y="8949"/>
                  </a:lnTo>
                  <a:lnTo>
                    <a:pt x="5754" y="8954"/>
                  </a:lnTo>
                  <a:lnTo>
                    <a:pt x="5729" y="8962"/>
                  </a:lnTo>
                  <a:lnTo>
                    <a:pt x="5704" y="8964"/>
                  </a:lnTo>
                  <a:lnTo>
                    <a:pt x="5692" y="8954"/>
                  </a:lnTo>
                  <a:lnTo>
                    <a:pt x="5673" y="8935"/>
                  </a:lnTo>
                  <a:lnTo>
                    <a:pt x="5665" y="8922"/>
                  </a:lnTo>
                  <a:lnTo>
                    <a:pt x="5690" y="8917"/>
                  </a:lnTo>
                  <a:lnTo>
                    <a:pt x="5717" y="8915"/>
                  </a:lnTo>
                  <a:lnTo>
                    <a:pt x="5724" y="8907"/>
                  </a:lnTo>
                  <a:lnTo>
                    <a:pt x="5715" y="8900"/>
                  </a:lnTo>
                  <a:lnTo>
                    <a:pt x="5688" y="8895"/>
                  </a:lnTo>
                  <a:lnTo>
                    <a:pt x="5655" y="8870"/>
                  </a:lnTo>
                  <a:lnTo>
                    <a:pt x="5642" y="8858"/>
                  </a:lnTo>
                  <a:lnTo>
                    <a:pt x="5635" y="8840"/>
                  </a:lnTo>
                  <a:lnTo>
                    <a:pt x="5628" y="8860"/>
                  </a:lnTo>
                  <a:lnTo>
                    <a:pt x="5612" y="8865"/>
                  </a:lnTo>
                  <a:lnTo>
                    <a:pt x="5610" y="8851"/>
                  </a:lnTo>
                  <a:lnTo>
                    <a:pt x="5600" y="8833"/>
                  </a:lnTo>
                  <a:lnTo>
                    <a:pt x="5596" y="8840"/>
                  </a:lnTo>
                  <a:lnTo>
                    <a:pt x="5591" y="8853"/>
                  </a:lnTo>
                  <a:lnTo>
                    <a:pt x="5571" y="8856"/>
                  </a:lnTo>
                  <a:lnTo>
                    <a:pt x="5545" y="8855"/>
                  </a:lnTo>
                  <a:lnTo>
                    <a:pt x="5531" y="8845"/>
                  </a:lnTo>
                  <a:lnTo>
                    <a:pt x="5509" y="8843"/>
                  </a:lnTo>
                  <a:lnTo>
                    <a:pt x="5493" y="8845"/>
                  </a:lnTo>
                  <a:lnTo>
                    <a:pt x="5478" y="8855"/>
                  </a:lnTo>
                  <a:lnTo>
                    <a:pt x="5464" y="8862"/>
                  </a:lnTo>
                  <a:lnTo>
                    <a:pt x="5442" y="8851"/>
                  </a:lnTo>
                  <a:lnTo>
                    <a:pt x="5421" y="8855"/>
                  </a:lnTo>
                  <a:lnTo>
                    <a:pt x="5414" y="8853"/>
                  </a:lnTo>
                  <a:lnTo>
                    <a:pt x="5399" y="8836"/>
                  </a:lnTo>
                  <a:lnTo>
                    <a:pt x="5381" y="8845"/>
                  </a:lnTo>
                  <a:lnTo>
                    <a:pt x="5364" y="8856"/>
                  </a:lnTo>
                  <a:lnTo>
                    <a:pt x="5354" y="8848"/>
                  </a:lnTo>
                  <a:lnTo>
                    <a:pt x="5347" y="8830"/>
                  </a:lnTo>
                  <a:lnTo>
                    <a:pt x="5345" y="8811"/>
                  </a:lnTo>
                  <a:lnTo>
                    <a:pt x="5335" y="8773"/>
                  </a:lnTo>
                  <a:lnTo>
                    <a:pt x="5322" y="8754"/>
                  </a:lnTo>
                  <a:lnTo>
                    <a:pt x="5310" y="8733"/>
                  </a:lnTo>
                  <a:lnTo>
                    <a:pt x="5290" y="8734"/>
                  </a:lnTo>
                  <a:lnTo>
                    <a:pt x="5290" y="8754"/>
                  </a:lnTo>
                  <a:lnTo>
                    <a:pt x="5285" y="8768"/>
                  </a:lnTo>
                  <a:lnTo>
                    <a:pt x="5280" y="8785"/>
                  </a:lnTo>
                  <a:lnTo>
                    <a:pt x="5263" y="8785"/>
                  </a:lnTo>
                  <a:lnTo>
                    <a:pt x="5265" y="8768"/>
                  </a:lnTo>
                  <a:lnTo>
                    <a:pt x="5268" y="8743"/>
                  </a:lnTo>
                  <a:lnTo>
                    <a:pt x="5283" y="8728"/>
                  </a:lnTo>
                  <a:lnTo>
                    <a:pt x="5297" y="8716"/>
                  </a:lnTo>
                  <a:lnTo>
                    <a:pt x="5294" y="8692"/>
                  </a:lnTo>
                  <a:lnTo>
                    <a:pt x="5342" y="8701"/>
                  </a:lnTo>
                  <a:lnTo>
                    <a:pt x="5355" y="8692"/>
                  </a:lnTo>
                  <a:lnTo>
                    <a:pt x="5352" y="8674"/>
                  </a:lnTo>
                  <a:lnTo>
                    <a:pt x="5330" y="8662"/>
                  </a:lnTo>
                  <a:lnTo>
                    <a:pt x="5300" y="8664"/>
                  </a:lnTo>
                  <a:lnTo>
                    <a:pt x="5297" y="8684"/>
                  </a:lnTo>
                  <a:lnTo>
                    <a:pt x="5283" y="8687"/>
                  </a:lnTo>
                  <a:lnTo>
                    <a:pt x="5280" y="8679"/>
                  </a:lnTo>
                  <a:lnTo>
                    <a:pt x="5267" y="8654"/>
                  </a:lnTo>
                  <a:lnTo>
                    <a:pt x="5250" y="8629"/>
                  </a:lnTo>
                  <a:lnTo>
                    <a:pt x="5227" y="8609"/>
                  </a:lnTo>
                  <a:lnTo>
                    <a:pt x="5205" y="8580"/>
                  </a:lnTo>
                  <a:lnTo>
                    <a:pt x="5201" y="8545"/>
                  </a:lnTo>
                  <a:lnTo>
                    <a:pt x="5193" y="8527"/>
                  </a:lnTo>
                  <a:lnTo>
                    <a:pt x="5196" y="8508"/>
                  </a:lnTo>
                  <a:lnTo>
                    <a:pt x="5166" y="8490"/>
                  </a:lnTo>
                  <a:lnTo>
                    <a:pt x="5161" y="8451"/>
                  </a:lnTo>
                  <a:lnTo>
                    <a:pt x="5150" y="8430"/>
                  </a:lnTo>
                  <a:lnTo>
                    <a:pt x="5140" y="8401"/>
                  </a:lnTo>
                  <a:lnTo>
                    <a:pt x="5118" y="8381"/>
                  </a:lnTo>
                  <a:lnTo>
                    <a:pt x="5089" y="8353"/>
                  </a:lnTo>
                  <a:lnTo>
                    <a:pt x="5066" y="8329"/>
                  </a:lnTo>
                  <a:lnTo>
                    <a:pt x="5048" y="8311"/>
                  </a:lnTo>
                  <a:lnTo>
                    <a:pt x="5037" y="8284"/>
                  </a:lnTo>
                  <a:lnTo>
                    <a:pt x="5051" y="8279"/>
                  </a:lnTo>
                  <a:lnTo>
                    <a:pt x="5058" y="8299"/>
                  </a:lnTo>
                  <a:lnTo>
                    <a:pt x="5068" y="8316"/>
                  </a:lnTo>
                  <a:lnTo>
                    <a:pt x="5073" y="8287"/>
                  </a:lnTo>
                  <a:lnTo>
                    <a:pt x="5063" y="8264"/>
                  </a:lnTo>
                  <a:lnTo>
                    <a:pt x="5053" y="8244"/>
                  </a:lnTo>
                  <a:lnTo>
                    <a:pt x="5044" y="8217"/>
                  </a:lnTo>
                  <a:lnTo>
                    <a:pt x="5048" y="8185"/>
                  </a:lnTo>
                  <a:lnTo>
                    <a:pt x="5054" y="8164"/>
                  </a:lnTo>
                  <a:lnTo>
                    <a:pt x="5079" y="8165"/>
                  </a:lnTo>
                  <a:lnTo>
                    <a:pt x="5081" y="8144"/>
                  </a:lnTo>
                  <a:lnTo>
                    <a:pt x="5069" y="8127"/>
                  </a:lnTo>
                  <a:lnTo>
                    <a:pt x="5081" y="8087"/>
                  </a:lnTo>
                  <a:lnTo>
                    <a:pt x="5074" y="8058"/>
                  </a:lnTo>
                  <a:lnTo>
                    <a:pt x="5064" y="8038"/>
                  </a:lnTo>
                  <a:lnTo>
                    <a:pt x="5073" y="8015"/>
                  </a:lnTo>
                  <a:lnTo>
                    <a:pt x="5078" y="7995"/>
                  </a:lnTo>
                  <a:lnTo>
                    <a:pt x="5088" y="7971"/>
                  </a:lnTo>
                  <a:lnTo>
                    <a:pt x="5093" y="7948"/>
                  </a:lnTo>
                  <a:lnTo>
                    <a:pt x="5096" y="7934"/>
                  </a:lnTo>
                  <a:lnTo>
                    <a:pt x="5054" y="7906"/>
                  </a:lnTo>
                  <a:lnTo>
                    <a:pt x="5051" y="7916"/>
                  </a:lnTo>
                  <a:lnTo>
                    <a:pt x="5041" y="7909"/>
                  </a:lnTo>
                  <a:lnTo>
                    <a:pt x="5022" y="7884"/>
                  </a:lnTo>
                  <a:lnTo>
                    <a:pt x="5001" y="7847"/>
                  </a:lnTo>
                  <a:lnTo>
                    <a:pt x="4984" y="7832"/>
                  </a:lnTo>
                  <a:lnTo>
                    <a:pt x="4964" y="7817"/>
                  </a:lnTo>
                  <a:lnTo>
                    <a:pt x="4949" y="7797"/>
                  </a:lnTo>
                  <a:lnTo>
                    <a:pt x="4940" y="7785"/>
                  </a:lnTo>
                  <a:lnTo>
                    <a:pt x="4929" y="7774"/>
                  </a:lnTo>
                  <a:lnTo>
                    <a:pt x="4937" y="7764"/>
                  </a:lnTo>
                  <a:lnTo>
                    <a:pt x="4942" y="7757"/>
                  </a:lnTo>
                  <a:lnTo>
                    <a:pt x="4934" y="7750"/>
                  </a:lnTo>
                  <a:lnTo>
                    <a:pt x="4932" y="7757"/>
                  </a:lnTo>
                  <a:lnTo>
                    <a:pt x="4919" y="7764"/>
                  </a:lnTo>
                  <a:lnTo>
                    <a:pt x="4904" y="7775"/>
                  </a:lnTo>
                  <a:lnTo>
                    <a:pt x="4873" y="7755"/>
                  </a:lnTo>
                  <a:lnTo>
                    <a:pt x="4840" y="7727"/>
                  </a:lnTo>
                  <a:lnTo>
                    <a:pt x="4817" y="7702"/>
                  </a:lnTo>
                  <a:lnTo>
                    <a:pt x="4788" y="7683"/>
                  </a:lnTo>
                  <a:lnTo>
                    <a:pt x="4763" y="7672"/>
                  </a:lnTo>
                  <a:lnTo>
                    <a:pt x="4748" y="7660"/>
                  </a:lnTo>
                  <a:lnTo>
                    <a:pt x="4719" y="7642"/>
                  </a:lnTo>
                  <a:lnTo>
                    <a:pt x="4699" y="7625"/>
                  </a:lnTo>
                  <a:lnTo>
                    <a:pt x="4661" y="7615"/>
                  </a:lnTo>
                  <a:lnTo>
                    <a:pt x="4656" y="7611"/>
                  </a:lnTo>
                  <a:lnTo>
                    <a:pt x="4646" y="7598"/>
                  </a:lnTo>
                  <a:lnTo>
                    <a:pt x="4648" y="7596"/>
                  </a:lnTo>
                  <a:lnTo>
                    <a:pt x="4661" y="7600"/>
                  </a:lnTo>
                  <a:lnTo>
                    <a:pt x="4689" y="7610"/>
                  </a:lnTo>
                  <a:lnTo>
                    <a:pt x="4709" y="7620"/>
                  </a:lnTo>
                  <a:lnTo>
                    <a:pt x="4726" y="7626"/>
                  </a:lnTo>
                  <a:lnTo>
                    <a:pt x="4719" y="7623"/>
                  </a:lnTo>
                  <a:lnTo>
                    <a:pt x="4689" y="7588"/>
                  </a:lnTo>
                  <a:lnTo>
                    <a:pt x="4651" y="7549"/>
                  </a:lnTo>
                  <a:lnTo>
                    <a:pt x="4619" y="7514"/>
                  </a:lnTo>
                  <a:lnTo>
                    <a:pt x="4586" y="7496"/>
                  </a:lnTo>
                  <a:lnTo>
                    <a:pt x="4562" y="7489"/>
                  </a:lnTo>
                  <a:lnTo>
                    <a:pt x="4527" y="7466"/>
                  </a:lnTo>
                  <a:lnTo>
                    <a:pt x="4510" y="7483"/>
                  </a:lnTo>
                  <a:lnTo>
                    <a:pt x="4494" y="7488"/>
                  </a:lnTo>
                  <a:lnTo>
                    <a:pt x="4473" y="7484"/>
                  </a:lnTo>
                  <a:lnTo>
                    <a:pt x="4457" y="7476"/>
                  </a:lnTo>
                  <a:lnTo>
                    <a:pt x="4447" y="7457"/>
                  </a:lnTo>
                  <a:lnTo>
                    <a:pt x="4448" y="7437"/>
                  </a:lnTo>
                  <a:lnTo>
                    <a:pt x="4432" y="7427"/>
                  </a:lnTo>
                  <a:lnTo>
                    <a:pt x="4415" y="7411"/>
                  </a:lnTo>
                  <a:lnTo>
                    <a:pt x="4400" y="7402"/>
                  </a:lnTo>
                  <a:lnTo>
                    <a:pt x="4383" y="7384"/>
                  </a:lnTo>
                  <a:lnTo>
                    <a:pt x="4365" y="7370"/>
                  </a:lnTo>
                  <a:lnTo>
                    <a:pt x="4350" y="7344"/>
                  </a:lnTo>
                  <a:lnTo>
                    <a:pt x="4335" y="7329"/>
                  </a:lnTo>
                  <a:lnTo>
                    <a:pt x="4321" y="7303"/>
                  </a:lnTo>
                  <a:lnTo>
                    <a:pt x="4311" y="7278"/>
                  </a:lnTo>
                  <a:lnTo>
                    <a:pt x="4330" y="7262"/>
                  </a:lnTo>
                  <a:lnTo>
                    <a:pt x="4340" y="7255"/>
                  </a:lnTo>
                  <a:lnTo>
                    <a:pt x="4365" y="7272"/>
                  </a:lnTo>
                  <a:lnTo>
                    <a:pt x="4356" y="7258"/>
                  </a:lnTo>
                  <a:lnTo>
                    <a:pt x="4331" y="7235"/>
                  </a:lnTo>
                  <a:lnTo>
                    <a:pt x="4301" y="7223"/>
                  </a:lnTo>
                  <a:lnTo>
                    <a:pt x="4289" y="7203"/>
                  </a:lnTo>
                  <a:lnTo>
                    <a:pt x="4276" y="7180"/>
                  </a:lnTo>
                  <a:lnTo>
                    <a:pt x="4263" y="7155"/>
                  </a:lnTo>
                  <a:lnTo>
                    <a:pt x="4259" y="7134"/>
                  </a:lnTo>
                  <a:lnTo>
                    <a:pt x="4263" y="7108"/>
                  </a:lnTo>
                  <a:lnTo>
                    <a:pt x="4258" y="7076"/>
                  </a:lnTo>
                  <a:lnTo>
                    <a:pt x="4246" y="7052"/>
                  </a:lnTo>
                  <a:lnTo>
                    <a:pt x="4227" y="7026"/>
                  </a:lnTo>
                  <a:lnTo>
                    <a:pt x="4214" y="7012"/>
                  </a:lnTo>
                  <a:lnTo>
                    <a:pt x="4201" y="7001"/>
                  </a:lnTo>
                  <a:lnTo>
                    <a:pt x="4191" y="6980"/>
                  </a:lnTo>
                  <a:lnTo>
                    <a:pt x="4164" y="6992"/>
                  </a:lnTo>
                  <a:lnTo>
                    <a:pt x="4154" y="7022"/>
                  </a:lnTo>
                  <a:lnTo>
                    <a:pt x="4139" y="7046"/>
                  </a:lnTo>
                  <a:lnTo>
                    <a:pt x="4120" y="7069"/>
                  </a:lnTo>
                  <a:lnTo>
                    <a:pt x="4115" y="7079"/>
                  </a:lnTo>
                  <a:lnTo>
                    <a:pt x="4107" y="7108"/>
                  </a:lnTo>
                  <a:lnTo>
                    <a:pt x="4092" y="7134"/>
                  </a:lnTo>
                  <a:lnTo>
                    <a:pt x="4080" y="7121"/>
                  </a:lnTo>
                  <a:lnTo>
                    <a:pt x="4063" y="7086"/>
                  </a:lnTo>
                  <a:lnTo>
                    <a:pt x="4052" y="7047"/>
                  </a:lnTo>
                  <a:lnTo>
                    <a:pt x="4032" y="6997"/>
                  </a:lnTo>
                  <a:lnTo>
                    <a:pt x="4025" y="6970"/>
                  </a:lnTo>
                  <a:lnTo>
                    <a:pt x="4020" y="6950"/>
                  </a:lnTo>
                  <a:lnTo>
                    <a:pt x="4033" y="6927"/>
                  </a:lnTo>
                  <a:lnTo>
                    <a:pt x="4045" y="6919"/>
                  </a:lnTo>
                  <a:lnTo>
                    <a:pt x="4068" y="6908"/>
                  </a:lnTo>
                  <a:lnTo>
                    <a:pt x="4062" y="6905"/>
                  </a:lnTo>
                  <a:lnTo>
                    <a:pt x="4058" y="6877"/>
                  </a:lnTo>
                  <a:lnTo>
                    <a:pt x="4030" y="6850"/>
                  </a:lnTo>
                  <a:lnTo>
                    <a:pt x="4032" y="6867"/>
                  </a:lnTo>
                  <a:lnTo>
                    <a:pt x="4013" y="6872"/>
                  </a:lnTo>
                  <a:lnTo>
                    <a:pt x="3998" y="6863"/>
                  </a:lnTo>
                  <a:lnTo>
                    <a:pt x="3978" y="6855"/>
                  </a:lnTo>
                  <a:lnTo>
                    <a:pt x="3960" y="6855"/>
                  </a:lnTo>
                  <a:lnTo>
                    <a:pt x="3960" y="6883"/>
                  </a:lnTo>
                  <a:lnTo>
                    <a:pt x="3925" y="6895"/>
                  </a:lnTo>
                  <a:lnTo>
                    <a:pt x="3906" y="6902"/>
                  </a:lnTo>
                  <a:lnTo>
                    <a:pt x="3876" y="6922"/>
                  </a:lnTo>
                  <a:lnTo>
                    <a:pt x="3843" y="6925"/>
                  </a:lnTo>
                  <a:lnTo>
                    <a:pt x="3802" y="6965"/>
                  </a:lnTo>
                  <a:lnTo>
                    <a:pt x="3807" y="6984"/>
                  </a:lnTo>
                  <a:lnTo>
                    <a:pt x="3827" y="6999"/>
                  </a:lnTo>
                  <a:lnTo>
                    <a:pt x="3831" y="7021"/>
                  </a:lnTo>
                  <a:lnTo>
                    <a:pt x="3838" y="7046"/>
                  </a:lnTo>
                  <a:lnTo>
                    <a:pt x="3856" y="7062"/>
                  </a:lnTo>
                  <a:lnTo>
                    <a:pt x="3858" y="7094"/>
                  </a:lnTo>
                  <a:lnTo>
                    <a:pt x="3843" y="7111"/>
                  </a:lnTo>
                  <a:lnTo>
                    <a:pt x="3821" y="7121"/>
                  </a:lnTo>
                  <a:lnTo>
                    <a:pt x="3816" y="7116"/>
                  </a:lnTo>
                  <a:lnTo>
                    <a:pt x="3812" y="7134"/>
                  </a:lnTo>
                  <a:lnTo>
                    <a:pt x="3816" y="7175"/>
                  </a:lnTo>
                  <a:lnTo>
                    <a:pt x="3821" y="7208"/>
                  </a:lnTo>
                  <a:lnTo>
                    <a:pt x="3829" y="7240"/>
                  </a:lnTo>
                  <a:lnTo>
                    <a:pt x="3849" y="7293"/>
                  </a:lnTo>
                  <a:lnTo>
                    <a:pt x="3899" y="7324"/>
                  </a:lnTo>
                  <a:lnTo>
                    <a:pt x="3915" y="7325"/>
                  </a:lnTo>
                  <a:lnTo>
                    <a:pt x="3935" y="7340"/>
                  </a:lnTo>
                  <a:lnTo>
                    <a:pt x="3963" y="7375"/>
                  </a:lnTo>
                  <a:lnTo>
                    <a:pt x="3995" y="7404"/>
                  </a:lnTo>
                  <a:lnTo>
                    <a:pt x="4018" y="7414"/>
                  </a:lnTo>
                  <a:lnTo>
                    <a:pt x="4042" y="7436"/>
                  </a:lnTo>
                  <a:lnTo>
                    <a:pt x="4055" y="7452"/>
                  </a:lnTo>
                  <a:lnTo>
                    <a:pt x="4063" y="7471"/>
                  </a:lnTo>
                  <a:lnTo>
                    <a:pt x="4074" y="7491"/>
                  </a:lnTo>
                  <a:lnTo>
                    <a:pt x="4082" y="7533"/>
                  </a:lnTo>
                  <a:lnTo>
                    <a:pt x="4095" y="7573"/>
                  </a:lnTo>
                  <a:lnTo>
                    <a:pt x="4105" y="7605"/>
                  </a:lnTo>
                  <a:lnTo>
                    <a:pt x="4112" y="7642"/>
                  </a:lnTo>
                  <a:lnTo>
                    <a:pt x="4127" y="7682"/>
                  </a:lnTo>
                  <a:lnTo>
                    <a:pt x="4139" y="7700"/>
                  </a:lnTo>
                  <a:lnTo>
                    <a:pt x="4154" y="7718"/>
                  </a:lnTo>
                  <a:lnTo>
                    <a:pt x="4169" y="7739"/>
                  </a:lnTo>
                  <a:lnTo>
                    <a:pt x="4192" y="7769"/>
                  </a:lnTo>
                  <a:lnTo>
                    <a:pt x="4206" y="7790"/>
                  </a:lnTo>
                  <a:lnTo>
                    <a:pt x="4229" y="7804"/>
                  </a:lnTo>
                  <a:lnTo>
                    <a:pt x="4244" y="7827"/>
                  </a:lnTo>
                  <a:lnTo>
                    <a:pt x="4274" y="7852"/>
                  </a:lnTo>
                  <a:lnTo>
                    <a:pt x="4299" y="7877"/>
                  </a:lnTo>
                  <a:lnTo>
                    <a:pt x="4318" y="7882"/>
                  </a:lnTo>
                  <a:lnTo>
                    <a:pt x="4343" y="7888"/>
                  </a:lnTo>
                  <a:lnTo>
                    <a:pt x="4366" y="7888"/>
                  </a:lnTo>
                  <a:lnTo>
                    <a:pt x="4393" y="7889"/>
                  </a:lnTo>
                  <a:lnTo>
                    <a:pt x="4423" y="7889"/>
                  </a:lnTo>
                  <a:lnTo>
                    <a:pt x="4447" y="7884"/>
                  </a:lnTo>
                  <a:lnTo>
                    <a:pt x="4472" y="7881"/>
                  </a:lnTo>
                  <a:lnTo>
                    <a:pt x="4490" y="7888"/>
                  </a:lnTo>
                  <a:lnTo>
                    <a:pt x="4502" y="7898"/>
                  </a:lnTo>
                  <a:lnTo>
                    <a:pt x="4507" y="7913"/>
                  </a:lnTo>
                  <a:lnTo>
                    <a:pt x="4509" y="7931"/>
                  </a:lnTo>
                  <a:lnTo>
                    <a:pt x="4497" y="7946"/>
                  </a:lnTo>
                  <a:lnTo>
                    <a:pt x="4477" y="7964"/>
                  </a:lnTo>
                  <a:lnTo>
                    <a:pt x="4452" y="7980"/>
                  </a:lnTo>
                  <a:lnTo>
                    <a:pt x="4460" y="8006"/>
                  </a:lnTo>
                  <a:lnTo>
                    <a:pt x="4495" y="8030"/>
                  </a:lnTo>
                  <a:lnTo>
                    <a:pt x="4537" y="8052"/>
                  </a:lnTo>
                  <a:lnTo>
                    <a:pt x="4592" y="8085"/>
                  </a:lnTo>
                  <a:lnTo>
                    <a:pt x="4639" y="8107"/>
                  </a:lnTo>
                  <a:lnTo>
                    <a:pt x="4674" y="8134"/>
                  </a:lnTo>
                  <a:lnTo>
                    <a:pt x="4725" y="8187"/>
                  </a:lnTo>
                  <a:lnTo>
                    <a:pt x="4812" y="8234"/>
                  </a:lnTo>
                  <a:lnTo>
                    <a:pt x="4825" y="8259"/>
                  </a:lnTo>
                  <a:lnTo>
                    <a:pt x="4837" y="8274"/>
                  </a:lnTo>
                  <a:lnTo>
                    <a:pt x="4865" y="8301"/>
                  </a:lnTo>
                  <a:lnTo>
                    <a:pt x="4902" y="8349"/>
                  </a:lnTo>
                  <a:lnTo>
                    <a:pt x="4907" y="8385"/>
                  </a:lnTo>
                  <a:lnTo>
                    <a:pt x="4885" y="8421"/>
                  </a:lnTo>
                  <a:lnTo>
                    <a:pt x="4885" y="8457"/>
                  </a:lnTo>
                  <a:lnTo>
                    <a:pt x="4877" y="8465"/>
                  </a:lnTo>
                  <a:lnTo>
                    <a:pt x="4845" y="8448"/>
                  </a:lnTo>
                  <a:lnTo>
                    <a:pt x="4838" y="8448"/>
                  </a:lnTo>
                  <a:lnTo>
                    <a:pt x="4823" y="8426"/>
                  </a:lnTo>
                  <a:lnTo>
                    <a:pt x="4815" y="8398"/>
                  </a:lnTo>
                  <a:lnTo>
                    <a:pt x="4808" y="8373"/>
                  </a:lnTo>
                  <a:lnTo>
                    <a:pt x="4790" y="8341"/>
                  </a:lnTo>
                  <a:lnTo>
                    <a:pt x="4763" y="8329"/>
                  </a:lnTo>
                  <a:lnTo>
                    <a:pt x="4731" y="8328"/>
                  </a:lnTo>
                  <a:lnTo>
                    <a:pt x="4701" y="8314"/>
                  </a:lnTo>
                  <a:lnTo>
                    <a:pt x="4674" y="8294"/>
                  </a:lnTo>
                  <a:lnTo>
                    <a:pt x="4661" y="8281"/>
                  </a:lnTo>
                  <a:lnTo>
                    <a:pt x="4646" y="8274"/>
                  </a:lnTo>
                  <a:lnTo>
                    <a:pt x="4627" y="8287"/>
                  </a:lnTo>
                  <a:lnTo>
                    <a:pt x="4611" y="8319"/>
                  </a:lnTo>
                  <a:lnTo>
                    <a:pt x="4599" y="8349"/>
                  </a:lnTo>
                  <a:lnTo>
                    <a:pt x="4582" y="8383"/>
                  </a:lnTo>
                  <a:lnTo>
                    <a:pt x="4581" y="8421"/>
                  </a:lnTo>
                  <a:lnTo>
                    <a:pt x="4561" y="8455"/>
                  </a:lnTo>
                  <a:lnTo>
                    <a:pt x="4564" y="8478"/>
                  </a:lnTo>
                  <a:lnTo>
                    <a:pt x="4569" y="8502"/>
                  </a:lnTo>
                  <a:lnTo>
                    <a:pt x="4597" y="8508"/>
                  </a:lnTo>
                  <a:lnTo>
                    <a:pt x="4646" y="8549"/>
                  </a:lnTo>
                  <a:lnTo>
                    <a:pt x="4664" y="8570"/>
                  </a:lnTo>
                  <a:lnTo>
                    <a:pt x="4659" y="8614"/>
                  </a:lnTo>
                  <a:lnTo>
                    <a:pt x="4664" y="8652"/>
                  </a:lnTo>
                  <a:lnTo>
                    <a:pt x="4678" y="8671"/>
                  </a:lnTo>
                  <a:lnTo>
                    <a:pt x="4653" y="8701"/>
                  </a:lnTo>
                  <a:lnTo>
                    <a:pt x="4622" y="8692"/>
                  </a:lnTo>
                  <a:lnTo>
                    <a:pt x="4599" y="8699"/>
                  </a:lnTo>
                  <a:lnTo>
                    <a:pt x="4567" y="8741"/>
                  </a:lnTo>
                  <a:lnTo>
                    <a:pt x="4564" y="8758"/>
                  </a:lnTo>
                  <a:lnTo>
                    <a:pt x="4572" y="8795"/>
                  </a:lnTo>
                  <a:lnTo>
                    <a:pt x="4569" y="8836"/>
                  </a:lnTo>
                  <a:lnTo>
                    <a:pt x="4527" y="8872"/>
                  </a:lnTo>
                  <a:lnTo>
                    <a:pt x="4495" y="8912"/>
                  </a:lnTo>
                  <a:lnTo>
                    <a:pt x="4492" y="8930"/>
                  </a:lnTo>
                  <a:lnTo>
                    <a:pt x="4477" y="8964"/>
                  </a:lnTo>
                  <a:lnTo>
                    <a:pt x="4440" y="8965"/>
                  </a:lnTo>
                  <a:lnTo>
                    <a:pt x="4418" y="8965"/>
                  </a:lnTo>
                  <a:lnTo>
                    <a:pt x="4417" y="8965"/>
                  </a:lnTo>
                  <a:lnTo>
                    <a:pt x="4408" y="8962"/>
                  </a:lnTo>
                  <a:lnTo>
                    <a:pt x="4405" y="8955"/>
                  </a:lnTo>
                  <a:lnTo>
                    <a:pt x="4403" y="8947"/>
                  </a:lnTo>
                  <a:lnTo>
                    <a:pt x="4398" y="8940"/>
                  </a:lnTo>
                  <a:lnTo>
                    <a:pt x="4398" y="8923"/>
                  </a:lnTo>
                  <a:lnTo>
                    <a:pt x="4397" y="8918"/>
                  </a:lnTo>
                  <a:lnTo>
                    <a:pt x="4398" y="8903"/>
                  </a:lnTo>
                  <a:lnTo>
                    <a:pt x="4398" y="8893"/>
                  </a:lnTo>
                  <a:lnTo>
                    <a:pt x="4400" y="8882"/>
                  </a:lnTo>
                  <a:lnTo>
                    <a:pt x="4402" y="8877"/>
                  </a:lnTo>
                  <a:lnTo>
                    <a:pt x="4420" y="8863"/>
                  </a:lnTo>
                  <a:lnTo>
                    <a:pt x="4430" y="8851"/>
                  </a:lnTo>
                  <a:lnTo>
                    <a:pt x="4430" y="8843"/>
                  </a:lnTo>
                  <a:lnTo>
                    <a:pt x="4437" y="8833"/>
                  </a:lnTo>
                  <a:lnTo>
                    <a:pt x="4442" y="8815"/>
                  </a:lnTo>
                  <a:lnTo>
                    <a:pt x="4440" y="8801"/>
                  </a:lnTo>
                  <a:lnTo>
                    <a:pt x="4442" y="8790"/>
                  </a:lnTo>
                  <a:lnTo>
                    <a:pt x="4432" y="8774"/>
                  </a:lnTo>
                  <a:lnTo>
                    <a:pt x="4432" y="8768"/>
                  </a:lnTo>
                  <a:lnTo>
                    <a:pt x="4438" y="8763"/>
                  </a:lnTo>
                  <a:lnTo>
                    <a:pt x="4462" y="8749"/>
                  </a:lnTo>
                  <a:lnTo>
                    <a:pt x="4473" y="8749"/>
                  </a:lnTo>
                  <a:lnTo>
                    <a:pt x="4487" y="8743"/>
                  </a:lnTo>
                  <a:lnTo>
                    <a:pt x="4492" y="8728"/>
                  </a:lnTo>
                  <a:lnTo>
                    <a:pt x="4492" y="8716"/>
                  </a:lnTo>
                  <a:lnTo>
                    <a:pt x="4489" y="8709"/>
                  </a:lnTo>
                  <a:lnTo>
                    <a:pt x="4485" y="8699"/>
                  </a:lnTo>
                  <a:lnTo>
                    <a:pt x="4482" y="8686"/>
                  </a:lnTo>
                  <a:lnTo>
                    <a:pt x="4479" y="8676"/>
                  </a:lnTo>
                  <a:lnTo>
                    <a:pt x="4473" y="8664"/>
                  </a:lnTo>
                  <a:lnTo>
                    <a:pt x="4472" y="8649"/>
                  </a:lnTo>
                  <a:lnTo>
                    <a:pt x="4470" y="8641"/>
                  </a:lnTo>
                  <a:lnTo>
                    <a:pt x="4468" y="8626"/>
                  </a:lnTo>
                  <a:lnTo>
                    <a:pt x="4468" y="8602"/>
                  </a:lnTo>
                  <a:lnTo>
                    <a:pt x="4463" y="8589"/>
                  </a:lnTo>
                  <a:lnTo>
                    <a:pt x="4457" y="8567"/>
                  </a:lnTo>
                  <a:lnTo>
                    <a:pt x="4448" y="8544"/>
                  </a:lnTo>
                  <a:lnTo>
                    <a:pt x="4438" y="8527"/>
                  </a:lnTo>
                  <a:lnTo>
                    <a:pt x="4425" y="8478"/>
                  </a:lnTo>
                  <a:lnTo>
                    <a:pt x="4408" y="8416"/>
                  </a:lnTo>
                  <a:lnTo>
                    <a:pt x="4393" y="8398"/>
                  </a:lnTo>
                  <a:lnTo>
                    <a:pt x="4375" y="8396"/>
                  </a:lnTo>
                  <a:lnTo>
                    <a:pt x="4361" y="8411"/>
                  </a:lnTo>
                  <a:lnTo>
                    <a:pt x="4345" y="8411"/>
                  </a:lnTo>
                  <a:lnTo>
                    <a:pt x="4326" y="8400"/>
                  </a:lnTo>
                  <a:lnTo>
                    <a:pt x="4323" y="8388"/>
                  </a:lnTo>
                  <a:lnTo>
                    <a:pt x="4314" y="8376"/>
                  </a:lnTo>
                  <a:lnTo>
                    <a:pt x="4296" y="8363"/>
                  </a:lnTo>
                  <a:lnTo>
                    <a:pt x="4286" y="8349"/>
                  </a:lnTo>
                  <a:lnTo>
                    <a:pt x="4271" y="8339"/>
                  </a:lnTo>
                  <a:lnTo>
                    <a:pt x="4274" y="8328"/>
                  </a:lnTo>
                  <a:lnTo>
                    <a:pt x="4281" y="8303"/>
                  </a:lnTo>
                  <a:lnTo>
                    <a:pt x="4276" y="8284"/>
                  </a:lnTo>
                  <a:lnTo>
                    <a:pt x="4263" y="8261"/>
                  </a:lnTo>
                  <a:lnTo>
                    <a:pt x="4253" y="8241"/>
                  </a:lnTo>
                  <a:lnTo>
                    <a:pt x="4241" y="8242"/>
                  </a:lnTo>
                  <a:lnTo>
                    <a:pt x="4217" y="8247"/>
                  </a:lnTo>
                  <a:lnTo>
                    <a:pt x="4204" y="8252"/>
                  </a:lnTo>
                  <a:lnTo>
                    <a:pt x="4192" y="8256"/>
                  </a:lnTo>
                  <a:lnTo>
                    <a:pt x="4171" y="8254"/>
                  </a:lnTo>
                  <a:lnTo>
                    <a:pt x="4167" y="8247"/>
                  </a:lnTo>
                  <a:lnTo>
                    <a:pt x="4177" y="8237"/>
                  </a:lnTo>
                  <a:lnTo>
                    <a:pt x="4191" y="8219"/>
                  </a:lnTo>
                  <a:lnTo>
                    <a:pt x="4186" y="8211"/>
                  </a:lnTo>
                  <a:lnTo>
                    <a:pt x="4166" y="8200"/>
                  </a:lnTo>
                  <a:lnTo>
                    <a:pt x="4144" y="8199"/>
                  </a:lnTo>
                  <a:lnTo>
                    <a:pt x="4125" y="8205"/>
                  </a:lnTo>
                  <a:lnTo>
                    <a:pt x="4120" y="8185"/>
                  </a:lnTo>
                  <a:lnTo>
                    <a:pt x="4110" y="8155"/>
                  </a:lnTo>
                  <a:lnTo>
                    <a:pt x="4097" y="8118"/>
                  </a:lnTo>
                  <a:lnTo>
                    <a:pt x="4070" y="8080"/>
                  </a:lnTo>
                  <a:lnTo>
                    <a:pt x="4052" y="8072"/>
                  </a:lnTo>
                  <a:lnTo>
                    <a:pt x="4037" y="8080"/>
                  </a:lnTo>
                  <a:lnTo>
                    <a:pt x="4027" y="8082"/>
                  </a:lnTo>
                  <a:lnTo>
                    <a:pt x="4013" y="8080"/>
                  </a:lnTo>
                  <a:lnTo>
                    <a:pt x="3997" y="8063"/>
                  </a:lnTo>
                  <a:lnTo>
                    <a:pt x="3980" y="8063"/>
                  </a:lnTo>
                  <a:lnTo>
                    <a:pt x="3946" y="8088"/>
                  </a:lnTo>
                  <a:lnTo>
                    <a:pt x="3936" y="8067"/>
                  </a:lnTo>
                  <a:lnTo>
                    <a:pt x="3923" y="8048"/>
                  </a:lnTo>
                  <a:lnTo>
                    <a:pt x="3906" y="8035"/>
                  </a:lnTo>
                  <a:lnTo>
                    <a:pt x="3891" y="8033"/>
                  </a:lnTo>
                  <a:lnTo>
                    <a:pt x="3879" y="8025"/>
                  </a:lnTo>
                  <a:lnTo>
                    <a:pt x="3864" y="8011"/>
                  </a:lnTo>
                  <a:lnTo>
                    <a:pt x="3846" y="7991"/>
                  </a:lnTo>
                  <a:lnTo>
                    <a:pt x="3833" y="7970"/>
                  </a:lnTo>
                  <a:lnTo>
                    <a:pt x="3811" y="7949"/>
                  </a:lnTo>
                  <a:lnTo>
                    <a:pt x="3797" y="7934"/>
                  </a:lnTo>
                  <a:lnTo>
                    <a:pt x="3791" y="7914"/>
                  </a:lnTo>
                  <a:lnTo>
                    <a:pt x="3779" y="7899"/>
                  </a:lnTo>
                  <a:lnTo>
                    <a:pt x="3764" y="7889"/>
                  </a:lnTo>
                  <a:lnTo>
                    <a:pt x="3742" y="7879"/>
                  </a:lnTo>
                  <a:lnTo>
                    <a:pt x="3732" y="7869"/>
                  </a:lnTo>
                  <a:lnTo>
                    <a:pt x="3722" y="7856"/>
                  </a:lnTo>
                  <a:lnTo>
                    <a:pt x="3714" y="7839"/>
                  </a:lnTo>
                  <a:lnTo>
                    <a:pt x="3710" y="7819"/>
                  </a:lnTo>
                  <a:lnTo>
                    <a:pt x="3695" y="7797"/>
                  </a:lnTo>
                  <a:lnTo>
                    <a:pt x="3679" y="7779"/>
                  </a:lnTo>
                  <a:lnTo>
                    <a:pt x="3663" y="7774"/>
                  </a:lnTo>
                  <a:lnTo>
                    <a:pt x="3645" y="7769"/>
                  </a:lnTo>
                  <a:lnTo>
                    <a:pt x="3623" y="7769"/>
                  </a:lnTo>
                  <a:lnTo>
                    <a:pt x="3608" y="7770"/>
                  </a:lnTo>
                  <a:lnTo>
                    <a:pt x="3607" y="7749"/>
                  </a:lnTo>
                  <a:lnTo>
                    <a:pt x="3628" y="7749"/>
                  </a:lnTo>
                  <a:lnTo>
                    <a:pt x="3620" y="7729"/>
                  </a:lnTo>
                  <a:lnTo>
                    <a:pt x="3610" y="7713"/>
                  </a:lnTo>
                  <a:lnTo>
                    <a:pt x="3598" y="7702"/>
                  </a:lnTo>
                  <a:lnTo>
                    <a:pt x="3586" y="7690"/>
                  </a:lnTo>
                  <a:lnTo>
                    <a:pt x="3565" y="7680"/>
                  </a:lnTo>
                  <a:lnTo>
                    <a:pt x="3551" y="7660"/>
                  </a:lnTo>
                  <a:lnTo>
                    <a:pt x="3548" y="7648"/>
                  </a:lnTo>
                  <a:lnTo>
                    <a:pt x="3550" y="7630"/>
                  </a:lnTo>
                  <a:lnTo>
                    <a:pt x="3533" y="7628"/>
                  </a:lnTo>
                  <a:lnTo>
                    <a:pt x="3516" y="7620"/>
                  </a:lnTo>
                  <a:lnTo>
                    <a:pt x="3506" y="7618"/>
                  </a:lnTo>
                  <a:lnTo>
                    <a:pt x="3504" y="7608"/>
                  </a:lnTo>
                  <a:lnTo>
                    <a:pt x="3508" y="7593"/>
                  </a:lnTo>
                  <a:lnTo>
                    <a:pt x="3508" y="7571"/>
                  </a:lnTo>
                  <a:lnTo>
                    <a:pt x="3504" y="7554"/>
                  </a:lnTo>
                  <a:lnTo>
                    <a:pt x="3499" y="7534"/>
                  </a:lnTo>
                  <a:lnTo>
                    <a:pt x="3489" y="7519"/>
                  </a:lnTo>
                  <a:lnTo>
                    <a:pt x="3478" y="7496"/>
                  </a:lnTo>
                  <a:lnTo>
                    <a:pt x="3469" y="7486"/>
                  </a:lnTo>
                  <a:lnTo>
                    <a:pt x="3463" y="7469"/>
                  </a:lnTo>
                  <a:lnTo>
                    <a:pt x="3463" y="7444"/>
                  </a:lnTo>
                  <a:lnTo>
                    <a:pt x="3466" y="7424"/>
                  </a:lnTo>
                  <a:lnTo>
                    <a:pt x="3464" y="7411"/>
                  </a:lnTo>
                  <a:lnTo>
                    <a:pt x="3461" y="7392"/>
                  </a:lnTo>
                  <a:lnTo>
                    <a:pt x="3448" y="7374"/>
                  </a:lnTo>
                  <a:lnTo>
                    <a:pt x="3436" y="7364"/>
                  </a:lnTo>
                  <a:lnTo>
                    <a:pt x="3421" y="7354"/>
                  </a:lnTo>
                  <a:lnTo>
                    <a:pt x="3406" y="7339"/>
                  </a:lnTo>
                  <a:lnTo>
                    <a:pt x="3384" y="7334"/>
                  </a:lnTo>
                  <a:lnTo>
                    <a:pt x="3364" y="7315"/>
                  </a:lnTo>
                  <a:lnTo>
                    <a:pt x="3342" y="7300"/>
                  </a:lnTo>
                  <a:lnTo>
                    <a:pt x="3315" y="7285"/>
                  </a:lnTo>
                  <a:lnTo>
                    <a:pt x="3292" y="7268"/>
                  </a:lnTo>
                  <a:lnTo>
                    <a:pt x="3275" y="7253"/>
                  </a:lnTo>
                  <a:lnTo>
                    <a:pt x="3255" y="7247"/>
                  </a:lnTo>
                  <a:lnTo>
                    <a:pt x="3228" y="7238"/>
                  </a:lnTo>
                  <a:lnTo>
                    <a:pt x="3207" y="7230"/>
                  </a:lnTo>
                  <a:lnTo>
                    <a:pt x="3187" y="7233"/>
                  </a:lnTo>
                  <a:lnTo>
                    <a:pt x="3170" y="7243"/>
                  </a:lnTo>
                  <a:lnTo>
                    <a:pt x="3155" y="7263"/>
                  </a:lnTo>
                  <a:lnTo>
                    <a:pt x="3148" y="7275"/>
                  </a:lnTo>
                  <a:lnTo>
                    <a:pt x="3135" y="7293"/>
                  </a:lnTo>
                  <a:lnTo>
                    <a:pt x="3120" y="7308"/>
                  </a:lnTo>
                  <a:lnTo>
                    <a:pt x="3105" y="7329"/>
                  </a:lnTo>
                  <a:lnTo>
                    <a:pt x="3096" y="7347"/>
                  </a:lnTo>
                  <a:lnTo>
                    <a:pt x="3093" y="7357"/>
                  </a:lnTo>
                  <a:lnTo>
                    <a:pt x="3074" y="7367"/>
                  </a:lnTo>
                  <a:lnTo>
                    <a:pt x="3049" y="7384"/>
                  </a:lnTo>
                  <a:lnTo>
                    <a:pt x="3019" y="7394"/>
                  </a:lnTo>
                  <a:lnTo>
                    <a:pt x="2984" y="7395"/>
                  </a:lnTo>
                  <a:lnTo>
                    <a:pt x="2949" y="7421"/>
                  </a:lnTo>
                  <a:lnTo>
                    <a:pt x="2912" y="7451"/>
                  </a:lnTo>
                  <a:lnTo>
                    <a:pt x="2889" y="7479"/>
                  </a:lnTo>
                  <a:lnTo>
                    <a:pt x="2874" y="7493"/>
                  </a:lnTo>
                  <a:lnTo>
                    <a:pt x="2853" y="7496"/>
                  </a:lnTo>
                  <a:lnTo>
                    <a:pt x="2835" y="7518"/>
                  </a:lnTo>
                  <a:lnTo>
                    <a:pt x="2833" y="7543"/>
                  </a:lnTo>
                  <a:lnTo>
                    <a:pt x="2823" y="7548"/>
                  </a:lnTo>
                  <a:lnTo>
                    <a:pt x="2803" y="7546"/>
                  </a:lnTo>
                  <a:lnTo>
                    <a:pt x="2778" y="7563"/>
                  </a:lnTo>
                  <a:lnTo>
                    <a:pt x="2776" y="7573"/>
                  </a:lnTo>
                  <a:lnTo>
                    <a:pt x="2755" y="7578"/>
                  </a:lnTo>
                  <a:lnTo>
                    <a:pt x="2736" y="7590"/>
                  </a:lnTo>
                  <a:lnTo>
                    <a:pt x="2708" y="7583"/>
                  </a:lnTo>
                  <a:lnTo>
                    <a:pt x="2678" y="7580"/>
                  </a:lnTo>
                  <a:lnTo>
                    <a:pt x="2658" y="7565"/>
                  </a:lnTo>
                  <a:lnTo>
                    <a:pt x="2636" y="7553"/>
                  </a:lnTo>
                  <a:lnTo>
                    <a:pt x="2618" y="7544"/>
                  </a:lnTo>
                  <a:lnTo>
                    <a:pt x="2596" y="7538"/>
                  </a:lnTo>
                  <a:lnTo>
                    <a:pt x="2589" y="7526"/>
                  </a:lnTo>
                  <a:lnTo>
                    <a:pt x="2582" y="7504"/>
                  </a:lnTo>
                  <a:lnTo>
                    <a:pt x="2552" y="7509"/>
                  </a:lnTo>
                  <a:lnTo>
                    <a:pt x="2544" y="7503"/>
                  </a:lnTo>
                  <a:lnTo>
                    <a:pt x="2527" y="7489"/>
                  </a:lnTo>
                  <a:lnTo>
                    <a:pt x="2510" y="7483"/>
                  </a:lnTo>
                  <a:lnTo>
                    <a:pt x="2512" y="7498"/>
                  </a:lnTo>
                  <a:lnTo>
                    <a:pt x="2515" y="7503"/>
                  </a:lnTo>
                  <a:lnTo>
                    <a:pt x="2492" y="7504"/>
                  </a:lnTo>
                  <a:lnTo>
                    <a:pt x="2470" y="7503"/>
                  </a:lnTo>
                  <a:lnTo>
                    <a:pt x="2474" y="7488"/>
                  </a:lnTo>
                  <a:lnTo>
                    <a:pt x="2465" y="7467"/>
                  </a:lnTo>
                  <a:lnTo>
                    <a:pt x="2467" y="7449"/>
                  </a:lnTo>
                  <a:lnTo>
                    <a:pt x="2448" y="7449"/>
                  </a:lnTo>
                  <a:lnTo>
                    <a:pt x="2443" y="7461"/>
                  </a:lnTo>
                  <a:lnTo>
                    <a:pt x="2437" y="7476"/>
                  </a:lnTo>
                  <a:lnTo>
                    <a:pt x="2425" y="7474"/>
                  </a:lnTo>
                  <a:lnTo>
                    <a:pt x="2417" y="7467"/>
                  </a:lnTo>
                  <a:lnTo>
                    <a:pt x="2413" y="7461"/>
                  </a:lnTo>
                  <a:lnTo>
                    <a:pt x="2397" y="7459"/>
                  </a:lnTo>
                  <a:lnTo>
                    <a:pt x="2373" y="7454"/>
                  </a:lnTo>
                  <a:lnTo>
                    <a:pt x="2358" y="7461"/>
                  </a:lnTo>
                  <a:lnTo>
                    <a:pt x="2331" y="7472"/>
                  </a:lnTo>
                  <a:lnTo>
                    <a:pt x="2310" y="7491"/>
                  </a:lnTo>
                  <a:lnTo>
                    <a:pt x="2281" y="7524"/>
                  </a:lnTo>
                  <a:lnTo>
                    <a:pt x="2253" y="7521"/>
                  </a:lnTo>
                  <a:lnTo>
                    <a:pt x="2231" y="7548"/>
                  </a:lnTo>
                  <a:lnTo>
                    <a:pt x="2214" y="7576"/>
                  </a:lnTo>
                  <a:lnTo>
                    <a:pt x="2206" y="7615"/>
                  </a:lnTo>
                  <a:lnTo>
                    <a:pt x="2201" y="7662"/>
                  </a:lnTo>
                  <a:lnTo>
                    <a:pt x="2197" y="7695"/>
                  </a:lnTo>
                  <a:lnTo>
                    <a:pt x="2197" y="7720"/>
                  </a:lnTo>
                  <a:lnTo>
                    <a:pt x="2209" y="7722"/>
                  </a:lnTo>
                  <a:lnTo>
                    <a:pt x="2218" y="7745"/>
                  </a:lnTo>
                  <a:lnTo>
                    <a:pt x="2223" y="7745"/>
                  </a:lnTo>
                  <a:lnTo>
                    <a:pt x="2224" y="7752"/>
                  </a:lnTo>
                  <a:lnTo>
                    <a:pt x="2224" y="7782"/>
                  </a:lnTo>
                  <a:lnTo>
                    <a:pt x="2238" y="7787"/>
                  </a:lnTo>
                  <a:lnTo>
                    <a:pt x="2241" y="7799"/>
                  </a:lnTo>
                  <a:lnTo>
                    <a:pt x="2229" y="7811"/>
                  </a:lnTo>
                  <a:lnTo>
                    <a:pt x="2214" y="7812"/>
                  </a:lnTo>
                  <a:lnTo>
                    <a:pt x="2216" y="7834"/>
                  </a:lnTo>
                  <a:lnTo>
                    <a:pt x="2224" y="7862"/>
                  </a:lnTo>
                  <a:lnTo>
                    <a:pt x="2221" y="7872"/>
                  </a:lnTo>
                  <a:lnTo>
                    <a:pt x="2224" y="7896"/>
                  </a:lnTo>
                  <a:lnTo>
                    <a:pt x="2221" y="7911"/>
                  </a:lnTo>
                  <a:lnTo>
                    <a:pt x="2206" y="7933"/>
                  </a:lnTo>
                  <a:lnTo>
                    <a:pt x="2187" y="7949"/>
                  </a:lnTo>
                  <a:lnTo>
                    <a:pt x="2172" y="7956"/>
                  </a:lnTo>
                  <a:lnTo>
                    <a:pt x="2134" y="7981"/>
                  </a:lnTo>
                  <a:lnTo>
                    <a:pt x="2102" y="8003"/>
                  </a:lnTo>
                  <a:lnTo>
                    <a:pt x="2075" y="8025"/>
                  </a:lnTo>
                  <a:lnTo>
                    <a:pt x="2055" y="8040"/>
                  </a:lnTo>
                  <a:lnTo>
                    <a:pt x="2030" y="8078"/>
                  </a:lnTo>
                  <a:lnTo>
                    <a:pt x="1968" y="8093"/>
                  </a:lnTo>
                  <a:lnTo>
                    <a:pt x="1933" y="8105"/>
                  </a:lnTo>
                  <a:lnTo>
                    <a:pt x="1893" y="8120"/>
                  </a:lnTo>
                  <a:lnTo>
                    <a:pt x="1864" y="8130"/>
                  </a:lnTo>
                  <a:lnTo>
                    <a:pt x="1836" y="8144"/>
                  </a:lnTo>
                  <a:lnTo>
                    <a:pt x="1814" y="8174"/>
                  </a:lnTo>
                  <a:lnTo>
                    <a:pt x="1792" y="8202"/>
                  </a:lnTo>
                  <a:lnTo>
                    <a:pt x="1799" y="8200"/>
                  </a:lnTo>
                  <a:lnTo>
                    <a:pt x="1811" y="8209"/>
                  </a:lnTo>
                  <a:lnTo>
                    <a:pt x="1818" y="8222"/>
                  </a:lnTo>
                  <a:lnTo>
                    <a:pt x="1804" y="8234"/>
                  </a:lnTo>
                  <a:lnTo>
                    <a:pt x="1786" y="8242"/>
                  </a:lnTo>
                  <a:lnTo>
                    <a:pt x="1771" y="8251"/>
                  </a:lnTo>
                  <a:lnTo>
                    <a:pt x="1744" y="8309"/>
                  </a:lnTo>
                  <a:lnTo>
                    <a:pt x="1720" y="8339"/>
                  </a:lnTo>
                  <a:lnTo>
                    <a:pt x="1700" y="8366"/>
                  </a:lnTo>
                  <a:lnTo>
                    <a:pt x="1694" y="8388"/>
                  </a:lnTo>
                  <a:lnTo>
                    <a:pt x="1679" y="8411"/>
                  </a:lnTo>
                  <a:lnTo>
                    <a:pt x="1659" y="8436"/>
                  </a:lnTo>
                  <a:lnTo>
                    <a:pt x="1640" y="8472"/>
                  </a:lnTo>
                  <a:lnTo>
                    <a:pt x="1623" y="8515"/>
                  </a:lnTo>
                  <a:lnTo>
                    <a:pt x="1612" y="8542"/>
                  </a:lnTo>
                  <a:lnTo>
                    <a:pt x="1605" y="8572"/>
                  </a:lnTo>
                  <a:lnTo>
                    <a:pt x="1623" y="8636"/>
                  </a:lnTo>
                  <a:lnTo>
                    <a:pt x="1630" y="8674"/>
                  </a:lnTo>
                  <a:lnTo>
                    <a:pt x="1669" y="8713"/>
                  </a:lnTo>
                  <a:lnTo>
                    <a:pt x="1695" y="8728"/>
                  </a:lnTo>
                  <a:lnTo>
                    <a:pt x="1700" y="8756"/>
                  </a:lnTo>
                  <a:lnTo>
                    <a:pt x="1672" y="8785"/>
                  </a:lnTo>
                  <a:lnTo>
                    <a:pt x="1657" y="8798"/>
                  </a:lnTo>
                  <a:lnTo>
                    <a:pt x="1650" y="8820"/>
                  </a:lnTo>
                  <a:lnTo>
                    <a:pt x="1633" y="8818"/>
                  </a:lnTo>
                  <a:lnTo>
                    <a:pt x="1592" y="8858"/>
                  </a:lnTo>
                  <a:lnTo>
                    <a:pt x="1577" y="8872"/>
                  </a:lnTo>
                  <a:lnTo>
                    <a:pt x="1572" y="8903"/>
                  </a:lnTo>
                  <a:lnTo>
                    <a:pt x="1553" y="8922"/>
                  </a:lnTo>
                  <a:lnTo>
                    <a:pt x="1555" y="8960"/>
                  </a:lnTo>
                  <a:lnTo>
                    <a:pt x="1531" y="9009"/>
                  </a:lnTo>
                  <a:lnTo>
                    <a:pt x="1516" y="9037"/>
                  </a:lnTo>
                  <a:lnTo>
                    <a:pt x="1541" y="9046"/>
                  </a:lnTo>
                  <a:lnTo>
                    <a:pt x="1491" y="9071"/>
                  </a:lnTo>
                  <a:lnTo>
                    <a:pt x="1468" y="9077"/>
                  </a:lnTo>
                  <a:lnTo>
                    <a:pt x="1438" y="9077"/>
                  </a:lnTo>
                  <a:lnTo>
                    <a:pt x="1404" y="9108"/>
                  </a:lnTo>
                  <a:lnTo>
                    <a:pt x="1356" y="9163"/>
                  </a:lnTo>
                  <a:lnTo>
                    <a:pt x="1339" y="9210"/>
                  </a:lnTo>
                  <a:lnTo>
                    <a:pt x="1304" y="9293"/>
                  </a:lnTo>
                  <a:lnTo>
                    <a:pt x="1285" y="9303"/>
                  </a:lnTo>
                  <a:lnTo>
                    <a:pt x="1260" y="9278"/>
                  </a:lnTo>
                  <a:lnTo>
                    <a:pt x="1238" y="9280"/>
                  </a:lnTo>
                  <a:lnTo>
                    <a:pt x="1213" y="9285"/>
                  </a:lnTo>
                  <a:lnTo>
                    <a:pt x="1210" y="9300"/>
                  </a:lnTo>
                  <a:lnTo>
                    <a:pt x="1187" y="9310"/>
                  </a:lnTo>
                  <a:lnTo>
                    <a:pt x="1167" y="9305"/>
                  </a:lnTo>
                  <a:lnTo>
                    <a:pt x="1160" y="9300"/>
                  </a:lnTo>
                  <a:lnTo>
                    <a:pt x="1126" y="9298"/>
                  </a:lnTo>
                  <a:lnTo>
                    <a:pt x="1091" y="9300"/>
                  </a:lnTo>
                  <a:lnTo>
                    <a:pt x="1063" y="9310"/>
                  </a:lnTo>
                  <a:lnTo>
                    <a:pt x="1029" y="9303"/>
                  </a:lnTo>
                  <a:lnTo>
                    <a:pt x="989" y="9297"/>
                  </a:lnTo>
                  <a:lnTo>
                    <a:pt x="952" y="9300"/>
                  </a:lnTo>
                  <a:lnTo>
                    <a:pt x="895" y="9307"/>
                  </a:lnTo>
                  <a:lnTo>
                    <a:pt x="842" y="9374"/>
                  </a:lnTo>
                  <a:lnTo>
                    <a:pt x="802" y="9365"/>
                  </a:lnTo>
                  <a:lnTo>
                    <a:pt x="767" y="9380"/>
                  </a:lnTo>
                  <a:lnTo>
                    <a:pt x="726" y="9454"/>
                  </a:lnTo>
                  <a:lnTo>
                    <a:pt x="711" y="9456"/>
                  </a:lnTo>
                  <a:lnTo>
                    <a:pt x="715" y="9482"/>
                  </a:lnTo>
                  <a:lnTo>
                    <a:pt x="680" y="9497"/>
                  </a:lnTo>
                  <a:lnTo>
                    <a:pt x="654" y="9484"/>
                  </a:lnTo>
                  <a:lnTo>
                    <a:pt x="636" y="9454"/>
                  </a:lnTo>
                  <a:lnTo>
                    <a:pt x="619" y="9447"/>
                  </a:lnTo>
                  <a:lnTo>
                    <a:pt x="604" y="9446"/>
                  </a:lnTo>
                  <a:lnTo>
                    <a:pt x="589" y="9419"/>
                  </a:lnTo>
                  <a:lnTo>
                    <a:pt x="571" y="9382"/>
                  </a:lnTo>
                  <a:lnTo>
                    <a:pt x="557" y="9359"/>
                  </a:lnTo>
                  <a:lnTo>
                    <a:pt x="571" y="9345"/>
                  </a:lnTo>
                  <a:lnTo>
                    <a:pt x="556" y="9332"/>
                  </a:lnTo>
                  <a:lnTo>
                    <a:pt x="541" y="9323"/>
                  </a:lnTo>
                  <a:lnTo>
                    <a:pt x="532" y="9305"/>
                  </a:lnTo>
                  <a:lnTo>
                    <a:pt x="547" y="9285"/>
                  </a:lnTo>
                  <a:lnTo>
                    <a:pt x="544" y="9278"/>
                  </a:lnTo>
                  <a:lnTo>
                    <a:pt x="536" y="9255"/>
                  </a:lnTo>
                  <a:lnTo>
                    <a:pt x="524" y="9238"/>
                  </a:lnTo>
                  <a:lnTo>
                    <a:pt x="480" y="9198"/>
                  </a:lnTo>
                  <a:lnTo>
                    <a:pt x="455" y="9179"/>
                  </a:lnTo>
                  <a:lnTo>
                    <a:pt x="447" y="9164"/>
                  </a:lnTo>
                  <a:lnTo>
                    <a:pt x="442" y="9153"/>
                  </a:lnTo>
                  <a:lnTo>
                    <a:pt x="437" y="9151"/>
                  </a:lnTo>
                  <a:lnTo>
                    <a:pt x="435" y="9161"/>
                  </a:lnTo>
                  <a:lnTo>
                    <a:pt x="444" y="9174"/>
                  </a:lnTo>
                  <a:lnTo>
                    <a:pt x="440" y="9176"/>
                  </a:lnTo>
                  <a:lnTo>
                    <a:pt x="415" y="9164"/>
                  </a:lnTo>
                  <a:lnTo>
                    <a:pt x="405" y="9159"/>
                  </a:lnTo>
                  <a:lnTo>
                    <a:pt x="403" y="9171"/>
                  </a:lnTo>
                  <a:lnTo>
                    <a:pt x="378" y="9174"/>
                  </a:lnTo>
                  <a:lnTo>
                    <a:pt x="370" y="9179"/>
                  </a:lnTo>
                  <a:lnTo>
                    <a:pt x="363" y="9181"/>
                  </a:lnTo>
                  <a:lnTo>
                    <a:pt x="353" y="9181"/>
                  </a:lnTo>
                  <a:lnTo>
                    <a:pt x="333" y="9196"/>
                  </a:lnTo>
                  <a:lnTo>
                    <a:pt x="303" y="9220"/>
                  </a:lnTo>
                  <a:lnTo>
                    <a:pt x="278" y="9230"/>
                  </a:lnTo>
                  <a:lnTo>
                    <a:pt x="259" y="9220"/>
                  </a:lnTo>
                  <a:lnTo>
                    <a:pt x="243" y="9210"/>
                  </a:lnTo>
                  <a:lnTo>
                    <a:pt x="221" y="9206"/>
                  </a:lnTo>
                  <a:lnTo>
                    <a:pt x="211" y="9206"/>
                  </a:lnTo>
                  <a:lnTo>
                    <a:pt x="199" y="9201"/>
                  </a:lnTo>
                  <a:lnTo>
                    <a:pt x="187" y="9200"/>
                  </a:lnTo>
                  <a:lnTo>
                    <a:pt x="159" y="9191"/>
                  </a:lnTo>
                  <a:lnTo>
                    <a:pt x="144" y="9195"/>
                  </a:lnTo>
                  <a:lnTo>
                    <a:pt x="141" y="9205"/>
                  </a:lnTo>
                  <a:lnTo>
                    <a:pt x="127" y="9205"/>
                  </a:lnTo>
                  <a:lnTo>
                    <a:pt x="107" y="9213"/>
                  </a:lnTo>
                  <a:lnTo>
                    <a:pt x="99" y="9221"/>
                  </a:lnTo>
                  <a:lnTo>
                    <a:pt x="94" y="9226"/>
                  </a:lnTo>
                  <a:lnTo>
                    <a:pt x="87" y="9210"/>
                  </a:lnTo>
                  <a:lnTo>
                    <a:pt x="109" y="9146"/>
                  </a:lnTo>
                  <a:lnTo>
                    <a:pt x="105" y="9139"/>
                  </a:lnTo>
                  <a:lnTo>
                    <a:pt x="114" y="9114"/>
                  </a:lnTo>
                  <a:lnTo>
                    <a:pt x="121" y="9092"/>
                  </a:lnTo>
                  <a:lnTo>
                    <a:pt x="117" y="9071"/>
                  </a:lnTo>
                  <a:lnTo>
                    <a:pt x="121" y="9037"/>
                  </a:lnTo>
                  <a:lnTo>
                    <a:pt x="119" y="9002"/>
                  </a:lnTo>
                  <a:lnTo>
                    <a:pt x="117" y="8974"/>
                  </a:lnTo>
                  <a:lnTo>
                    <a:pt x="107" y="8967"/>
                  </a:lnTo>
                  <a:lnTo>
                    <a:pt x="121" y="8913"/>
                  </a:lnTo>
                  <a:lnTo>
                    <a:pt x="127" y="8882"/>
                  </a:lnTo>
                  <a:lnTo>
                    <a:pt x="119" y="8848"/>
                  </a:lnTo>
                  <a:lnTo>
                    <a:pt x="107" y="8830"/>
                  </a:lnTo>
                  <a:lnTo>
                    <a:pt x="100" y="8826"/>
                  </a:lnTo>
                  <a:lnTo>
                    <a:pt x="90" y="8831"/>
                  </a:lnTo>
                  <a:lnTo>
                    <a:pt x="75" y="8838"/>
                  </a:lnTo>
                  <a:lnTo>
                    <a:pt x="60" y="8838"/>
                  </a:lnTo>
                  <a:lnTo>
                    <a:pt x="52" y="8838"/>
                  </a:lnTo>
                  <a:lnTo>
                    <a:pt x="57" y="8811"/>
                  </a:lnTo>
                  <a:lnTo>
                    <a:pt x="47" y="8791"/>
                  </a:lnTo>
                  <a:lnTo>
                    <a:pt x="42" y="8773"/>
                  </a:lnTo>
                  <a:lnTo>
                    <a:pt x="27" y="8773"/>
                  </a:lnTo>
                  <a:lnTo>
                    <a:pt x="0" y="8764"/>
                  </a:lnTo>
                  <a:close/>
                </a:path>
              </a:pathLst>
            </a:custGeom>
            <a:solidFill>
              <a:srgbClr val="E0E0E0"/>
            </a:solidFill>
            <a:ln w="9525">
              <a:noFill/>
              <a:round/>
              <a:headEnd/>
              <a:tailEnd/>
            </a:ln>
          </p:spPr>
          <p:txBody>
            <a:bodyPr/>
            <a:lstStyle/>
            <a:p>
              <a:endParaRPr lang="nb-NO"/>
            </a:p>
          </p:txBody>
        </p:sp>
        <p:sp>
          <p:nvSpPr>
            <p:cNvPr id="61745" name="Freeform 21"/>
            <p:cNvSpPr>
              <a:spLocks/>
            </p:cNvSpPr>
            <p:nvPr/>
          </p:nvSpPr>
          <p:spPr bwMode="auto">
            <a:xfrm>
              <a:off x="6531" y="-498"/>
              <a:ext cx="170" cy="105"/>
            </a:xfrm>
            <a:custGeom>
              <a:avLst/>
              <a:gdLst>
                <a:gd name="T0" fmla="*/ 33 w 340"/>
                <a:gd name="T1" fmla="*/ 22 h 209"/>
                <a:gd name="T2" fmla="*/ 32 w 340"/>
                <a:gd name="T3" fmla="*/ 22 h 209"/>
                <a:gd name="T4" fmla="*/ 31 w 340"/>
                <a:gd name="T5" fmla="*/ 22 h 209"/>
                <a:gd name="T6" fmla="*/ 15 w 340"/>
                <a:gd name="T7" fmla="*/ 26 h 209"/>
                <a:gd name="T8" fmla="*/ 8 w 340"/>
                <a:gd name="T9" fmla="*/ 27 h 209"/>
                <a:gd name="T10" fmla="*/ 3 w 340"/>
                <a:gd name="T11" fmla="*/ 22 h 209"/>
                <a:gd name="T12" fmla="*/ 0 w 340"/>
                <a:gd name="T13" fmla="*/ 17 h 209"/>
                <a:gd name="T14" fmla="*/ 0 w 340"/>
                <a:gd name="T15" fmla="*/ 17 h 209"/>
                <a:gd name="T16" fmla="*/ 3 w 340"/>
                <a:gd name="T17" fmla="*/ 9 h 209"/>
                <a:gd name="T18" fmla="*/ 11 w 340"/>
                <a:gd name="T19" fmla="*/ 2 h 209"/>
                <a:gd name="T20" fmla="*/ 19 w 340"/>
                <a:gd name="T21" fmla="*/ 0 h 209"/>
                <a:gd name="T22" fmla="*/ 24 w 340"/>
                <a:gd name="T23" fmla="*/ 1 h 209"/>
                <a:gd name="T24" fmla="*/ 43 w 340"/>
                <a:gd name="T25" fmla="*/ 9 h 209"/>
                <a:gd name="T26" fmla="*/ 42 w 340"/>
                <a:gd name="T27" fmla="*/ 14 h 209"/>
                <a:gd name="T28" fmla="*/ 33 w 340"/>
                <a:gd name="T29" fmla="*/ 22 h 2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0"/>
                <a:gd name="T46" fmla="*/ 0 h 209"/>
                <a:gd name="T47" fmla="*/ 340 w 340"/>
                <a:gd name="T48" fmla="*/ 209 h 2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0" h="209">
                  <a:moveTo>
                    <a:pt x="261" y="169"/>
                  </a:moveTo>
                  <a:lnTo>
                    <a:pt x="256" y="171"/>
                  </a:lnTo>
                  <a:lnTo>
                    <a:pt x="255" y="171"/>
                  </a:lnTo>
                  <a:lnTo>
                    <a:pt x="124" y="207"/>
                  </a:lnTo>
                  <a:lnTo>
                    <a:pt x="64" y="209"/>
                  </a:lnTo>
                  <a:lnTo>
                    <a:pt x="17" y="176"/>
                  </a:lnTo>
                  <a:lnTo>
                    <a:pt x="0" y="130"/>
                  </a:lnTo>
                  <a:lnTo>
                    <a:pt x="0" y="129"/>
                  </a:lnTo>
                  <a:lnTo>
                    <a:pt x="17" y="65"/>
                  </a:lnTo>
                  <a:lnTo>
                    <a:pt x="81" y="15"/>
                  </a:lnTo>
                  <a:lnTo>
                    <a:pt x="151" y="0"/>
                  </a:lnTo>
                  <a:lnTo>
                    <a:pt x="196" y="2"/>
                  </a:lnTo>
                  <a:lnTo>
                    <a:pt x="340" y="65"/>
                  </a:lnTo>
                  <a:lnTo>
                    <a:pt x="332" y="105"/>
                  </a:lnTo>
                  <a:lnTo>
                    <a:pt x="261" y="169"/>
                  </a:lnTo>
                  <a:close/>
                </a:path>
              </a:pathLst>
            </a:custGeom>
            <a:solidFill>
              <a:srgbClr val="E0E0E0"/>
            </a:solidFill>
            <a:ln w="9525">
              <a:noFill/>
              <a:round/>
              <a:headEnd/>
              <a:tailEnd/>
            </a:ln>
          </p:spPr>
          <p:txBody>
            <a:bodyPr/>
            <a:lstStyle/>
            <a:p>
              <a:endParaRPr lang="nb-NO"/>
            </a:p>
          </p:txBody>
        </p:sp>
        <p:sp>
          <p:nvSpPr>
            <p:cNvPr id="61746" name="Freeform 22"/>
            <p:cNvSpPr>
              <a:spLocks/>
            </p:cNvSpPr>
            <p:nvPr/>
          </p:nvSpPr>
          <p:spPr bwMode="auto">
            <a:xfrm>
              <a:off x="1392" y="1407"/>
              <a:ext cx="436" cy="522"/>
            </a:xfrm>
            <a:custGeom>
              <a:avLst/>
              <a:gdLst>
                <a:gd name="T0" fmla="*/ 57 w 872"/>
                <a:gd name="T1" fmla="*/ 4 h 1044"/>
                <a:gd name="T2" fmla="*/ 61 w 872"/>
                <a:gd name="T3" fmla="*/ 12 h 1044"/>
                <a:gd name="T4" fmla="*/ 64 w 872"/>
                <a:gd name="T5" fmla="*/ 2 h 1044"/>
                <a:gd name="T6" fmla="*/ 76 w 872"/>
                <a:gd name="T7" fmla="*/ 5 h 1044"/>
                <a:gd name="T8" fmla="*/ 72 w 872"/>
                <a:gd name="T9" fmla="*/ 10 h 1044"/>
                <a:gd name="T10" fmla="*/ 85 w 872"/>
                <a:gd name="T11" fmla="*/ 4 h 1044"/>
                <a:gd name="T12" fmla="*/ 99 w 872"/>
                <a:gd name="T13" fmla="*/ 11 h 1044"/>
                <a:gd name="T14" fmla="*/ 101 w 872"/>
                <a:gd name="T15" fmla="*/ 24 h 1044"/>
                <a:gd name="T16" fmla="*/ 109 w 872"/>
                <a:gd name="T17" fmla="*/ 28 h 1044"/>
                <a:gd name="T18" fmla="*/ 107 w 872"/>
                <a:gd name="T19" fmla="*/ 30 h 1044"/>
                <a:gd name="T20" fmla="*/ 105 w 872"/>
                <a:gd name="T21" fmla="*/ 33 h 1044"/>
                <a:gd name="T22" fmla="*/ 101 w 872"/>
                <a:gd name="T23" fmla="*/ 37 h 1044"/>
                <a:gd name="T24" fmla="*/ 93 w 872"/>
                <a:gd name="T25" fmla="*/ 43 h 1044"/>
                <a:gd name="T26" fmla="*/ 90 w 872"/>
                <a:gd name="T27" fmla="*/ 47 h 1044"/>
                <a:gd name="T28" fmla="*/ 95 w 872"/>
                <a:gd name="T29" fmla="*/ 61 h 1044"/>
                <a:gd name="T30" fmla="*/ 92 w 872"/>
                <a:gd name="T31" fmla="*/ 68 h 1044"/>
                <a:gd name="T32" fmla="*/ 97 w 872"/>
                <a:gd name="T33" fmla="*/ 77 h 1044"/>
                <a:gd name="T34" fmla="*/ 93 w 872"/>
                <a:gd name="T35" fmla="*/ 94 h 1044"/>
                <a:gd name="T36" fmla="*/ 91 w 872"/>
                <a:gd name="T37" fmla="*/ 106 h 1044"/>
                <a:gd name="T38" fmla="*/ 78 w 872"/>
                <a:gd name="T39" fmla="*/ 106 h 1044"/>
                <a:gd name="T40" fmla="*/ 76 w 872"/>
                <a:gd name="T41" fmla="*/ 107 h 1044"/>
                <a:gd name="T42" fmla="*/ 63 w 872"/>
                <a:gd name="T43" fmla="*/ 110 h 1044"/>
                <a:gd name="T44" fmla="*/ 60 w 872"/>
                <a:gd name="T45" fmla="*/ 115 h 1044"/>
                <a:gd name="T46" fmla="*/ 50 w 872"/>
                <a:gd name="T47" fmla="*/ 116 h 1044"/>
                <a:gd name="T48" fmla="*/ 43 w 872"/>
                <a:gd name="T49" fmla="*/ 123 h 1044"/>
                <a:gd name="T50" fmla="*/ 26 w 872"/>
                <a:gd name="T51" fmla="*/ 131 h 1044"/>
                <a:gd name="T52" fmla="*/ 14 w 872"/>
                <a:gd name="T53" fmla="*/ 127 h 1044"/>
                <a:gd name="T54" fmla="*/ 17 w 872"/>
                <a:gd name="T55" fmla="*/ 123 h 1044"/>
                <a:gd name="T56" fmla="*/ 9 w 872"/>
                <a:gd name="T57" fmla="*/ 123 h 1044"/>
                <a:gd name="T58" fmla="*/ 17 w 872"/>
                <a:gd name="T59" fmla="*/ 118 h 1044"/>
                <a:gd name="T60" fmla="*/ 9 w 872"/>
                <a:gd name="T61" fmla="*/ 119 h 1044"/>
                <a:gd name="T62" fmla="*/ 3 w 872"/>
                <a:gd name="T63" fmla="*/ 114 h 1044"/>
                <a:gd name="T64" fmla="*/ 14 w 872"/>
                <a:gd name="T65" fmla="*/ 107 h 1044"/>
                <a:gd name="T66" fmla="*/ 3 w 872"/>
                <a:gd name="T67" fmla="*/ 109 h 1044"/>
                <a:gd name="T68" fmla="*/ 7 w 872"/>
                <a:gd name="T69" fmla="*/ 103 h 1044"/>
                <a:gd name="T70" fmla="*/ 12 w 872"/>
                <a:gd name="T71" fmla="*/ 99 h 1044"/>
                <a:gd name="T72" fmla="*/ 22 w 872"/>
                <a:gd name="T73" fmla="*/ 93 h 1044"/>
                <a:gd name="T74" fmla="*/ 31 w 872"/>
                <a:gd name="T75" fmla="*/ 88 h 1044"/>
                <a:gd name="T76" fmla="*/ 21 w 872"/>
                <a:gd name="T77" fmla="*/ 92 h 1044"/>
                <a:gd name="T78" fmla="*/ 17 w 872"/>
                <a:gd name="T79" fmla="*/ 89 h 1044"/>
                <a:gd name="T80" fmla="*/ 24 w 872"/>
                <a:gd name="T81" fmla="*/ 76 h 1044"/>
                <a:gd name="T82" fmla="*/ 28 w 872"/>
                <a:gd name="T83" fmla="*/ 70 h 1044"/>
                <a:gd name="T84" fmla="*/ 19 w 872"/>
                <a:gd name="T85" fmla="*/ 67 h 1044"/>
                <a:gd name="T86" fmla="*/ 11 w 872"/>
                <a:gd name="T87" fmla="*/ 65 h 1044"/>
                <a:gd name="T88" fmla="*/ 14 w 872"/>
                <a:gd name="T89" fmla="*/ 59 h 1044"/>
                <a:gd name="T90" fmla="*/ 19 w 872"/>
                <a:gd name="T91" fmla="*/ 52 h 1044"/>
                <a:gd name="T92" fmla="*/ 13 w 872"/>
                <a:gd name="T93" fmla="*/ 46 h 1044"/>
                <a:gd name="T94" fmla="*/ 9 w 872"/>
                <a:gd name="T95" fmla="*/ 39 h 1044"/>
                <a:gd name="T96" fmla="*/ 14 w 872"/>
                <a:gd name="T97" fmla="*/ 36 h 1044"/>
                <a:gd name="T98" fmla="*/ 27 w 872"/>
                <a:gd name="T99" fmla="*/ 38 h 1044"/>
                <a:gd name="T100" fmla="*/ 34 w 872"/>
                <a:gd name="T101" fmla="*/ 35 h 1044"/>
                <a:gd name="T102" fmla="*/ 41 w 872"/>
                <a:gd name="T103" fmla="*/ 34 h 1044"/>
                <a:gd name="T104" fmla="*/ 48 w 872"/>
                <a:gd name="T105" fmla="*/ 27 h 1044"/>
                <a:gd name="T106" fmla="*/ 42 w 872"/>
                <a:gd name="T107" fmla="*/ 25 h 1044"/>
                <a:gd name="T108" fmla="*/ 45 w 872"/>
                <a:gd name="T109" fmla="*/ 19 h 1044"/>
                <a:gd name="T110" fmla="*/ 45 w 872"/>
                <a:gd name="T111" fmla="*/ 12 h 10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72"/>
                <a:gd name="T169" fmla="*/ 0 h 1044"/>
                <a:gd name="T170" fmla="*/ 872 w 872"/>
                <a:gd name="T171" fmla="*/ 1044 h 104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72" h="1044">
                  <a:moveTo>
                    <a:pt x="373" y="58"/>
                  </a:moveTo>
                  <a:lnTo>
                    <a:pt x="403" y="62"/>
                  </a:lnTo>
                  <a:lnTo>
                    <a:pt x="423" y="53"/>
                  </a:lnTo>
                  <a:lnTo>
                    <a:pt x="435" y="60"/>
                  </a:lnTo>
                  <a:lnTo>
                    <a:pt x="455" y="56"/>
                  </a:lnTo>
                  <a:lnTo>
                    <a:pt x="460" y="33"/>
                  </a:lnTo>
                  <a:lnTo>
                    <a:pt x="475" y="28"/>
                  </a:lnTo>
                  <a:lnTo>
                    <a:pt x="499" y="31"/>
                  </a:lnTo>
                  <a:lnTo>
                    <a:pt x="500" y="50"/>
                  </a:lnTo>
                  <a:lnTo>
                    <a:pt x="510" y="68"/>
                  </a:lnTo>
                  <a:lnTo>
                    <a:pt x="497" y="85"/>
                  </a:lnTo>
                  <a:lnTo>
                    <a:pt x="490" y="98"/>
                  </a:lnTo>
                  <a:lnTo>
                    <a:pt x="500" y="95"/>
                  </a:lnTo>
                  <a:lnTo>
                    <a:pt x="519" y="78"/>
                  </a:lnTo>
                  <a:lnTo>
                    <a:pt x="515" y="70"/>
                  </a:lnTo>
                  <a:lnTo>
                    <a:pt x="512" y="50"/>
                  </a:lnTo>
                  <a:lnTo>
                    <a:pt x="505" y="40"/>
                  </a:lnTo>
                  <a:lnTo>
                    <a:pt x="512" y="23"/>
                  </a:lnTo>
                  <a:lnTo>
                    <a:pt x="539" y="18"/>
                  </a:lnTo>
                  <a:lnTo>
                    <a:pt x="537" y="0"/>
                  </a:lnTo>
                  <a:lnTo>
                    <a:pt x="556" y="5"/>
                  </a:lnTo>
                  <a:lnTo>
                    <a:pt x="592" y="18"/>
                  </a:lnTo>
                  <a:lnTo>
                    <a:pt x="616" y="33"/>
                  </a:lnTo>
                  <a:lnTo>
                    <a:pt x="604" y="43"/>
                  </a:lnTo>
                  <a:lnTo>
                    <a:pt x="579" y="55"/>
                  </a:lnTo>
                  <a:lnTo>
                    <a:pt x="561" y="73"/>
                  </a:lnTo>
                  <a:lnTo>
                    <a:pt x="556" y="82"/>
                  </a:lnTo>
                  <a:lnTo>
                    <a:pt x="541" y="102"/>
                  </a:lnTo>
                  <a:lnTo>
                    <a:pt x="552" y="92"/>
                  </a:lnTo>
                  <a:lnTo>
                    <a:pt x="572" y="83"/>
                  </a:lnTo>
                  <a:lnTo>
                    <a:pt x="584" y="78"/>
                  </a:lnTo>
                  <a:lnTo>
                    <a:pt x="604" y="67"/>
                  </a:lnTo>
                  <a:lnTo>
                    <a:pt x="618" y="50"/>
                  </a:lnTo>
                  <a:lnTo>
                    <a:pt x="639" y="41"/>
                  </a:lnTo>
                  <a:lnTo>
                    <a:pt x="656" y="38"/>
                  </a:lnTo>
                  <a:lnTo>
                    <a:pt x="676" y="35"/>
                  </a:lnTo>
                  <a:lnTo>
                    <a:pt x="701" y="30"/>
                  </a:lnTo>
                  <a:lnTo>
                    <a:pt x="723" y="30"/>
                  </a:lnTo>
                  <a:lnTo>
                    <a:pt x="751" y="35"/>
                  </a:lnTo>
                  <a:lnTo>
                    <a:pt x="770" y="53"/>
                  </a:lnTo>
                  <a:lnTo>
                    <a:pt x="777" y="72"/>
                  </a:lnTo>
                  <a:lnTo>
                    <a:pt x="785" y="90"/>
                  </a:lnTo>
                  <a:lnTo>
                    <a:pt x="805" y="108"/>
                  </a:lnTo>
                  <a:lnTo>
                    <a:pt x="812" y="125"/>
                  </a:lnTo>
                  <a:lnTo>
                    <a:pt x="830" y="149"/>
                  </a:lnTo>
                  <a:lnTo>
                    <a:pt x="833" y="162"/>
                  </a:lnTo>
                  <a:lnTo>
                    <a:pt x="807" y="175"/>
                  </a:lnTo>
                  <a:lnTo>
                    <a:pt x="802" y="192"/>
                  </a:lnTo>
                  <a:lnTo>
                    <a:pt x="815" y="189"/>
                  </a:lnTo>
                  <a:lnTo>
                    <a:pt x="825" y="187"/>
                  </a:lnTo>
                  <a:lnTo>
                    <a:pt x="840" y="184"/>
                  </a:lnTo>
                  <a:lnTo>
                    <a:pt x="848" y="182"/>
                  </a:lnTo>
                  <a:lnTo>
                    <a:pt x="862" y="207"/>
                  </a:lnTo>
                  <a:lnTo>
                    <a:pt x="865" y="224"/>
                  </a:lnTo>
                  <a:lnTo>
                    <a:pt x="872" y="252"/>
                  </a:lnTo>
                  <a:lnTo>
                    <a:pt x="867" y="269"/>
                  </a:lnTo>
                  <a:lnTo>
                    <a:pt x="864" y="272"/>
                  </a:lnTo>
                  <a:lnTo>
                    <a:pt x="855" y="262"/>
                  </a:lnTo>
                  <a:lnTo>
                    <a:pt x="852" y="251"/>
                  </a:lnTo>
                  <a:lnTo>
                    <a:pt x="854" y="242"/>
                  </a:lnTo>
                  <a:lnTo>
                    <a:pt x="854" y="227"/>
                  </a:lnTo>
                  <a:lnTo>
                    <a:pt x="833" y="217"/>
                  </a:lnTo>
                  <a:lnTo>
                    <a:pt x="822" y="224"/>
                  </a:lnTo>
                  <a:lnTo>
                    <a:pt x="833" y="239"/>
                  </a:lnTo>
                  <a:lnTo>
                    <a:pt x="827" y="267"/>
                  </a:lnTo>
                  <a:lnTo>
                    <a:pt x="835" y="271"/>
                  </a:lnTo>
                  <a:lnTo>
                    <a:pt x="848" y="267"/>
                  </a:lnTo>
                  <a:lnTo>
                    <a:pt x="857" y="274"/>
                  </a:lnTo>
                  <a:lnTo>
                    <a:pt x="860" y="286"/>
                  </a:lnTo>
                  <a:lnTo>
                    <a:pt x="854" y="296"/>
                  </a:lnTo>
                  <a:lnTo>
                    <a:pt x="832" y="302"/>
                  </a:lnTo>
                  <a:lnTo>
                    <a:pt x="803" y="302"/>
                  </a:lnTo>
                  <a:lnTo>
                    <a:pt x="800" y="318"/>
                  </a:lnTo>
                  <a:lnTo>
                    <a:pt x="795" y="339"/>
                  </a:lnTo>
                  <a:lnTo>
                    <a:pt x="780" y="351"/>
                  </a:lnTo>
                  <a:lnTo>
                    <a:pt x="756" y="348"/>
                  </a:lnTo>
                  <a:lnTo>
                    <a:pt x="731" y="346"/>
                  </a:lnTo>
                  <a:lnTo>
                    <a:pt x="738" y="349"/>
                  </a:lnTo>
                  <a:lnTo>
                    <a:pt x="748" y="354"/>
                  </a:lnTo>
                  <a:lnTo>
                    <a:pt x="756" y="369"/>
                  </a:lnTo>
                  <a:lnTo>
                    <a:pt x="748" y="376"/>
                  </a:lnTo>
                  <a:lnTo>
                    <a:pt x="725" y="373"/>
                  </a:lnTo>
                  <a:lnTo>
                    <a:pt x="713" y="366"/>
                  </a:lnTo>
                  <a:lnTo>
                    <a:pt x="715" y="378"/>
                  </a:lnTo>
                  <a:lnTo>
                    <a:pt x="720" y="395"/>
                  </a:lnTo>
                  <a:lnTo>
                    <a:pt x="730" y="416"/>
                  </a:lnTo>
                  <a:lnTo>
                    <a:pt x="733" y="436"/>
                  </a:lnTo>
                  <a:lnTo>
                    <a:pt x="740" y="455"/>
                  </a:lnTo>
                  <a:lnTo>
                    <a:pt x="753" y="477"/>
                  </a:lnTo>
                  <a:lnTo>
                    <a:pt x="756" y="493"/>
                  </a:lnTo>
                  <a:lnTo>
                    <a:pt x="755" y="508"/>
                  </a:lnTo>
                  <a:lnTo>
                    <a:pt x="758" y="525"/>
                  </a:lnTo>
                  <a:lnTo>
                    <a:pt x="770" y="537"/>
                  </a:lnTo>
                  <a:lnTo>
                    <a:pt x="756" y="542"/>
                  </a:lnTo>
                  <a:lnTo>
                    <a:pt x="746" y="542"/>
                  </a:lnTo>
                  <a:lnTo>
                    <a:pt x="736" y="547"/>
                  </a:lnTo>
                  <a:lnTo>
                    <a:pt x="741" y="554"/>
                  </a:lnTo>
                  <a:lnTo>
                    <a:pt x="750" y="559"/>
                  </a:lnTo>
                  <a:lnTo>
                    <a:pt x="760" y="569"/>
                  </a:lnTo>
                  <a:lnTo>
                    <a:pt x="766" y="582"/>
                  </a:lnTo>
                  <a:lnTo>
                    <a:pt x="772" y="599"/>
                  </a:lnTo>
                  <a:lnTo>
                    <a:pt x="773" y="619"/>
                  </a:lnTo>
                  <a:lnTo>
                    <a:pt x="772" y="647"/>
                  </a:lnTo>
                  <a:lnTo>
                    <a:pt x="768" y="666"/>
                  </a:lnTo>
                  <a:lnTo>
                    <a:pt x="755" y="687"/>
                  </a:lnTo>
                  <a:lnTo>
                    <a:pt x="741" y="718"/>
                  </a:lnTo>
                  <a:lnTo>
                    <a:pt x="736" y="739"/>
                  </a:lnTo>
                  <a:lnTo>
                    <a:pt x="743" y="759"/>
                  </a:lnTo>
                  <a:lnTo>
                    <a:pt x="721" y="788"/>
                  </a:lnTo>
                  <a:lnTo>
                    <a:pt x="711" y="803"/>
                  </a:lnTo>
                  <a:lnTo>
                    <a:pt x="698" y="808"/>
                  </a:lnTo>
                  <a:lnTo>
                    <a:pt x="710" y="823"/>
                  </a:lnTo>
                  <a:lnTo>
                    <a:pt x="715" y="835"/>
                  </a:lnTo>
                  <a:lnTo>
                    <a:pt x="721" y="850"/>
                  </a:lnTo>
                  <a:lnTo>
                    <a:pt x="706" y="855"/>
                  </a:lnTo>
                  <a:lnTo>
                    <a:pt x="690" y="851"/>
                  </a:lnTo>
                  <a:lnTo>
                    <a:pt x="663" y="845"/>
                  </a:lnTo>
                  <a:lnTo>
                    <a:pt x="639" y="846"/>
                  </a:lnTo>
                  <a:lnTo>
                    <a:pt x="629" y="868"/>
                  </a:lnTo>
                  <a:lnTo>
                    <a:pt x="624" y="851"/>
                  </a:lnTo>
                  <a:lnTo>
                    <a:pt x="616" y="838"/>
                  </a:lnTo>
                  <a:lnTo>
                    <a:pt x="606" y="826"/>
                  </a:lnTo>
                  <a:lnTo>
                    <a:pt x="604" y="828"/>
                  </a:lnTo>
                  <a:lnTo>
                    <a:pt x="606" y="840"/>
                  </a:lnTo>
                  <a:lnTo>
                    <a:pt x="609" y="855"/>
                  </a:lnTo>
                  <a:lnTo>
                    <a:pt x="601" y="863"/>
                  </a:lnTo>
                  <a:lnTo>
                    <a:pt x="594" y="863"/>
                  </a:lnTo>
                  <a:lnTo>
                    <a:pt x="566" y="858"/>
                  </a:lnTo>
                  <a:lnTo>
                    <a:pt x="552" y="866"/>
                  </a:lnTo>
                  <a:lnTo>
                    <a:pt x="551" y="866"/>
                  </a:lnTo>
                  <a:lnTo>
                    <a:pt x="524" y="875"/>
                  </a:lnTo>
                  <a:lnTo>
                    <a:pt x="507" y="883"/>
                  </a:lnTo>
                  <a:lnTo>
                    <a:pt x="497" y="888"/>
                  </a:lnTo>
                  <a:lnTo>
                    <a:pt x="504" y="892"/>
                  </a:lnTo>
                  <a:lnTo>
                    <a:pt x="512" y="892"/>
                  </a:lnTo>
                  <a:lnTo>
                    <a:pt x="500" y="905"/>
                  </a:lnTo>
                  <a:lnTo>
                    <a:pt x="492" y="913"/>
                  </a:lnTo>
                  <a:lnTo>
                    <a:pt x="482" y="923"/>
                  </a:lnTo>
                  <a:lnTo>
                    <a:pt x="462" y="937"/>
                  </a:lnTo>
                  <a:lnTo>
                    <a:pt x="443" y="943"/>
                  </a:lnTo>
                  <a:lnTo>
                    <a:pt x="428" y="947"/>
                  </a:lnTo>
                  <a:lnTo>
                    <a:pt x="412" y="955"/>
                  </a:lnTo>
                  <a:lnTo>
                    <a:pt x="398" y="942"/>
                  </a:lnTo>
                  <a:lnTo>
                    <a:pt x="395" y="932"/>
                  </a:lnTo>
                  <a:lnTo>
                    <a:pt x="375" y="933"/>
                  </a:lnTo>
                  <a:lnTo>
                    <a:pt x="365" y="943"/>
                  </a:lnTo>
                  <a:lnTo>
                    <a:pt x="365" y="959"/>
                  </a:lnTo>
                  <a:lnTo>
                    <a:pt x="373" y="969"/>
                  </a:lnTo>
                  <a:lnTo>
                    <a:pt x="368" y="980"/>
                  </a:lnTo>
                  <a:lnTo>
                    <a:pt x="338" y="984"/>
                  </a:lnTo>
                  <a:lnTo>
                    <a:pt x="293" y="1010"/>
                  </a:lnTo>
                  <a:lnTo>
                    <a:pt x="276" y="1010"/>
                  </a:lnTo>
                  <a:lnTo>
                    <a:pt x="258" y="1025"/>
                  </a:lnTo>
                  <a:lnTo>
                    <a:pt x="244" y="1025"/>
                  </a:lnTo>
                  <a:lnTo>
                    <a:pt x="223" y="1034"/>
                  </a:lnTo>
                  <a:lnTo>
                    <a:pt x="208" y="1044"/>
                  </a:lnTo>
                  <a:lnTo>
                    <a:pt x="187" y="1044"/>
                  </a:lnTo>
                  <a:lnTo>
                    <a:pt x="164" y="1039"/>
                  </a:lnTo>
                  <a:lnTo>
                    <a:pt x="146" y="1036"/>
                  </a:lnTo>
                  <a:lnTo>
                    <a:pt x="124" y="1044"/>
                  </a:lnTo>
                  <a:lnTo>
                    <a:pt x="115" y="1029"/>
                  </a:lnTo>
                  <a:lnTo>
                    <a:pt x="117" y="1017"/>
                  </a:lnTo>
                  <a:lnTo>
                    <a:pt x="127" y="1014"/>
                  </a:lnTo>
                  <a:lnTo>
                    <a:pt x="147" y="1000"/>
                  </a:lnTo>
                  <a:lnTo>
                    <a:pt x="161" y="995"/>
                  </a:lnTo>
                  <a:lnTo>
                    <a:pt x="154" y="984"/>
                  </a:lnTo>
                  <a:lnTo>
                    <a:pt x="142" y="984"/>
                  </a:lnTo>
                  <a:lnTo>
                    <a:pt x="134" y="989"/>
                  </a:lnTo>
                  <a:lnTo>
                    <a:pt x="119" y="992"/>
                  </a:lnTo>
                  <a:lnTo>
                    <a:pt x="107" y="999"/>
                  </a:lnTo>
                  <a:lnTo>
                    <a:pt x="85" y="1004"/>
                  </a:lnTo>
                  <a:lnTo>
                    <a:pt x="64" y="1010"/>
                  </a:lnTo>
                  <a:lnTo>
                    <a:pt x="60" y="997"/>
                  </a:lnTo>
                  <a:lnTo>
                    <a:pt x="69" y="990"/>
                  </a:lnTo>
                  <a:lnTo>
                    <a:pt x="80" y="982"/>
                  </a:lnTo>
                  <a:lnTo>
                    <a:pt x="94" y="977"/>
                  </a:lnTo>
                  <a:lnTo>
                    <a:pt x="105" y="970"/>
                  </a:lnTo>
                  <a:lnTo>
                    <a:pt x="117" y="964"/>
                  </a:lnTo>
                  <a:lnTo>
                    <a:pt x="124" y="962"/>
                  </a:lnTo>
                  <a:lnTo>
                    <a:pt x="134" y="947"/>
                  </a:lnTo>
                  <a:lnTo>
                    <a:pt x="129" y="948"/>
                  </a:lnTo>
                  <a:lnTo>
                    <a:pt x="120" y="950"/>
                  </a:lnTo>
                  <a:lnTo>
                    <a:pt x="109" y="952"/>
                  </a:lnTo>
                  <a:lnTo>
                    <a:pt x="99" y="955"/>
                  </a:lnTo>
                  <a:lnTo>
                    <a:pt x="85" y="960"/>
                  </a:lnTo>
                  <a:lnTo>
                    <a:pt x="70" y="959"/>
                  </a:lnTo>
                  <a:lnTo>
                    <a:pt x="52" y="967"/>
                  </a:lnTo>
                  <a:lnTo>
                    <a:pt x="42" y="967"/>
                  </a:lnTo>
                  <a:lnTo>
                    <a:pt x="25" y="954"/>
                  </a:lnTo>
                  <a:lnTo>
                    <a:pt x="17" y="945"/>
                  </a:lnTo>
                  <a:lnTo>
                    <a:pt x="22" y="928"/>
                  </a:lnTo>
                  <a:lnTo>
                    <a:pt x="25" y="915"/>
                  </a:lnTo>
                  <a:lnTo>
                    <a:pt x="37" y="908"/>
                  </a:lnTo>
                  <a:lnTo>
                    <a:pt x="52" y="898"/>
                  </a:lnTo>
                  <a:lnTo>
                    <a:pt x="69" y="890"/>
                  </a:lnTo>
                  <a:lnTo>
                    <a:pt x="87" y="880"/>
                  </a:lnTo>
                  <a:lnTo>
                    <a:pt x="99" y="878"/>
                  </a:lnTo>
                  <a:lnTo>
                    <a:pt x="105" y="863"/>
                  </a:lnTo>
                  <a:lnTo>
                    <a:pt x="95" y="866"/>
                  </a:lnTo>
                  <a:lnTo>
                    <a:pt x="82" y="870"/>
                  </a:lnTo>
                  <a:lnTo>
                    <a:pt x="69" y="870"/>
                  </a:lnTo>
                  <a:lnTo>
                    <a:pt x="55" y="873"/>
                  </a:lnTo>
                  <a:lnTo>
                    <a:pt x="42" y="877"/>
                  </a:lnTo>
                  <a:lnTo>
                    <a:pt x="20" y="875"/>
                  </a:lnTo>
                  <a:lnTo>
                    <a:pt x="0" y="863"/>
                  </a:lnTo>
                  <a:lnTo>
                    <a:pt x="0" y="853"/>
                  </a:lnTo>
                  <a:lnTo>
                    <a:pt x="12" y="843"/>
                  </a:lnTo>
                  <a:lnTo>
                    <a:pt x="20" y="840"/>
                  </a:lnTo>
                  <a:lnTo>
                    <a:pt x="42" y="831"/>
                  </a:lnTo>
                  <a:lnTo>
                    <a:pt x="60" y="830"/>
                  </a:lnTo>
                  <a:lnTo>
                    <a:pt x="74" y="828"/>
                  </a:lnTo>
                  <a:lnTo>
                    <a:pt x="94" y="828"/>
                  </a:lnTo>
                  <a:lnTo>
                    <a:pt x="110" y="830"/>
                  </a:lnTo>
                  <a:lnTo>
                    <a:pt x="107" y="821"/>
                  </a:lnTo>
                  <a:lnTo>
                    <a:pt x="107" y="806"/>
                  </a:lnTo>
                  <a:lnTo>
                    <a:pt x="95" y="796"/>
                  </a:lnTo>
                  <a:lnTo>
                    <a:pt x="90" y="784"/>
                  </a:lnTo>
                  <a:lnTo>
                    <a:pt x="102" y="778"/>
                  </a:lnTo>
                  <a:lnTo>
                    <a:pt x="122" y="773"/>
                  </a:lnTo>
                  <a:lnTo>
                    <a:pt x="131" y="758"/>
                  </a:lnTo>
                  <a:lnTo>
                    <a:pt x="147" y="749"/>
                  </a:lnTo>
                  <a:lnTo>
                    <a:pt x="172" y="746"/>
                  </a:lnTo>
                  <a:lnTo>
                    <a:pt x="206" y="738"/>
                  </a:lnTo>
                  <a:lnTo>
                    <a:pt x="249" y="731"/>
                  </a:lnTo>
                  <a:lnTo>
                    <a:pt x="273" y="723"/>
                  </a:lnTo>
                  <a:lnTo>
                    <a:pt x="271" y="716"/>
                  </a:lnTo>
                  <a:lnTo>
                    <a:pt x="264" y="707"/>
                  </a:lnTo>
                  <a:lnTo>
                    <a:pt x="253" y="706"/>
                  </a:lnTo>
                  <a:lnTo>
                    <a:pt x="243" y="707"/>
                  </a:lnTo>
                  <a:lnTo>
                    <a:pt x="231" y="713"/>
                  </a:lnTo>
                  <a:lnTo>
                    <a:pt x="214" y="729"/>
                  </a:lnTo>
                  <a:lnTo>
                    <a:pt x="196" y="734"/>
                  </a:lnTo>
                  <a:lnTo>
                    <a:pt x="182" y="739"/>
                  </a:lnTo>
                  <a:lnTo>
                    <a:pt x="162" y="736"/>
                  </a:lnTo>
                  <a:lnTo>
                    <a:pt x="146" y="733"/>
                  </a:lnTo>
                  <a:lnTo>
                    <a:pt x="134" y="738"/>
                  </a:lnTo>
                  <a:lnTo>
                    <a:pt x="114" y="753"/>
                  </a:lnTo>
                  <a:lnTo>
                    <a:pt x="105" y="739"/>
                  </a:lnTo>
                  <a:lnTo>
                    <a:pt x="117" y="734"/>
                  </a:lnTo>
                  <a:lnTo>
                    <a:pt x="132" y="714"/>
                  </a:lnTo>
                  <a:lnTo>
                    <a:pt x="146" y="702"/>
                  </a:lnTo>
                  <a:lnTo>
                    <a:pt x="161" y="686"/>
                  </a:lnTo>
                  <a:lnTo>
                    <a:pt x="171" y="669"/>
                  </a:lnTo>
                  <a:lnTo>
                    <a:pt x="179" y="647"/>
                  </a:lnTo>
                  <a:lnTo>
                    <a:pt x="176" y="637"/>
                  </a:lnTo>
                  <a:lnTo>
                    <a:pt x="186" y="614"/>
                  </a:lnTo>
                  <a:lnTo>
                    <a:pt x="201" y="590"/>
                  </a:lnTo>
                  <a:lnTo>
                    <a:pt x="218" y="590"/>
                  </a:lnTo>
                  <a:lnTo>
                    <a:pt x="244" y="587"/>
                  </a:lnTo>
                  <a:lnTo>
                    <a:pt x="254" y="589"/>
                  </a:lnTo>
                  <a:lnTo>
                    <a:pt x="246" y="562"/>
                  </a:lnTo>
                  <a:lnTo>
                    <a:pt x="231" y="560"/>
                  </a:lnTo>
                  <a:lnTo>
                    <a:pt x="211" y="565"/>
                  </a:lnTo>
                  <a:lnTo>
                    <a:pt x="201" y="565"/>
                  </a:lnTo>
                  <a:lnTo>
                    <a:pt x="186" y="559"/>
                  </a:lnTo>
                  <a:lnTo>
                    <a:pt x="167" y="560"/>
                  </a:lnTo>
                  <a:lnTo>
                    <a:pt x="152" y="559"/>
                  </a:lnTo>
                  <a:lnTo>
                    <a:pt x="149" y="542"/>
                  </a:lnTo>
                  <a:lnTo>
                    <a:pt x="141" y="532"/>
                  </a:lnTo>
                  <a:lnTo>
                    <a:pt x="124" y="543"/>
                  </a:lnTo>
                  <a:lnTo>
                    <a:pt x="114" y="543"/>
                  </a:lnTo>
                  <a:lnTo>
                    <a:pt x="102" y="543"/>
                  </a:lnTo>
                  <a:lnTo>
                    <a:pt x="105" y="522"/>
                  </a:lnTo>
                  <a:lnTo>
                    <a:pt x="87" y="523"/>
                  </a:lnTo>
                  <a:lnTo>
                    <a:pt x="64" y="517"/>
                  </a:lnTo>
                  <a:lnTo>
                    <a:pt x="52" y="495"/>
                  </a:lnTo>
                  <a:lnTo>
                    <a:pt x="50" y="480"/>
                  </a:lnTo>
                  <a:lnTo>
                    <a:pt x="65" y="477"/>
                  </a:lnTo>
                  <a:lnTo>
                    <a:pt x="85" y="472"/>
                  </a:lnTo>
                  <a:lnTo>
                    <a:pt x="109" y="477"/>
                  </a:lnTo>
                  <a:lnTo>
                    <a:pt x="124" y="472"/>
                  </a:lnTo>
                  <a:lnTo>
                    <a:pt x="107" y="461"/>
                  </a:lnTo>
                  <a:lnTo>
                    <a:pt x="97" y="450"/>
                  </a:lnTo>
                  <a:lnTo>
                    <a:pt x="95" y="428"/>
                  </a:lnTo>
                  <a:lnTo>
                    <a:pt x="120" y="421"/>
                  </a:lnTo>
                  <a:lnTo>
                    <a:pt x="151" y="420"/>
                  </a:lnTo>
                  <a:lnTo>
                    <a:pt x="152" y="405"/>
                  </a:lnTo>
                  <a:lnTo>
                    <a:pt x="137" y="398"/>
                  </a:lnTo>
                  <a:lnTo>
                    <a:pt x="117" y="398"/>
                  </a:lnTo>
                  <a:lnTo>
                    <a:pt x="102" y="401"/>
                  </a:lnTo>
                  <a:lnTo>
                    <a:pt x="90" y="391"/>
                  </a:lnTo>
                  <a:lnTo>
                    <a:pt x="99" y="369"/>
                  </a:lnTo>
                  <a:lnTo>
                    <a:pt x="112" y="366"/>
                  </a:lnTo>
                  <a:lnTo>
                    <a:pt x="105" y="351"/>
                  </a:lnTo>
                  <a:lnTo>
                    <a:pt x="95" y="336"/>
                  </a:lnTo>
                  <a:lnTo>
                    <a:pt x="85" y="328"/>
                  </a:lnTo>
                  <a:lnTo>
                    <a:pt x="62" y="328"/>
                  </a:lnTo>
                  <a:lnTo>
                    <a:pt x="65" y="318"/>
                  </a:lnTo>
                  <a:lnTo>
                    <a:pt x="67" y="292"/>
                  </a:lnTo>
                  <a:lnTo>
                    <a:pt x="77" y="282"/>
                  </a:lnTo>
                  <a:lnTo>
                    <a:pt x="80" y="294"/>
                  </a:lnTo>
                  <a:lnTo>
                    <a:pt x="80" y="304"/>
                  </a:lnTo>
                  <a:lnTo>
                    <a:pt x="97" y="301"/>
                  </a:lnTo>
                  <a:lnTo>
                    <a:pt x="115" y="291"/>
                  </a:lnTo>
                  <a:lnTo>
                    <a:pt x="105" y="281"/>
                  </a:lnTo>
                  <a:lnTo>
                    <a:pt x="141" y="281"/>
                  </a:lnTo>
                  <a:lnTo>
                    <a:pt x="179" y="282"/>
                  </a:lnTo>
                  <a:lnTo>
                    <a:pt x="194" y="279"/>
                  </a:lnTo>
                  <a:lnTo>
                    <a:pt x="216" y="296"/>
                  </a:lnTo>
                  <a:lnTo>
                    <a:pt x="223" y="309"/>
                  </a:lnTo>
                  <a:lnTo>
                    <a:pt x="229" y="326"/>
                  </a:lnTo>
                  <a:lnTo>
                    <a:pt x="233" y="318"/>
                  </a:lnTo>
                  <a:lnTo>
                    <a:pt x="236" y="302"/>
                  </a:lnTo>
                  <a:lnTo>
                    <a:pt x="239" y="289"/>
                  </a:lnTo>
                  <a:lnTo>
                    <a:pt x="253" y="281"/>
                  </a:lnTo>
                  <a:lnTo>
                    <a:pt x="268" y="286"/>
                  </a:lnTo>
                  <a:lnTo>
                    <a:pt x="293" y="289"/>
                  </a:lnTo>
                  <a:lnTo>
                    <a:pt x="303" y="297"/>
                  </a:lnTo>
                  <a:lnTo>
                    <a:pt x="328" y="304"/>
                  </a:lnTo>
                  <a:lnTo>
                    <a:pt x="338" y="292"/>
                  </a:lnTo>
                  <a:lnTo>
                    <a:pt x="336" y="277"/>
                  </a:lnTo>
                  <a:lnTo>
                    <a:pt x="328" y="272"/>
                  </a:lnTo>
                  <a:lnTo>
                    <a:pt x="315" y="266"/>
                  </a:lnTo>
                  <a:lnTo>
                    <a:pt x="328" y="252"/>
                  </a:lnTo>
                  <a:lnTo>
                    <a:pt x="340" y="242"/>
                  </a:lnTo>
                  <a:lnTo>
                    <a:pt x="356" y="234"/>
                  </a:lnTo>
                  <a:lnTo>
                    <a:pt x="375" y="232"/>
                  </a:lnTo>
                  <a:lnTo>
                    <a:pt x="382" y="219"/>
                  </a:lnTo>
                  <a:lnTo>
                    <a:pt x="393" y="207"/>
                  </a:lnTo>
                  <a:lnTo>
                    <a:pt x="402" y="195"/>
                  </a:lnTo>
                  <a:lnTo>
                    <a:pt x="385" y="199"/>
                  </a:lnTo>
                  <a:lnTo>
                    <a:pt x="370" y="199"/>
                  </a:lnTo>
                  <a:lnTo>
                    <a:pt x="350" y="200"/>
                  </a:lnTo>
                  <a:lnTo>
                    <a:pt x="333" y="200"/>
                  </a:lnTo>
                  <a:lnTo>
                    <a:pt x="306" y="192"/>
                  </a:lnTo>
                  <a:lnTo>
                    <a:pt x="291" y="177"/>
                  </a:lnTo>
                  <a:lnTo>
                    <a:pt x="300" y="165"/>
                  </a:lnTo>
                  <a:lnTo>
                    <a:pt x="320" y="155"/>
                  </a:lnTo>
                  <a:lnTo>
                    <a:pt x="343" y="165"/>
                  </a:lnTo>
                  <a:lnTo>
                    <a:pt x="353" y="157"/>
                  </a:lnTo>
                  <a:lnTo>
                    <a:pt x="333" y="145"/>
                  </a:lnTo>
                  <a:lnTo>
                    <a:pt x="333" y="135"/>
                  </a:lnTo>
                  <a:lnTo>
                    <a:pt x="361" y="147"/>
                  </a:lnTo>
                  <a:lnTo>
                    <a:pt x="368" y="133"/>
                  </a:lnTo>
                  <a:lnTo>
                    <a:pt x="356" y="120"/>
                  </a:lnTo>
                  <a:lnTo>
                    <a:pt x="355" y="103"/>
                  </a:lnTo>
                  <a:lnTo>
                    <a:pt x="353" y="87"/>
                  </a:lnTo>
                  <a:lnTo>
                    <a:pt x="370" y="73"/>
                  </a:lnTo>
                  <a:lnTo>
                    <a:pt x="373" y="58"/>
                  </a:lnTo>
                  <a:close/>
                </a:path>
              </a:pathLst>
            </a:custGeom>
            <a:solidFill>
              <a:srgbClr val="E0E0E0"/>
            </a:solidFill>
            <a:ln w="9525">
              <a:noFill/>
              <a:round/>
              <a:headEnd/>
              <a:tailEnd/>
            </a:ln>
          </p:spPr>
          <p:txBody>
            <a:bodyPr/>
            <a:lstStyle/>
            <a:p>
              <a:endParaRPr lang="nb-NO"/>
            </a:p>
          </p:txBody>
        </p:sp>
        <p:sp>
          <p:nvSpPr>
            <p:cNvPr id="61747" name="Freeform 23"/>
            <p:cNvSpPr>
              <a:spLocks/>
            </p:cNvSpPr>
            <p:nvPr/>
          </p:nvSpPr>
          <p:spPr bwMode="auto">
            <a:xfrm>
              <a:off x="5134" y="4074"/>
              <a:ext cx="204" cy="154"/>
            </a:xfrm>
            <a:custGeom>
              <a:avLst/>
              <a:gdLst>
                <a:gd name="T0" fmla="*/ 9 w 409"/>
                <a:gd name="T1" fmla="*/ 36 h 308"/>
                <a:gd name="T2" fmla="*/ 7 w 409"/>
                <a:gd name="T3" fmla="*/ 35 h 308"/>
                <a:gd name="T4" fmla="*/ 5 w 409"/>
                <a:gd name="T5" fmla="*/ 34 h 308"/>
                <a:gd name="T6" fmla="*/ 3 w 409"/>
                <a:gd name="T7" fmla="*/ 32 h 308"/>
                <a:gd name="T8" fmla="*/ 2 w 409"/>
                <a:gd name="T9" fmla="*/ 29 h 308"/>
                <a:gd name="T10" fmla="*/ 1 w 409"/>
                <a:gd name="T11" fmla="*/ 28 h 308"/>
                <a:gd name="T12" fmla="*/ 0 w 409"/>
                <a:gd name="T13" fmla="*/ 25 h 308"/>
                <a:gd name="T14" fmla="*/ 0 w 409"/>
                <a:gd name="T15" fmla="*/ 23 h 308"/>
                <a:gd name="T16" fmla="*/ 0 w 409"/>
                <a:gd name="T17" fmla="*/ 20 h 308"/>
                <a:gd name="T18" fmla="*/ 2 w 409"/>
                <a:gd name="T19" fmla="*/ 22 h 308"/>
                <a:gd name="T20" fmla="*/ 5 w 409"/>
                <a:gd name="T21" fmla="*/ 20 h 308"/>
                <a:gd name="T22" fmla="*/ 6 w 409"/>
                <a:gd name="T23" fmla="*/ 18 h 308"/>
                <a:gd name="T24" fmla="*/ 8 w 409"/>
                <a:gd name="T25" fmla="*/ 18 h 308"/>
                <a:gd name="T26" fmla="*/ 10 w 409"/>
                <a:gd name="T27" fmla="*/ 19 h 308"/>
                <a:gd name="T28" fmla="*/ 13 w 409"/>
                <a:gd name="T29" fmla="*/ 19 h 308"/>
                <a:gd name="T30" fmla="*/ 14 w 409"/>
                <a:gd name="T31" fmla="*/ 13 h 308"/>
                <a:gd name="T32" fmla="*/ 14 w 409"/>
                <a:gd name="T33" fmla="*/ 10 h 308"/>
                <a:gd name="T34" fmla="*/ 17 w 409"/>
                <a:gd name="T35" fmla="*/ 11 h 308"/>
                <a:gd name="T36" fmla="*/ 18 w 409"/>
                <a:gd name="T37" fmla="*/ 11 h 308"/>
                <a:gd name="T38" fmla="*/ 21 w 409"/>
                <a:gd name="T39" fmla="*/ 12 h 308"/>
                <a:gd name="T40" fmla="*/ 23 w 409"/>
                <a:gd name="T41" fmla="*/ 12 h 308"/>
                <a:gd name="T42" fmla="*/ 26 w 409"/>
                <a:gd name="T43" fmla="*/ 12 h 308"/>
                <a:gd name="T44" fmla="*/ 30 w 409"/>
                <a:gd name="T45" fmla="*/ 11 h 308"/>
                <a:gd name="T46" fmla="*/ 33 w 409"/>
                <a:gd name="T47" fmla="*/ 10 h 308"/>
                <a:gd name="T48" fmla="*/ 37 w 409"/>
                <a:gd name="T49" fmla="*/ 9 h 308"/>
                <a:gd name="T50" fmla="*/ 41 w 409"/>
                <a:gd name="T51" fmla="*/ 5 h 308"/>
                <a:gd name="T52" fmla="*/ 42 w 409"/>
                <a:gd name="T53" fmla="*/ 5 h 308"/>
                <a:gd name="T54" fmla="*/ 44 w 409"/>
                <a:gd name="T55" fmla="*/ 5 h 308"/>
                <a:gd name="T56" fmla="*/ 45 w 409"/>
                <a:gd name="T57" fmla="*/ 3 h 308"/>
                <a:gd name="T58" fmla="*/ 46 w 409"/>
                <a:gd name="T59" fmla="*/ 2 h 308"/>
                <a:gd name="T60" fmla="*/ 49 w 409"/>
                <a:gd name="T61" fmla="*/ 1 h 308"/>
                <a:gd name="T62" fmla="*/ 50 w 409"/>
                <a:gd name="T63" fmla="*/ 1 h 308"/>
                <a:gd name="T64" fmla="*/ 50 w 409"/>
                <a:gd name="T65" fmla="*/ 1 h 308"/>
                <a:gd name="T66" fmla="*/ 47 w 409"/>
                <a:gd name="T67" fmla="*/ 3 h 308"/>
                <a:gd name="T68" fmla="*/ 45 w 409"/>
                <a:gd name="T69" fmla="*/ 6 h 308"/>
                <a:gd name="T70" fmla="*/ 40 w 409"/>
                <a:gd name="T71" fmla="*/ 10 h 308"/>
                <a:gd name="T72" fmla="*/ 38 w 409"/>
                <a:gd name="T73" fmla="*/ 13 h 308"/>
                <a:gd name="T74" fmla="*/ 36 w 409"/>
                <a:gd name="T75" fmla="*/ 14 h 308"/>
                <a:gd name="T76" fmla="*/ 35 w 409"/>
                <a:gd name="T77" fmla="*/ 19 h 308"/>
                <a:gd name="T78" fmla="*/ 37 w 409"/>
                <a:gd name="T79" fmla="*/ 20 h 308"/>
                <a:gd name="T80" fmla="*/ 39 w 409"/>
                <a:gd name="T81" fmla="*/ 24 h 308"/>
                <a:gd name="T82" fmla="*/ 39 w 409"/>
                <a:gd name="T83" fmla="*/ 25 h 308"/>
                <a:gd name="T84" fmla="*/ 37 w 409"/>
                <a:gd name="T85" fmla="*/ 24 h 308"/>
                <a:gd name="T86" fmla="*/ 35 w 409"/>
                <a:gd name="T87" fmla="*/ 25 h 308"/>
                <a:gd name="T88" fmla="*/ 33 w 409"/>
                <a:gd name="T89" fmla="*/ 24 h 308"/>
                <a:gd name="T90" fmla="*/ 30 w 409"/>
                <a:gd name="T91" fmla="*/ 25 h 308"/>
                <a:gd name="T92" fmla="*/ 29 w 409"/>
                <a:gd name="T93" fmla="*/ 29 h 308"/>
                <a:gd name="T94" fmla="*/ 28 w 409"/>
                <a:gd name="T95" fmla="*/ 30 h 308"/>
                <a:gd name="T96" fmla="*/ 26 w 409"/>
                <a:gd name="T97" fmla="*/ 31 h 308"/>
                <a:gd name="T98" fmla="*/ 23 w 409"/>
                <a:gd name="T99" fmla="*/ 33 h 308"/>
                <a:gd name="T100" fmla="*/ 22 w 409"/>
                <a:gd name="T101" fmla="*/ 34 h 308"/>
                <a:gd name="T102" fmla="*/ 17 w 409"/>
                <a:gd name="T103" fmla="*/ 35 h 308"/>
                <a:gd name="T104" fmla="*/ 16 w 409"/>
                <a:gd name="T105" fmla="*/ 37 h 308"/>
                <a:gd name="T106" fmla="*/ 16 w 409"/>
                <a:gd name="T107" fmla="*/ 39 h 308"/>
                <a:gd name="T108" fmla="*/ 14 w 409"/>
                <a:gd name="T109" fmla="*/ 39 h 308"/>
                <a:gd name="T110" fmla="*/ 14 w 409"/>
                <a:gd name="T111" fmla="*/ 36 h 308"/>
                <a:gd name="T112" fmla="*/ 12 w 409"/>
                <a:gd name="T113" fmla="*/ 35 h 30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9"/>
                <a:gd name="T172" fmla="*/ 0 h 308"/>
                <a:gd name="T173" fmla="*/ 409 w 409"/>
                <a:gd name="T174" fmla="*/ 308 h 30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9" h="308">
                  <a:moveTo>
                    <a:pt x="87" y="283"/>
                  </a:moveTo>
                  <a:lnTo>
                    <a:pt x="86" y="285"/>
                  </a:lnTo>
                  <a:lnTo>
                    <a:pt x="84" y="285"/>
                  </a:lnTo>
                  <a:lnTo>
                    <a:pt x="82" y="285"/>
                  </a:lnTo>
                  <a:lnTo>
                    <a:pt x="81" y="285"/>
                  </a:lnTo>
                  <a:lnTo>
                    <a:pt x="79" y="286"/>
                  </a:lnTo>
                  <a:lnTo>
                    <a:pt x="77" y="286"/>
                  </a:lnTo>
                  <a:lnTo>
                    <a:pt x="75" y="286"/>
                  </a:lnTo>
                  <a:lnTo>
                    <a:pt x="74" y="285"/>
                  </a:lnTo>
                  <a:lnTo>
                    <a:pt x="72" y="285"/>
                  </a:lnTo>
                  <a:lnTo>
                    <a:pt x="65" y="281"/>
                  </a:lnTo>
                  <a:lnTo>
                    <a:pt x="64" y="281"/>
                  </a:lnTo>
                  <a:lnTo>
                    <a:pt x="60" y="280"/>
                  </a:lnTo>
                  <a:lnTo>
                    <a:pt x="59" y="276"/>
                  </a:lnTo>
                  <a:lnTo>
                    <a:pt x="54" y="273"/>
                  </a:lnTo>
                  <a:lnTo>
                    <a:pt x="52" y="273"/>
                  </a:lnTo>
                  <a:lnTo>
                    <a:pt x="49" y="271"/>
                  </a:lnTo>
                  <a:lnTo>
                    <a:pt x="45" y="271"/>
                  </a:lnTo>
                  <a:lnTo>
                    <a:pt x="44" y="268"/>
                  </a:lnTo>
                  <a:lnTo>
                    <a:pt x="42" y="270"/>
                  </a:lnTo>
                  <a:lnTo>
                    <a:pt x="40" y="270"/>
                  </a:lnTo>
                  <a:lnTo>
                    <a:pt x="39" y="268"/>
                  </a:lnTo>
                  <a:lnTo>
                    <a:pt x="37" y="268"/>
                  </a:lnTo>
                  <a:lnTo>
                    <a:pt x="32" y="261"/>
                  </a:lnTo>
                  <a:lnTo>
                    <a:pt x="30" y="261"/>
                  </a:lnTo>
                  <a:lnTo>
                    <a:pt x="29" y="258"/>
                  </a:lnTo>
                  <a:lnTo>
                    <a:pt x="27" y="256"/>
                  </a:lnTo>
                  <a:lnTo>
                    <a:pt x="25" y="256"/>
                  </a:lnTo>
                  <a:lnTo>
                    <a:pt x="24" y="255"/>
                  </a:lnTo>
                  <a:lnTo>
                    <a:pt x="24" y="251"/>
                  </a:lnTo>
                  <a:lnTo>
                    <a:pt x="24" y="250"/>
                  </a:lnTo>
                  <a:lnTo>
                    <a:pt x="24" y="246"/>
                  </a:lnTo>
                  <a:lnTo>
                    <a:pt x="24" y="243"/>
                  </a:lnTo>
                  <a:lnTo>
                    <a:pt x="22" y="238"/>
                  </a:lnTo>
                  <a:lnTo>
                    <a:pt x="22" y="233"/>
                  </a:lnTo>
                  <a:lnTo>
                    <a:pt x="20" y="233"/>
                  </a:lnTo>
                  <a:lnTo>
                    <a:pt x="19" y="231"/>
                  </a:lnTo>
                  <a:lnTo>
                    <a:pt x="19" y="229"/>
                  </a:lnTo>
                  <a:lnTo>
                    <a:pt x="17" y="229"/>
                  </a:lnTo>
                  <a:lnTo>
                    <a:pt x="15" y="229"/>
                  </a:lnTo>
                  <a:lnTo>
                    <a:pt x="14" y="228"/>
                  </a:lnTo>
                  <a:lnTo>
                    <a:pt x="12" y="224"/>
                  </a:lnTo>
                  <a:lnTo>
                    <a:pt x="10" y="221"/>
                  </a:lnTo>
                  <a:lnTo>
                    <a:pt x="9" y="219"/>
                  </a:lnTo>
                  <a:lnTo>
                    <a:pt x="9" y="218"/>
                  </a:lnTo>
                  <a:lnTo>
                    <a:pt x="10" y="214"/>
                  </a:lnTo>
                  <a:lnTo>
                    <a:pt x="10" y="211"/>
                  </a:lnTo>
                  <a:lnTo>
                    <a:pt x="10" y="209"/>
                  </a:lnTo>
                  <a:lnTo>
                    <a:pt x="7" y="204"/>
                  </a:lnTo>
                  <a:lnTo>
                    <a:pt x="7" y="203"/>
                  </a:lnTo>
                  <a:lnTo>
                    <a:pt x="9" y="201"/>
                  </a:lnTo>
                  <a:lnTo>
                    <a:pt x="7" y="199"/>
                  </a:lnTo>
                  <a:lnTo>
                    <a:pt x="9" y="196"/>
                  </a:lnTo>
                  <a:lnTo>
                    <a:pt x="7" y="191"/>
                  </a:lnTo>
                  <a:lnTo>
                    <a:pt x="7" y="189"/>
                  </a:lnTo>
                  <a:lnTo>
                    <a:pt x="5" y="188"/>
                  </a:lnTo>
                  <a:lnTo>
                    <a:pt x="5" y="184"/>
                  </a:lnTo>
                  <a:lnTo>
                    <a:pt x="0" y="178"/>
                  </a:lnTo>
                  <a:lnTo>
                    <a:pt x="0" y="174"/>
                  </a:lnTo>
                  <a:lnTo>
                    <a:pt x="2" y="168"/>
                  </a:lnTo>
                  <a:lnTo>
                    <a:pt x="2" y="164"/>
                  </a:lnTo>
                  <a:lnTo>
                    <a:pt x="2" y="162"/>
                  </a:lnTo>
                  <a:lnTo>
                    <a:pt x="4" y="162"/>
                  </a:lnTo>
                  <a:lnTo>
                    <a:pt x="5" y="164"/>
                  </a:lnTo>
                  <a:lnTo>
                    <a:pt x="5" y="166"/>
                  </a:lnTo>
                  <a:lnTo>
                    <a:pt x="10" y="171"/>
                  </a:lnTo>
                  <a:lnTo>
                    <a:pt x="14" y="174"/>
                  </a:lnTo>
                  <a:lnTo>
                    <a:pt x="17" y="178"/>
                  </a:lnTo>
                  <a:lnTo>
                    <a:pt x="19" y="179"/>
                  </a:lnTo>
                  <a:lnTo>
                    <a:pt x="22" y="179"/>
                  </a:lnTo>
                  <a:lnTo>
                    <a:pt x="24" y="179"/>
                  </a:lnTo>
                  <a:lnTo>
                    <a:pt x="27" y="178"/>
                  </a:lnTo>
                  <a:lnTo>
                    <a:pt x="32" y="176"/>
                  </a:lnTo>
                  <a:lnTo>
                    <a:pt x="37" y="171"/>
                  </a:lnTo>
                  <a:lnTo>
                    <a:pt x="39" y="168"/>
                  </a:lnTo>
                  <a:lnTo>
                    <a:pt x="40" y="166"/>
                  </a:lnTo>
                  <a:lnTo>
                    <a:pt x="42" y="162"/>
                  </a:lnTo>
                  <a:lnTo>
                    <a:pt x="45" y="154"/>
                  </a:lnTo>
                  <a:lnTo>
                    <a:pt x="45" y="151"/>
                  </a:lnTo>
                  <a:lnTo>
                    <a:pt x="49" y="147"/>
                  </a:lnTo>
                  <a:lnTo>
                    <a:pt x="49" y="146"/>
                  </a:lnTo>
                  <a:lnTo>
                    <a:pt x="50" y="142"/>
                  </a:lnTo>
                  <a:lnTo>
                    <a:pt x="52" y="142"/>
                  </a:lnTo>
                  <a:lnTo>
                    <a:pt x="54" y="144"/>
                  </a:lnTo>
                  <a:lnTo>
                    <a:pt x="59" y="142"/>
                  </a:lnTo>
                  <a:lnTo>
                    <a:pt x="60" y="142"/>
                  </a:lnTo>
                  <a:lnTo>
                    <a:pt x="60" y="141"/>
                  </a:lnTo>
                  <a:lnTo>
                    <a:pt x="62" y="139"/>
                  </a:lnTo>
                  <a:lnTo>
                    <a:pt x="64" y="139"/>
                  </a:lnTo>
                  <a:lnTo>
                    <a:pt x="67" y="137"/>
                  </a:lnTo>
                  <a:lnTo>
                    <a:pt x="70" y="137"/>
                  </a:lnTo>
                  <a:lnTo>
                    <a:pt x="72" y="137"/>
                  </a:lnTo>
                  <a:lnTo>
                    <a:pt x="74" y="139"/>
                  </a:lnTo>
                  <a:lnTo>
                    <a:pt x="77" y="139"/>
                  </a:lnTo>
                  <a:lnTo>
                    <a:pt x="79" y="141"/>
                  </a:lnTo>
                  <a:lnTo>
                    <a:pt x="82" y="141"/>
                  </a:lnTo>
                  <a:lnTo>
                    <a:pt x="84" y="142"/>
                  </a:lnTo>
                  <a:lnTo>
                    <a:pt x="87" y="146"/>
                  </a:lnTo>
                  <a:lnTo>
                    <a:pt x="91" y="146"/>
                  </a:lnTo>
                  <a:lnTo>
                    <a:pt x="92" y="149"/>
                  </a:lnTo>
                  <a:lnTo>
                    <a:pt x="96" y="149"/>
                  </a:lnTo>
                  <a:lnTo>
                    <a:pt x="97" y="151"/>
                  </a:lnTo>
                  <a:lnTo>
                    <a:pt x="99" y="151"/>
                  </a:lnTo>
                  <a:lnTo>
                    <a:pt x="102" y="151"/>
                  </a:lnTo>
                  <a:lnTo>
                    <a:pt x="106" y="147"/>
                  </a:lnTo>
                  <a:lnTo>
                    <a:pt x="112" y="142"/>
                  </a:lnTo>
                  <a:lnTo>
                    <a:pt x="112" y="141"/>
                  </a:lnTo>
                  <a:lnTo>
                    <a:pt x="116" y="129"/>
                  </a:lnTo>
                  <a:lnTo>
                    <a:pt x="117" y="124"/>
                  </a:lnTo>
                  <a:lnTo>
                    <a:pt x="117" y="117"/>
                  </a:lnTo>
                  <a:lnTo>
                    <a:pt x="119" y="111"/>
                  </a:lnTo>
                  <a:lnTo>
                    <a:pt x="119" y="104"/>
                  </a:lnTo>
                  <a:lnTo>
                    <a:pt x="117" y="99"/>
                  </a:lnTo>
                  <a:lnTo>
                    <a:pt x="117" y="96"/>
                  </a:lnTo>
                  <a:lnTo>
                    <a:pt x="116" y="94"/>
                  </a:lnTo>
                  <a:lnTo>
                    <a:pt x="116" y="92"/>
                  </a:lnTo>
                  <a:lnTo>
                    <a:pt x="116" y="91"/>
                  </a:lnTo>
                  <a:lnTo>
                    <a:pt x="116" y="87"/>
                  </a:lnTo>
                  <a:lnTo>
                    <a:pt x="116" y="86"/>
                  </a:lnTo>
                  <a:lnTo>
                    <a:pt x="114" y="82"/>
                  </a:lnTo>
                  <a:lnTo>
                    <a:pt x="116" y="80"/>
                  </a:lnTo>
                  <a:lnTo>
                    <a:pt x="121" y="84"/>
                  </a:lnTo>
                  <a:lnTo>
                    <a:pt x="126" y="89"/>
                  </a:lnTo>
                  <a:lnTo>
                    <a:pt x="131" y="92"/>
                  </a:lnTo>
                  <a:lnTo>
                    <a:pt x="134" y="92"/>
                  </a:lnTo>
                  <a:lnTo>
                    <a:pt x="136" y="92"/>
                  </a:lnTo>
                  <a:lnTo>
                    <a:pt x="137" y="94"/>
                  </a:lnTo>
                  <a:lnTo>
                    <a:pt x="141" y="96"/>
                  </a:lnTo>
                  <a:lnTo>
                    <a:pt x="144" y="94"/>
                  </a:lnTo>
                  <a:lnTo>
                    <a:pt x="146" y="94"/>
                  </a:lnTo>
                  <a:lnTo>
                    <a:pt x="147" y="92"/>
                  </a:lnTo>
                  <a:lnTo>
                    <a:pt x="149" y="92"/>
                  </a:lnTo>
                  <a:lnTo>
                    <a:pt x="151" y="92"/>
                  </a:lnTo>
                  <a:lnTo>
                    <a:pt x="157" y="94"/>
                  </a:lnTo>
                  <a:lnTo>
                    <a:pt x="159" y="96"/>
                  </a:lnTo>
                  <a:lnTo>
                    <a:pt x="168" y="94"/>
                  </a:lnTo>
                  <a:lnTo>
                    <a:pt x="168" y="96"/>
                  </a:lnTo>
                  <a:lnTo>
                    <a:pt x="171" y="96"/>
                  </a:lnTo>
                  <a:lnTo>
                    <a:pt x="171" y="97"/>
                  </a:lnTo>
                  <a:lnTo>
                    <a:pt x="173" y="97"/>
                  </a:lnTo>
                  <a:lnTo>
                    <a:pt x="174" y="96"/>
                  </a:lnTo>
                  <a:lnTo>
                    <a:pt x="176" y="96"/>
                  </a:lnTo>
                  <a:lnTo>
                    <a:pt x="178" y="97"/>
                  </a:lnTo>
                  <a:lnTo>
                    <a:pt x="179" y="96"/>
                  </a:lnTo>
                  <a:lnTo>
                    <a:pt x="183" y="97"/>
                  </a:lnTo>
                  <a:lnTo>
                    <a:pt x="184" y="97"/>
                  </a:lnTo>
                  <a:lnTo>
                    <a:pt x="189" y="99"/>
                  </a:lnTo>
                  <a:lnTo>
                    <a:pt x="193" y="101"/>
                  </a:lnTo>
                  <a:lnTo>
                    <a:pt x="194" y="99"/>
                  </a:lnTo>
                  <a:lnTo>
                    <a:pt x="199" y="101"/>
                  </a:lnTo>
                  <a:lnTo>
                    <a:pt x="209" y="99"/>
                  </a:lnTo>
                  <a:lnTo>
                    <a:pt x="209" y="101"/>
                  </a:lnTo>
                  <a:lnTo>
                    <a:pt x="213" y="99"/>
                  </a:lnTo>
                  <a:lnTo>
                    <a:pt x="214" y="99"/>
                  </a:lnTo>
                  <a:lnTo>
                    <a:pt x="218" y="99"/>
                  </a:lnTo>
                  <a:lnTo>
                    <a:pt x="221" y="97"/>
                  </a:lnTo>
                  <a:lnTo>
                    <a:pt x="229" y="97"/>
                  </a:lnTo>
                  <a:lnTo>
                    <a:pt x="234" y="94"/>
                  </a:lnTo>
                  <a:lnTo>
                    <a:pt x="236" y="94"/>
                  </a:lnTo>
                  <a:lnTo>
                    <a:pt x="238" y="94"/>
                  </a:lnTo>
                  <a:lnTo>
                    <a:pt x="241" y="94"/>
                  </a:lnTo>
                  <a:lnTo>
                    <a:pt x="248" y="91"/>
                  </a:lnTo>
                  <a:lnTo>
                    <a:pt x="251" y="89"/>
                  </a:lnTo>
                  <a:lnTo>
                    <a:pt x="253" y="86"/>
                  </a:lnTo>
                  <a:lnTo>
                    <a:pt x="260" y="82"/>
                  </a:lnTo>
                  <a:lnTo>
                    <a:pt x="263" y="79"/>
                  </a:lnTo>
                  <a:lnTo>
                    <a:pt x="265" y="79"/>
                  </a:lnTo>
                  <a:lnTo>
                    <a:pt x="268" y="79"/>
                  </a:lnTo>
                  <a:lnTo>
                    <a:pt x="273" y="79"/>
                  </a:lnTo>
                  <a:lnTo>
                    <a:pt x="275" y="79"/>
                  </a:lnTo>
                  <a:lnTo>
                    <a:pt x="278" y="79"/>
                  </a:lnTo>
                  <a:lnTo>
                    <a:pt x="285" y="75"/>
                  </a:lnTo>
                  <a:lnTo>
                    <a:pt x="290" y="74"/>
                  </a:lnTo>
                  <a:lnTo>
                    <a:pt x="295" y="70"/>
                  </a:lnTo>
                  <a:lnTo>
                    <a:pt x="298" y="70"/>
                  </a:lnTo>
                  <a:lnTo>
                    <a:pt x="300" y="70"/>
                  </a:lnTo>
                  <a:lnTo>
                    <a:pt x="310" y="64"/>
                  </a:lnTo>
                  <a:lnTo>
                    <a:pt x="316" y="59"/>
                  </a:lnTo>
                  <a:lnTo>
                    <a:pt x="320" y="55"/>
                  </a:lnTo>
                  <a:lnTo>
                    <a:pt x="323" y="55"/>
                  </a:lnTo>
                  <a:lnTo>
                    <a:pt x="327" y="52"/>
                  </a:lnTo>
                  <a:lnTo>
                    <a:pt x="330" y="47"/>
                  </a:lnTo>
                  <a:lnTo>
                    <a:pt x="332" y="44"/>
                  </a:lnTo>
                  <a:lnTo>
                    <a:pt x="333" y="42"/>
                  </a:lnTo>
                  <a:lnTo>
                    <a:pt x="335" y="40"/>
                  </a:lnTo>
                  <a:lnTo>
                    <a:pt x="335" y="37"/>
                  </a:lnTo>
                  <a:lnTo>
                    <a:pt x="337" y="37"/>
                  </a:lnTo>
                  <a:lnTo>
                    <a:pt x="338" y="39"/>
                  </a:lnTo>
                  <a:lnTo>
                    <a:pt x="340" y="39"/>
                  </a:lnTo>
                  <a:lnTo>
                    <a:pt x="342" y="39"/>
                  </a:lnTo>
                  <a:lnTo>
                    <a:pt x="343" y="39"/>
                  </a:lnTo>
                  <a:lnTo>
                    <a:pt x="345" y="39"/>
                  </a:lnTo>
                  <a:lnTo>
                    <a:pt x="347" y="37"/>
                  </a:lnTo>
                  <a:lnTo>
                    <a:pt x="348" y="35"/>
                  </a:lnTo>
                  <a:lnTo>
                    <a:pt x="352" y="35"/>
                  </a:lnTo>
                  <a:lnTo>
                    <a:pt x="353" y="34"/>
                  </a:lnTo>
                  <a:lnTo>
                    <a:pt x="355" y="34"/>
                  </a:lnTo>
                  <a:lnTo>
                    <a:pt x="357" y="32"/>
                  </a:lnTo>
                  <a:lnTo>
                    <a:pt x="358" y="30"/>
                  </a:lnTo>
                  <a:lnTo>
                    <a:pt x="360" y="30"/>
                  </a:lnTo>
                  <a:lnTo>
                    <a:pt x="360" y="29"/>
                  </a:lnTo>
                  <a:lnTo>
                    <a:pt x="360" y="27"/>
                  </a:lnTo>
                  <a:lnTo>
                    <a:pt x="362" y="27"/>
                  </a:lnTo>
                  <a:lnTo>
                    <a:pt x="363" y="27"/>
                  </a:lnTo>
                  <a:lnTo>
                    <a:pt x="365" y="25"/>
                  </a:lnTo>
                  <a:lnTo>
                    <a:pt x="367" y="22"/>
                  </a:lnTo>
                  <a:lnTo>
                    <a:pt x="367" y="20"/>
                  </a:lnTo>
                  <a:lnTo>
                    <a:pt x="370" y="20"/>
                  </a:lnTo>
                  <a:lnTo>
                    <a:pt x="372" y="19"/>
                  </a:lnTo>
                  <a:lnTo>
                    <a:pt x="375" y="19"/>
                  </a:lnTo>
                  <a:lnTo>
                    <a:pt x="377" y="17"/>
                  </a:lnTo>
                  <a:lnTo>
                    <a:pt x="380" y="14"/>
                  </a:lnTo>
                  <a:lnTo>
                    <a:pt x="382" y="12"/>
                  </a:lnTo>
                  <a:lnTo>
                    <a:pt x="385" y="14"/>
                  </a:lnTo>
                  <a:lnTo>
                    <a:pt x="388" y="12"/>
                  </a:lnTo>
                  <a:lnTo>
                    <a:pt x="390" y="12"/>
                  </a:lnTo>
                  <a:lnTo>
                    <a:pt x="392" y="10"/>
                  </a:lnTo>
                  <a:lnTo>
                    <a:pt x="392" y="9"/>
                  </a:lnTo>
                  <a:lnTo>
                    <a:pt x="393" y="7"/>
                  </a:lnTo>
                  <a:lnTo>
                    <a:pt x="395" y="7"/>
                  </a:lnTo>
                  <a:lnTo>
                    <a:pt x="397" y="7"/>
                  </a:lnTo>
                  <a:lnTo>
                    <a:pt x="400" y="2"/>
                  </a:lnTo>
                  <a:lnTo>
                    <a:pt x="404" y="2"/>
                  </a:lnTo>
                  <a:lnTo>
                    <a:pt x="405" y="2"/>
                  </a:lnTo>
                  <a:lnTo>
                    <a:pt x="409" y="0"/>
                  </a:lnTo>
                  <a:lnTo>
                    <a:pt x="407" y="2"/>
                  </a:lnTo>
                  <a:lnTo>
                    <a:pt x="407" y="4"/>
                  </a:lnTo>
                  <a:lnTo>
                    <a:pt x="405" y="7"/>
                  </a:lnTo>
                  <a:lnTo>
                    <a:pt x="405" y="12"/>
                  </a:lnTo>
                  <a:lnTo>
                    <a:pt x="404" y="14"/>
                  </a:lnTo>
                  <a:lnTo>
                    <a:pt x="404" y="15"/>
                  </a:lnTo>
                  <a:lnTo>
                    <a:pt x="402" y="15"/>
                  </a:lnTo>
                  <a:lnTo>
                    <a:pt x="398" y="15"/>
                  </a:lnTo>
                  <a:lnTo>
                    <a:pt x="398" y="19"/>
                  </a:lnTo>
                  <a:lnTo>
                    <a:pt x="395" y="17"/>
                  </a:lnTo>
                  <a:lnTo>
                    <a:pt x="383" y="27"/>
                  </a:lnTo>
                  <a:lnTo>
                    <a:pt x="380" y="29"/>
                  </a:lnTo>
                  <a:lnTo>
                    <a:pt x="378" y="30"/>
                  </a:lnTo>
                  <a:lnTo>
                    <a:pt x="378" y="32"/>
                  </a:lnTo>
                  <a:lnTo>
                    <a:pt x="377" y="34"/>
                  </a:lnTo>
                  <a:lnTo>
                    <a:pt x="377" y="37"/>
                  </a:lnTo>
                  <a:lnTo>
                    <a:pt x="375" y="39"/>
                  </a:lnTo>
                  <a:lnTo>
                    <a:pt x="372" y="44"/>
                  </a:lnTo>
                  <a:lnTo>
                    <a:pt x="367" y="45"/>
                  </a:lnTo>
                  <a:lnTo>
                    <a:pt x="363" y="50"/>
                  </a:lnTo>
                  <a:lnTo>
                    <a:pt x="360" y="52"/>
                  </a:lnTo>
                  <a:lnTo>
                    <a:pt x="357" y="59"/>
                  </a:lnTo>
                  <a:lnTo>
                    <a:pt x="340" y="69"/>
                  </a:lnTo>
                  <a:lnTo>
                    <a:pt x="338" y="70"/>
                  </a:lnTo>
                  <a:lnTo>
                    <a:pt x="333" y="72"/>
                  </a:lnTo>
                  <a:lnTo>
                    <a:pt x="327" y="80"/>
                  </a:lnTo>
                  <a:lnTo>
                    <a:pt x="323" y="84"/>
                  </a:lnTo>
                  <a:lnTo>
                    <a:pt x="318" y="91"/>
                  </a:lnTo>
                  <a:lnTo>
                    <a:pt x="318" y="94"/>
                  </a:lnTo>
                  <a:lnTo>
                    <a:pt x="316" y="101"/>
                  </a:lnTo>
                  <a:lnTo>
                    <a:pt x="316" y="102"/>
                  </a:lnTo>
                  <a:lnTo>
                    <a:pt x="315" y="102"/>
                  </a:lnTo>
                  <a:lnTo>
                    <a:pt x="311" y="104"/>
                  </a:lnTo>
                  <a:lnTo>
                    <a:pt x="310" y="104"/>
                  </a:lnTo>
                  <a:lnTo>
                    <a:pt x="306" y="104"/>
                  </a:lnTo>
                  <a:lnTo>
                    <a:pt x="303" y="102"/>
                  </a:lnTo>
                  <a:lnTo>
                    <a:pt x="300" y="104"/>
                  </a:lnTo>
                  <a:lnTo>
                    <a:pt x="296" y="106"/>
                  </a:lnTo>
                  <a:lnTo>
                    <a:pt x="295" y="107"/>
                  </a:lnTo>
                  <a:lnTo>
                    <a:pt x="295" y="111"/>
                  </a:lnTo>
                  <a:lnTo>
                    <a:pt x="293" y="114"/>
                  </a:lnTo>
                  <a:lnTo>
                    <a:pt x="291" y="116"/>
                  </a:lnTo>
                  <a:lnTo>
                    <a:pt x="288" y="122"/>
                  </a:lnTo>
                  <a:lnTo>
                    <a:pt x="286" y="134"/>
                  </a:lnTo>
                  <a:lnTo>
                    <a:pt x="286" y="136"/>
                  </a:lnTo>
                  <a:lnTo>
                    <a:pt x="288" y="142"/>
                  </a:lnTo>
                  <a:lnTo>
                    <a:pt x="288" y="144"/>
                  </a:lnTo>
                  <a:lnTo>
                    <a:pt x="286" y="146"/>
                  </a:lnTo>
                  <a:lnTo>
                    <a:pt x="288" y="146"/>
                  </a:lnTo>
                  <a:lnTo>
                    <a:pt x="290" y="146"/>
                  </a:lnTo>
                  <a:lnTo>
                    <a:pt x="293" y="154"/>
                  </a:lnTo>
                  <a:lnTo>
                    <a:pt x="295" y="156"/>
                  </a:lnTo>
                  <a:lnTo>
                    <a:pt x="296" y="159"/>
                  </a:lnTo>
                  <a:lnTo>
                    <a:pt x="298" y="161"/>
                  </a:lnTo>
                  <a:lnTo>
                    <a:pt x="300" y="164"/>
                  </a:lnTo>
                  <a:lnTo>
                    <a:pt x="301" y="168"/>
                  </a:lnTo>
                  <a:lnTo>
                    <a:pt x="303" y="171"/>
                  </a:lnTo>
                  <a:lnTo>
                    <a:pt x="311" y="179"/>
                  </a:lnTo>
                  <a:lnTo>
                    <a:pt x="315" y="188"/>
                  </a:lnTo>
                  <a:lnTo>
                    <a:pt x="316" y="189"/>
                  </a:lnTo>
                  <a:lnTo>
                    <a:pt x="318" y="193"/>
                  </a:lnTo>
                  <a:lnTo>
                    <a:pt x="316" y="196"/>
                  </a:lnTo>
                  <a:lnTo>
                    <a:pt x="318" y="199"/>
                  </a:lnTo>
                  <a:lnTo>
                    <a:pt x="320" y="199"/>
                  </a:lnTo>
                  <a:lnTo>
                    <a:pt x="321" y="201"/>
                  </a:lnTo>
                  <a:lnTo>
                    <a:pt x="320" y="203"/>
                  </a:lnTo>
                  <a:lnTo>
                    <a:pt x="320" y="201"/>
                  </a:lnTo>
                  <a:lnTo>
                    <a:pt x="318" y="201"/>
                  </a:lnTo>
                  <a:lnTo>
                    <a:pt x="316" y="201"/>
                  </a:lnTo>
                  <a:lnTo>
                    <a:pt x="311" y="198"/>
                  </a:lnTo>
                  <a:lnTo>
                    <a:pt x="310" y="198"/>
                  </a:lnTo>
                  <a:lnTo>
                    <a:pt x="310" y="196"/>
                  </a:lnTo>
                  <a:lnTo>
                    <a:pt x="308" y="194"/>
                  </a:lnTo>
                  <a:lnTo>
                    <a:pt x="305" y="196"/>
                  </a:lnTo>
                  <a:lnTo>
                    <a:pt x="303" y="194"/>
                  </a:lnTo>
                  <a:lnTo>
                    <a:pt x="301" y="196"/>
                  </a:lnTo>
                  <a:lnTo>
                    <a:pt x="300" y="194"/>
                  </a:lnTo>
                  <a:lnTo>
                    <a:pt x="298" y="194"/>
                  </a:lnTo>
                  <a:lnTo>
                    <a:pt x="296" y="196"/>
                  </a:lnTo>
                  <a:lnTo>
                    <a:pt x="291" y="196"/>
                  </a:lnTo>
                  <a:lnTo>
                    <a:pt x="288" y="199"/>
                  </a:lnTo>
                  <a:lnTo>
                    <a:pt x="286" y="201"/>
                  </a:lnTo>
                  <a:lnTo>
                    <a:pt x="285" y="203"/>
                  </a:lnTo>
                  <a:lnTo>
                    <a:pt x="283" y="204"/>
                  </a:lnTo>
                  <a:lnTo>
                    <a:pt x="281" y="206"/>
                  </a:lnTo>
                  <a:lnTo>
                    <a:pt x="280" y="206"/>
                  </a:lnTo>
                  <a:lnTo>
                    <a:pt x="278" y="204"/>
                  </a:lnTo>
                  <a:lnTo>
                    <a:pt x="275" y="201"/>
                  </a:lnTo>
                  <a:lnTo>
                    <a:pt x="273" y="199"/>
                  </a:lnTo>
                  <a:lnTo>
                    <a:pt x="271" y="198"/>
                  </a:lnTo>
                  <a:lnTo>
                    <a:pt x="265" y="196"/>
                  </a:lnTo>
                  <a:lnTo>
                    <a:pt x="253" y="196"/>
                  </a:lnTo>
                  <a:lnTo>
                    <a:pt x="253" y="198"/>
                  </a:lnTo>
                  <a:lnTo>
                    <a:pt x="250" y="198"/>
                  </a:lnTo>
                  <a:lnTo>
                    <a:pt x="248" y="198"/>
                  </a:lnTo>
                  <a:lnTo>
                    <a:pt x="246" y="201"/>
                  </a:lnTo>
                  <a:lnTo>
                    <a:pt x="245" y="203"/>
                  </a:lnTo>
                  <a:lnTo>
                    <a:pt x="241" y="209"/>
                  </a:lnTo>
                  <a:lnTo>
                    <a:pt x="241" y="214"/>
                  </a:lnTo>
                  <a:lnTo>
                    <a:pt x="241" y="219"/>
                  </a:lnTo>
                  <a:lnTo>
                    <a:pt x="241" y="223"/>
                  </a:lnTo>
                  <a:lnTo>
                    <a:pt x="241" y="224"/>
                  </a:lnTo>
                  <a:lnTo>
                    <a:pt x="241" y="226"/>
                  </a:lnTo>
                  <a:lnTo>
                    <a:pt x="238" y="233"/>
                  </a:lnTo>
                  <a:lnTo>
                    <a:pt x="236" y="233"/>
                  </a:lnTo>
                  <a:lnTo>
                    <a:pt x="236" y="239"/>
                  </a:lnTo>
                  <a:lnTo>
                    <a:pt x="234" y="239"/>
                  </a:lnTo>
                  <a:lnTo>
                    <a:pt x="229" y="239"/>
                  </a:lnTo>
                  <a:lnTo>
                    <a:pt x="226" y="239"/>
                  </a:lnTo>
                  <a:lnTo>
                    <a:pt x="224" y="239"/>
                  </a:lnTo>
                  <a:lnTo>
                    <a:pt x="224" y="241"/>
                  </a:lnTo>
                  <a:lnTo>
                    <a:pt x="223" y="244"/>
                  </a:lnTo>
                  <a:lnTo>
                    <a:pt x="221" y="244"/>
                  </a:lnTo>
                  <a:lnTo>
                    <a:pt x="219" y="248"/>
                  </a:lnTo>
                  <a:lnTo>
                    <a:pt x="218" y="248"/>
                  </a:lnTo>
                  <a:lnTo>
                    <a:pt x="216" y="250"/>
                  </a:lnTo>
                  <a:lnTo>
                    <a:pt x="211" y="250"/>
                  </a:lnTo>
                  <a:lnTo>
                    <a:pt x="209" y="251"/>
                  </a:lnTo>
                  <a:lnTo>
                    <a:pt x="208" y="253"/>
                  </a:lnTo>
                  <a:lnTo>
                    <a:pt x="204" y="255"/>
                  </a:lnTo>
                  <a:lnTo>
                    <a:pt x="201" y="258"/>
                  </a:lnTo>
                  <a:lnTo>
                    <a:pt x="198" y="260"/>
                  </a:lnTo>
                  <a:lnTo>
                    <a:pt x="194" y="263"/>
                  </a:lnTo>
                  <a:lnTo>
                    <a:pt x="193" y="263"/>
                  </a:lnTo>
                  <a:lnTo>
                    <a:pt x="191" y="263"/>
                  </a:lnTo>
                  <a:lnTo>
                    <a:pt x="189" y="265"/>
                  </a:lnTo>
                  <a:lnTo>
                    <a:pt x="188" y="265"/>
                  </a:lnTo>
                  <a:lnTo>
                    <a:pt x="186" y="266"/>
                  </a:lnTo>
                  <a:lnTo>
                    <a:pt x="181" y="265"/>
                  </a:lnTo>
                  <a:lnTo>
                    <a:pt x="179" y="265"/>
                  </a:lnTo>
                  <a:lnTo>
                    <a:pt x="178" y="266"/>
                  </a:lnTo>
                  <a:lnTo>
                    <a:pt x="176" y="270"/>
                  </a:lnTo>
                  <a:lnTo>
                    <a:pt x="156" y="268"/>
                  </a:lnTo>
                  <a:lnTo>
                    <a:pt x="152" y="268"/>
                  </a:lnTo>
                  <a:lnTo>
                    <a:pt x="152" y="270"/>
                  </a:lnTo>
                  <a:lnTo>
                    <a:pt x="146" y="271"/>
                  </a:lnTo>
                  <a:lnTo>
                    <a:pt x="144" y="271"/>
                  </a:lnTo>
                  <a:lnTo>
                    <a:pt x="144" y="273"/>
                  </a:lnTo>
                  <a:lnTo>
                    <a:pt x="142" y="273"/>
                  </a:lnTo>
                  <a:lnTo>
                    <a:pt x="139" y="276"/>
                  </a:lnTo>
                  <a:lnTo>
                    <a:pt x="136" y="280"/>
                  </a:lnTo>
                  <a:lnTo>
                    <a:pt x="132" y="283"/>
                  </a:lnTo>
                  <a:lnTo>
                    <a:pt x="132" y="285"/>
                  </a:lnTo>
                  <a:lnTo>
                    <a:pt x="131" y="288"/>
                  </a:lnTo>
                  <a:lnTo>
                    <a:pt x="131" y="291"/>
                  </a:lnTo>
                  <a:lnTo>
                    <a:pt x="131" y="293"/>
                  </a:lnTo>
                  <a:lnTo>
                    <a:pt x="131" y="296"/>
                  </a:lnTo>
                  <a:lnTo>
                    <a:pt x="131" y="300"/>
                  </a:lnTo>
                  <a:lnTo>
                    <a:pt x="132" y="301"/>
                  </a:lnTo>
                  <a:lnTo>
                    <a:pt x="136" y="305"/>
                  </a:lnTo>
                  <a:lnTo>
                    <a:pt x="136" y="306"/>
                  </a:lnTo>
                  <a:lnTo>
                    <a:pt x="136" y="308"/>
                  </a:lnTo>
                  <a:lnTo>
                    <a:pt x="134" y="308"/>
                  </a:lnTo>
                  <a:lnTo>
                    <a:pt x="131" y="306"/>
                  </a:lnTo>
                  <a:lnTo>
                    <a:pt x="127" y="306"/>
                  </a:lnTo>
                  <a:lnTo>
                    <a:pt x="126" y="305"/>
                  </a:lnTo>
                  <a:lnTo>
                    <a:pt x="122" y="306"/>
                  </a:lnTo>
                  <a:lnTo>
                    <a:pt x="121" y="306"/>
                  </a:lnTo>
                  <a:lnTo>
                    <a:pt x="119" y="306"/>
                  </a:lnTo>
                  <a:lnTo>
                    <a:pt x="117" y="308"/>
                  </a:lnTo>
                  <a:lnTo>
                    <a:pt x="117" y="306"/>
                  </a:lnTo>
                  <a:lnTo>
                    <a:pt x="119" y="305"/>
                  </a:lnTo>
                  <a:lnTo>
                    <a:pt x="119" y="303"/>
                  </a:lnTo>
                  <a:lnTo>
                    <a:pt x="119" y="300"/>
                  </a:lnTo>
                  <a:lnTo>
                    <a:pt x="117" y="298"/>
                  </a:lnTo>
                  <a:lnTo>
                    <a:pt x="116" y="293"/>
                  </a:lnTo>
                  <a:lnTo>
                    <a:pt x="114" y="288"/>
                  </a:lnTo>
                  <a:lnTo>
                    <a:pt x="112" y="285"/>
                  </a:lnTo>
                  <a:lnTo>
                    <a:pt x="111" y="285"/>
                  </a:lnTo>
                  <a:lnTo>
                    <a:pt x="109" y="281"/>
                  </a:lnTo>
                  <a:lnTo>
                    <a:pt x="107" y="281"/>
                  </a:lnTo>
                  <a:lnTo>
                    <a:pt x="104" y="280"/>
                  </a:lnTo>
                  <a:lnTo>
                    <a:pt x="101" y="280"/>
                  </a:lnTo>
                  <a:lnTo>
                    <a:pt x="99" y="280"/>
                  </a:lnTo>
                  <a:lnTo>
                    <a:pt x="96" y="281"/>
                  </a:lnTo>
                  <a:lnTo>
                    <a:pt x="94" y="281"/>
                  </a:lnTo>
                  <a:lnTo>
                    <a:pt x="89" y="281"/>
                  </a:lnTo>
                  <a:lnTo>
                    <a:pt x="87" y="283"/>
                  </a:lnTo>
                  <a:close/>
                </a:path>
              </a:pathLst>
            </a:custGeom>
            <a:solidFill>
              <a:srgbClr val="E0E0E0"/>
            </a:solidFill>
            <a:ln w="9525">
              <a:noFill/>
              <a:round/>
              <a:headEnd/>
              <a:tailEnd/>
            </a:ln>
          </p:spPr>
          <p:txBody>
            <a:bodyPr/>
            <a:lstStyle/>
            <a:p>
              <a:endParaRPr lang="nb-NO"/>
            </a:p>
          </p:txBody>
        </p:sp>
        <p:sp>
          <p:nvSpPr>
            <p:cNvPr id="61748" name="Freeform 24"/>
            <p:cNvSpPr>
              <a:spLocks/>
            </p:cNvSpPr>
            <p:nvPr/>
          </p:nvSpPr>
          <p:spPr bwMode="auto">
            <a:xfrm>
              <a:off x="1682" y="984"/>
              <a:ext cx="88" cy="105"/>
            </a:xfrm>
            <a:custGeom>
              <a:avLst/>
              <a:gdLst>
                <a:gd name="T0" fmla="*/ 19 w 175"/>
                <a:gd name="T1" fmla="*/ 0 h 211"/>
                <a:gd name="T2" fmla="*/ 20 w 175"/>
                <a:gd name="T3" fmla="*/ 2 h 211"/>
                <a:gd name="T4" fmla="*/ 20 w 175"/>
                <a:gd name="T5" fmla="*/ 5 h 211"/>
                <a:gd name="T6" fmla="*/ 17 w 175"/>
                <a:gd name="T7" fmla="*/ 8 h 211"/>
                <a:gd name="T8" fmla="*/ 18 w 175"/>
                <a:gd name="T9" fmla="*/ 9 h 211"/>
                <a:gd name="T10" fmla="*/ 22 w 175"/>
                <a:gd name="T11" fmla="*/ 8 h 211"/>
                <a:gd name="T12" fmla="*/ 19 w 175"/>
                <a:gd name="T13" fmla="*/ 11 h 211"/>
                <a:gd name="T14" fmla="*/ 17 w 175"/>
                <a:gd name="T15" fmla="*/ 10 h 211"/>
                <a:gd name="T16" fmla="*/ 15 w 175"/>
                <a:gd name="T17" fmla="*/ 11 h 211"/>
                <a:gd name="T18" fmla="*/ 13 w 175"/>
                <a:gd name="T19" fmla="*/ 13 h 211"/>
                <a:gd name="T20" fmla="*/ 11 w 175"/>
                <a:gd name="T21" fmla="*/ 14 h 211"/>
                <a:gd name="T22" fmla="*/ 13 w 175"/>
                <a:gd name="T23" fmla="*/ 13 h 211"/>
                <a:gd name="T24" fmla="*/ 15 w 175"/>
                <a:gd name="T25" fmla="*/ 15 h 211"/>
                <a:gd name="T26" fmla="*/ 15 w 175"/>
                <a:gd name="T27" fmla="*/ 17 h 211"/>
                <a:gd name="T28" fmla="*/ 13 w 175"/>
                <a:gd name="T29" fmla="*/ 19 h 211"/>
                <a:gd name="T30" fmla="*/ 12 w 175"/>
                <a:gd name="T31" fmla="*/ 20 h 211"/>
                <a:gd name="T32" fmla="*/ 9 w 175"/>
                <a:gd name="T33" fmla="*/ 20 h 211"/>
                <a:gd name="T34" fmla="*/ 8 w 175"/>
                <a:gd name="T35" fmla="*/ 22 h 211"/>
                <a:gd name="T36" fmla="*/ 5 w 175"/>
                <a:gd name="T37" fmla="*/ 24 h 211"/>
                <a:gd name="T38" fmla="*/ 2 w 175"/>
                <a:gd name="T39" fmla="*/ 26 h 211"/>
                <a:gd name="T40" fmla="*/ 1 w 175"/>
                <a:gd name="T41" fmla="*/ 22 h 211"/>
                <a:gd name="T42" fmla="*/ 3 w 175"/>
                <a:gd name="T43" fmla="*/ 19 h 211"/>
                <a:gd name="T44" fmla="*/ 6 w 175"/>
                <a:gd name="T45" fmla="*/ 19 h 211"/>
                <a:gd name="T46" fmla="*/ 2 w 175"/>
                <a:gd name="T47" fmla="*/ 17 h 211"/>
                <a:gd name="T48" fmla="*/ 3 w 175"/>
                <a:gd name="T49" fmla="*/ 16 h 211"/>
                <a:gd name="T50" fmla="*/ 0 w 175"/>
                <a:gd name="T51" fmla="*/ 13 h 211"/>
                <a:gd name="T52" fmla="*/ 1 w 175"/>
                <a:gd name="T53" fmla="*/ 10 h 211"/>
                <a:gd name="T54" fmla="*/ 3 w 175"/>
                <a:gd name="T55" fmla="*/ 8 h 211"/>
                <a:gd name="T56" fmla="*/ 6 w 175"/>
                <a:gd name="T57" fmla="*/ 10 h 211"/>
                <a:gd name="T58" fmla="*/ 9 w 175"/>
                <a:gd name="T59" fmla="*/ 10 h 211"/>
                <a:gd name="T60" fmla="*/ 8 w 175"/>
                <a:gd name="T61" fmla="*/ 7 h 211"/>
                <a:gd name="T62" fmla="*/ 9 w 175"/>
                <a:gd name="T63" fmla="*/ 5 h 211"/>
                <a:gd name="T64" fmla="*/ 12 w 175"/>
                <a:gd name="T65" fmla="*/ 4 h 211"/>
                <a:gd name="T66" fmla="*/ 17 w 175"/>
                <a:gd name="T67" fmla="*/ 1 h 211"/>
                <a:gd name="T68" fmla="*/ 19 w 175"/>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5"/>
                <a:gd name="T106" fmla="*/ 0 h 211"/>
                <a:gd name="T107" fmla="*/ 175 w 175"/>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5" h="211">
                  <a:moveTo>
                    <a:pt x="145" y="0"/>
                  </a:moveTo>
                  <a:lnTo>
                    <a:pt x="160" y="22"/>
                  </a:lnTo>
                  <a:lnTo>
                    <a:pt x="159" y="40"/>
                  </a:lnTo>
                  <a:lnTo>
                    <a:pt x="134" y="67"/>
                  </a:lnTo>
                  <a:lnTo>
                    <a:pt x="144" y="72"/>
                  </a:lnTo>
                  <a:lnTo>
                    <a:pt x="175" y="67"/>
                  </a:lnTo>
                  <a:lnTo>
                    <a:pt x="152" y="95"/>
                  </a:lnTo>
                  <a:lnTo>
                    <a:pt x="132" y="85"/>
                  </a:lnTo>
                  <a:lnTo>
                    <a:pt x="115" y="88"/>
                  </a:lnTo>
                  <a:lnTo>
                    <a:pt x="98" y="104"/>
                  </a:lnTo>
                  <a:lnTo>
                    <a:pt x="83" y="115"/>
                  </a:lnTo>
                  <a:lnTo>
                    <a:pt x="100" y="110"/>
                  </a:lnTo>
                  <a:lnTo>
                    <a:pt x="120" y="122"/>
                  </a:lnTo>
                  <a:lnTo>
                    <a:pt x="115" y="139"/>
                  </a:lnTo>
                  <a:lnTo>
                    <a:pt x="102" y="154"/>
                  </a:lnTo>
                  <a:lnTo>
                    <a:pt x="93" y="165"/>
                  </a:lnTo>
                  <a:lnTo>
                    <a:pt x="70" y="167"/>
                  </a:lnTo>
                  <a:lnTo>
                    <a:pt x="58" y="179"/>
                  </a:lnTo>
                  <a:lnTo>
                    <a:pt x="38" y="196"/>
                  </a:lnTo>
                  <a:lnTo>
                    <a:pt x="13" y="211"/>
                  </a:lnTo>
                  <a:lnTo>
                    <a:pt x="6" y="182"/>
                  </a:lnTo>
                  <a:lnTo>
                    <a:pt x="20" y="159"/>
                  </a:lnTo>
                  <a:lnTo>
                    <a:pt x="47" y="155"/>
                  </a:lnTo>
                  <a:lnTo>
                    <a:pt x="13" y="140"/>
                  </a:lnTo>
                  <a:lnTo>
                    <a:pt x="21" y="132"/>
                  </a:lnTo>
                  <a:lnTo>
                    <a:pt x="0" y="110"/>
                  </a:lnTo>
                  <a:lnTo>
                    <a:pt x="5" y="85"/>
                  </a:lnTo>
                  <a:lnTo>
                    <a:pt x="20" y="68"/>
                  </a:lnTo>
                  <a:lnTo>
                    <a:pt x="48" y="85"/>
                  </a:lnTo>
                  <a:lnTo>
                    <a:pt x="72" y="82"/>
                  </a:lnTo>
                  <a:lnTo>
                    <a:pt x="57" y="60"/>
                  </a:lnTo>
                  <a:lnTo>
                    <a:pt x="65" y="47"/>
                  </a:lnTo>
                  <a:lnTo>
                    <a:pt x="95" y="32"/>
                  </a:lnTo>
                  <a:lnTo>
                    <a:pt x="129" y="11"/>
                  </a:lnTo>
                  <a:lnTo>
                    <a:pt x="145" y="0"/>
                  </a:lnTo>
                  <a:close/>
                </a:path>
              </a:pathLst>
            </a:custGeom>
            <a:solidFill>
              <a:srgbClr val="E0E0E0"/>
            </a:solidFill>
            <a:ln w="9525">
              <a:noFill/>
              <a:round/>
              <a:headEnd/>
              <a:tailEnd/>
            </a:ln>
          </p:spPr>
          <p:txBody>
            <a:bodyPr/>
            <a:lstStyle/>
            <a:p>
              <a:endParaRPr lang="nb-NO"/>
            </a:p>
          </p:txBody>
        </p:sp>
        <p:sp>
          <p:nvSpPr>
            <p:cNvPr id="61749" name="Freeform 25"/>
            <p:cNvSpPr>
              <a:spLocks/>
            </p:cNvSpPr>
            <p:nvPr/>
          </p:nvSpPr>
          <p:spPr bwMode="auto">
            <a:xfrm>
              <a:off x="1714" y="1094"/>
              <a:ext cx="87" cy="89"/>
            </a:xfrm>
            <a:custGeom>
              <a:avLst/>
              <a:gdLst>
                <a:gd name="T0" fmla="*/ 11 w 174"/>
                <a:gd name="T1" fmla="*/ 1 h 179"/>
                <a:gd name="T2" fmla="*/ 12 w 174"/>
                <a:gd name="T3" fmla="*/ 2 h 179"/>
                <a:gd name="T4" fmla="*/ 13 w 174"/>
                <a:gd name="T5" fmla="*/ 3 h 179"/>
                <a:gd name="T6" fmla="*/ 13 w 174"/>
                <a:gd name="T7" fmla="*/ 6 h 179"/>
                <a:gd name="T8" fmla="*/ 12 w 174"/>
                <a:gd name="T9" fmla="*/ 9 h 179"/>
                <a:gd name="T10" fmla="*/ 13 w 174"/>
                <a:gd name="T11" fmla="*/ 10 h 179"/>
                <a:gd name="T12" fmla="*/ 15 w 174"/>
                <a:gd name="T13" fmla="*/ 11 h 179"/>
                <a:gd name="T14" fmla="*/ 18 w 174"/>
                <a:gd name="T15" fmla="*/ 13 h 179"/>
                <a:gd name="T16" fmla="*/ 21 w 174"/>
                <a:gd name="T17" fmla="*/ 13 h 179"/>
                <a:gd name="T18" fmla="*/ 22 w 174"/>
                <a:gd name="T19" fmla="*/ 15 h 179"/>
                <a:gd name="T20" fmla="*/ 22 w 174"/>
                <a:gd name="T21" fmla="*/ 16 h 179"/>
                <a:gd name="T22" fmla="*/ 21 w 174"/>
                <a:gd name="T23" fmla="*/ 16 h 179"/>
                <a:gd name="T24" fmla="*/ 20 w 174"/>
                <a:gd name="T25" fmla="*/ 19 h 179"/>
                <a:gd name="T26" fmla="*/ 19 w 174"/>
                <a:gd name="T27" fmla="*/ 20 h 179"/>
                <a:gd name="T28" fmla="*/ 16 w 174"/>
                <a:gd name="T29" fmla="*/ 22 h 179"/>
                <a:gd name="T30" fmla="*/ 17 w 174"/>
                <a:gd name="T31" fmla="*/ 19 h 179"/>
                <a:gd name="T32" fmla="*/ 18 w 174"/>
                <a:gd name="T33" fmla="*/ 17 h 179"/>
                <a:gd name="T34" fmla="*/ 19 w 174"/>
                <a:gd name="T35" fmla="*/ 16 h 179"/>
                <a:gd name="T36" fmla="*/ 17 w 174"/>
                <a:gd name="T37" fmla="*/ 15 h 179"/>
                <a:gd name="T38" fmla="*/ 15 w 174"/>
                <a:gd name="T39" fmla="*/ 16 h 179"/>
                <a:gd name="T40" fmla="*/ 13 w 174"/>
                <a:gd name="T41" fmla="*/ 18 h 179"/>
                <a:gd name="T42" fmla="*/ 11 w 174"/>
                <a:gd name="T43" fmla="*/ 17 h 179"/>
                <a:gd name="T44" fmla="*/ 9 w 174"/>
                <a:gd name="T45" fmla="*/ 15 h 179"/>
                <a:gd name="T46" fmla="*/ 6 w 174"/>
                <a:gd name="T47" fmla="*/ 13 h 179"/>
                <a:gd name="T48" fmla="*/ 7 w 174"/>
                <a:gd name="T49" fmla="*/ 11 h 179"/>
                <a:gd name="T50" fmla="*/ 4 w 174"/>
                <a:gd name="T51" fmla="*/ 10 h 179"/>
                <a:gd name="T52" fmla="*/ 1 w 174"/>
                <a:gd name="T53" fmla="*/ 11 h 179"/>
                <a:gd name="T54" fmla="*/ 0 w 174"/>
                <a:gd name="T55" fmla="*/ 7 h 179"/>
                <a:gd name="T56" fmla="*/ 3 w 174"/>
                <a:gd name="T57" fmla="*/ 7 h 179"/>
                <a:gd name="T58" fmla="*/ 3 w 174"/>
                <a:gd name="T59" fmla="*/ 5 h 179"/>
                <a:gd name="T60" fmla="*/ 3 w 174"/>
                <a:gd name="T61" fmla="*/ 4 h 179"/>
                <a:gd name="T62" fmla="*/ 4 w 174"/>
                <a:gd name="T63" fmla="*/ 4 h 179"/>
                <a:gd name="T64" fmla="*/ 5 w 174"/>
                <a:gd name="T65" fmla="*/ 6 h 179"/>
                <a:gd name="T66" fmla="*/ 9 w 174"/>
                <a:gd name="T67" fmla="*/ 7 h 179"/>
                <a:gd name="T68" fmla="*/ 9 w 174"/>
                <a:gd name="T69" fmla="*/ 5 h 179"/>
                <a:gd name="T70" fmla="*/ 9 w 174"/>
                <a:gd name="T71" fmla="*/ 2 h 179"/>
                <a:gd name="T72" fmla="*/ 7 w 174"/>
                <a:gd name="T73" fmla="*/ 1 h 179"/>
                <a:gd name="T74" fmla="*/ 9 w 174"/>
                <a:gd name="T75" fmla="*/ 0 h 179"/>
                <a:gd name="T76" fmla="*/ 11 w 174"/>
                <a:gd name="T77" fmla="*/ 1 h 17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4"/>
                <a:gd name="T118" fmla="*/ 0 h 179"/>
                <a:gd name="T119" fmla="*/ 174 w 174"/>
                <a:gd name="T120" fmla="*/ 179 h 17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4" h="179">
                  <a:moveTo>
                    <a:pt x="92" y="10"/>
                  </a:moveTo>
                  <a:lnTo>
                    <a:pt x="101" y="17"/>
                  </a:lnTo>
                  <a:lnTo>
                    <a:pt x="109" y="27"/>
                  </a:lnTo>
                  <a:lnTo>
                    <a:pt x="107" y="54"/>
                  </a:lnTo>
                  <a:lnTo>
                    <a:pt x="99" y="72"/>
                  </a:lnTo>
                  <a:lnTo>
                    <a:pt x="106" y="85"/>
                  </a:lnTo>
                  <a:lnTo>
                    <a:pt x="122" y="95"/>
                  </a:lnTo>
                  <a:lnTo>
                    <a:pt x="141" y="109"/>
                  </a:lnTo>
                  <a:lnTo>
                    <a:pt x="164" y="110"/>
                  </a:lnTo>
                  <a:lnTo>
                    <a:pt x="174" y="121"/>
                  </a:lnTo>
                  <a:lnTo>
                    <a:pt x="174" y="131"/>
                  </a:lnTo>
                  <a:lnTo>
                    <a:pt x="163" y="132"/>
                  </a:lnTo>
                  <a:lnTo>
                    <a:pt x="156" y="152"/>
                  </a:lnTo>
                  <a:lnTo>
                    <a:pt x="151" y="164"/>
                  </a:lnTo>
                  <a:lnTo>
                    <a:pt x="128" y="179"/>
                  </a:lnTo>
                  <a:lnTo>
                    <a:pt x="129" y="157"/>
                  </a:lnTo>
                  <a:lnTo>
                    <a:pt x="139" y="141"/>
                  </a:lnTo>
                  <a:lnTo>
                    <a:pt x="151" y="132"/>
                  </a:lnTo>
                  <a:lnTo>
                    <a:pt x="136" y="127"/>
                  </a:lnTo>
                  <a:lnTo>
                    <a:pt x="122" y="134"/>
                  </a:lnTo>
                  <a:lnTo>
                    <a:pt x="111" y="146"/>
                  </a:lnTo>
                  <a:lnTo>
                    <a:pt x="89" y="137"/>
                  </a:lnTo>
                  <a:lnTo>
                    <a:pt x="72" y="127"/>
                  </a:lnTo>
                  <a:lnTo>
                    <a:pt x="54" y="109"/>
                  </a:lnTo>
                  <a:lnTo>
                    <a:pt x="56" y="92"/>
                  </a:lnTo>
                  <a:lnTo>
                    <a:pt x="32" y="84"/>
                  </a:lnTo>
                  <a:lnTo>
                    <a:pt x="10" y="90"/>
                  </a:lnTo>
                  <a:lnTo>
                    <a:pt x="0" y="62"/>
                  </a:lnTo>
                  <a:lnTo>
                    <a:pt x="20" y="57"/>
                  </a:lnTo>
                  <a:lnTo>
                    <a:pt x="17" y="47"/>
                  </a:lnTo>
                  <a:lnTo>
                    <a:pt x="20" y="35"/>
                  </a:lnTo>
                  <a:lnTo>
                    <a:pt x="32" y="35"/>
                  </a:lnTo>
                  <a:lnTo>
                    <a:pt x="47" y="50"/>
                  </a:lnTo>
                  <a:lnTo>
                    <a:pt x="67" y="59"/>
                  </a:lnTo>
                  <a:lnTo>
                    <a:pt x="72" y="45"/>
                  </a:lnTo>
                  <a:lnTo>
                    <a:pt x="71" y="23"/>
                  </a:lnTo>
                  <a:lnTo>
                    <a:pt x="56" y="12"/>
                  </a:lnTo>
                  <a:lnTo>
                    <a:pt x="72" y="0"/>
                  </a:lnTo>
                  <a:lnTo>
                    <a:pt x="92" y="10"/>
                  </a:lnTo>
                  <a:close/>
                </a:path>
              </a:pathLst>
            </a:custGeom>
            <a:solidFill>
              <a:srgbClr val="E0E0E0"/>
            </a:solidFill>
            <a:ln w="9525">
              <a:noFill/>
              <a:round/>
              <a:headEnd/>
              <a:tailEnd/>
            </a:ln>
          </p:spPr>
          <p:txBody>
            <a:bodyPr/>
            <a:lstStyle/>
            <a:p>
              <a:endParaRPr lang="nb-NO"/>
            </a:p>
          </p:txBody>
        </p:sp>
        <p:sp>
          <p:nvSpPr>
            <p:cNvPr id="61750" name="Freeform 26"/>
            <p:cNvSpPr>
              <a:spLocks/>
            </p:cNvSpPr>
            <p:nvPr/>
          </p:nvSpPr>
          <p:spPr bwMode="auto">
            <a:xfrm>
              <a:off x="4520" y="-726"/>
              <a:ext cx="84" cy="35"/>
            </a:xfrm>
            <a:custGeom>
              <a:avLst/>
              <a:gdLst>
                <a:gd name="T0" fmla="*/ 1 w 167"/>
                <a:gd name="T1" fmla="*/ 5 h 70"/>
                <a:gd name="T2" fmla="*/ 0 w 167"/>
                <a:gd name="T3" fmla="*/ 2 h 70"/>
                <a:gd name="T4" fmla="*/ 6 w 167"/>
                <a:gd name="T5" fmla="*/ 1 h 70"/>
                <a:gd name="T6" fmla="*/ 9 w 167"/>
                <a:gd name="T7" fmla="*/ 0 h 70"/>
                <a:gd name="T8" fmla="*/ 12 w 167"/>
                <a:gd name="T9" fmla="*/ 1 h 70"/>
                <a:gd name="T10" fmla="*/ 11 w 167"/>
                <a:gd name="T11" fmla="*/ 2 h 70"/>
                <a:gd name="T12" fmla="*/ 16 w 167"/>
                <a:gd name="T13" fmla="*/ 1 h 70"/>
                <a:gd name="T14" fmla="*/ 17 w 167"/>
                <a:gd name="T15" fmla="*/ 2 h 70"/>
                <a:gd name="T16" fmla="*/ 13 w 167"/>
                <a:gd name="T17" fmla="*/ 3 h 70"/>
                <a:gd name="T18" fmla="*/ 14 w 167"/>
                <a:gd name="T19" fmla="*/ 5 h 70"/>
                <a:gd name="T20" fmla="*/ 21 w 167"/>
                <a:gd name="T21" fmla="*/ 4 h 70"/>
                <a:gd name="T22" fmla="*/ 21 w 167"/>
                <a:gd name="T23" fmla="*/ 5 h 70"/>
                <a:gd name="T24" fmla="*/ 14 w 167"/>
                <a:gd name="T25" fmla="*/ 7 h 70"/>
                <a:gd name="T26" fmla="*/ 11 w 167"/>
                <a:gd name="T27" fmla="*/ 6 h 70"/>
                <a:gd name="T28" fmla="*/ 8 w 167"/>
                <a:gd name="T29" fmla="*/ 9 h 70"/>
                <a:gd name="T30" fmla="*/ 3 w 167"/>
                <a:gd name="T31" fmla="*/ 6 h 70"/>
                <a:gd name="T32" fmla="*/ 6 w 167"/>
                <a:gd name="T33" fmla="*/ 5 h 70"/>
                <a:gd name="T34" fmla="*/ 1 w 167"/>
                <a:gd name="T35" fmla="*/ 5 h 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7"/>
                <a:gd name="T55" fmla="*/ 0 h 70"/>
                <a:gd name="T56" fmla="*/ 167 w 167"/>
                <a:gd name="T57" fmla="*/ 70 h 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7" h="70">
                  <a:moveTo>
                    <a:pt x="3" y="47"/>
                  </a:moveTo>
                  <a:lnTo>
                    <a:pt x="0" y="22"/>
                  </a:lnTo>
                  <a:lnTo>
                    <a:pt x="47" y="10"/>
                  </a:lnTo>
                  <a:lnTo>
                    <a:pt x="70" y="0"/>
                  </a:lnTo>
                  <a:lnTo>
                    <a:pt x="93" y="5"/>
                  </a:lnTo>
                  <a:lnTo>
                    <a:pt x="87" y="17"/>
                  </a:lnTo>
                  <a:lnTo>
                    <a:pt x="125" y="12"/>
                  </a:lnTo>
                  <a:lnTo>
                    <a:pt x="135" y="20"/>
                  </a:lnTo>
                  <a:lnTo>
                    <a:pt x="102" y="30"/>
                  </a:lnTo>
                  <a:lnTo>
                    <a:pt x="109" y="45"/>
                  </a:lnTo>
                  <a:lnTo>
                    <a:pt x="167" y="37"/>
                  </a:lnTo>
                  <a:lnTo>
                    <a:pt x="167" y="42"/>
                  </a:lnTo>
                  <a:lnTo>
                    <a:pt x="112" y="59"/>
                  </a:lnTo>
                  <a:lnTo>
                    <a:pt x="85" y="54"/>
                  </a:lnTo>
                  <a:lnTo>
                    <a:pt x="57" y="70"/>
                  </a:lnTo>
                  <a:lnTo>
                    <a:pt x="23" y="54"/>
                  </a:lnTo>
                  <a:lnTo>
                    <a:pt x="47" y="42"/>
                  </a:lnTo>
                  <a:lnTo>
                    <a:pt x="3" y="47"/>
                  </a:lnTo>
                  <a:close/>
                </a:path>
              </a:pathLst>
            </a:custGeom>
            <a:solidFill>
              <a:srgbClr val="E0E0E0"/>
            </a:solidFill>
            <a:ln w="9525">
              <a:noFill/>
              <a:round/>
              <a:headEnd/>
              <a:tailEnd/>
            </a:ln>
          </p:spPr>
          <p:txBody>
            <a:bodyPr/>
            <a:lstStyle/>
            <a:p>
              <a:endParaRPr lang="nb-NO"/>
            </a:p>
          </p:txBody>
        </p:sp>
        <p:sp>
          <p:nvSpPr>
            <p:cNvPr id="61751" name="Freeform 27"/>
            <p:cNvSpPr>
              <a:spLocks/>
            </p:cNvSpPr>
            <p:nvPr/>
          </p:nvSpPr>
          <p:spPr bwMode="auto">
            <a:xfrm>
              <a:off x="1764" y="965"/>
              <a:ext cx="706" cy="1172"/>
            </a:xfrm>
            <a:custGeom>
              <a:avLst/>
              <a:gdLst>
                <a:gd name="T0" fmla="*/ 47 w 1413"/>
                <a:gd name="T1" fmla="*/ 25 h 2343"/>
                <a:gd name="T2" fmla="*/ 43 w 1413"/>
                <a:gd name="T3" fmla="*/ 39 h 2343"/>
                <a:gd name="T4" fmla="*/ 88 w 1413"/>
                <a:gd name="T5" fmla="*/ 31 h 2343"/>
                <a:gd name="T6" fmla="*/ 87 w 1413"/>
                <a:gd name="T7" fmla="*/ 60 h 2343"/>
                <a:gd name="T8" fmla="*/ 65 w 1413"/>
                <a:gd name="T9" fmla="*/ 77 h 2343"/>
                <a:gd name="T10" fmla="*/ 65 w 1413"/>
                <a:gd name="T11" fmla="*/ 88 h 2343"/>
                <a:gd name="T12" fmla="*/ 89 w 1413"/>
                <a:gd name="T13" fmla="*/ 93 h 2343"/>
                <a:gd name="T14" fmla="*/ 109 w 1413"/>
                <a:gd name="T15" fmla="*/ 135 h 2343"/>
                <a:gd name="T16" fmla="*/ 132 w 1413"/>
                <a:gd name="T17" fmla="*/ 155 h 2343"/>
                <a:gd name="T18" fmla="*/ 138 w 1413"/>
                <a:gd name="T19" fmla="*/ 175 h 2343"/>
                <a:gd name="T20" fmla="*/ 145 w 1413"/>
                <a:gd name="T21" fmla="*/ 194 h 2343"/>
                <a:gd name="T22" fmla="*/ 176 w 1413"/>
                <a:gd name="T23" fmla="*/ 205 h 2343"/>
                <a:gd name="T24" fmla="*/ 157 w 1413"/>
                <a:gd name="T25" fmla="*/ 237 h 2343"/>
                <a:gd name="T26" fmla="*/ 158 w 1413"/>
                <a:gd name="T27" fmla="*/ 244 h 2343"/>
                <a:gd name="T28" fmla="*/ 159 w 1413"/>
                <a:gd name="T29" fmla="*/ 260 h 2343"/>
                <a:gd name="T30" fmla="*/ 132 w 1413"/>
                <a:gd name="T31" fmla="*/ 267 h 2343"/>
                <a:gd name="T32" fmla="*/ 106 w 1413"/>
                <a:gd name="T33" fmla="*/ 266 h 2343"/>
                <a:gd name="T34" fmla="*/ 84 w 1413"/>
                <a:gd name="T35" fmla="*/ 272 h 2343"/>
                <a:gd name="T36" fmla="*/ 58 w 1413"/>
                <a:gd name="T37" fmla="*/ 282 h 2343"/>
                <a:gd name="T38" fmla="*/ 25 w 1413"/>
                <a:gd name="T39" fmla="*/ 290 h 2343"/>
                <a:gd name="T40" fmla="*/ 18 w 1413"/>
                <a:gd name="T41" fmla="*/ 283 h 2343"/>
                <a:gd name="T42" fmla="*/ 43 w 1413"/>
                <a:gd name="T43" fmla="*/ 258 h 2343"/>
                <a:gd name="T44" fmla="*/ 66 w 1413"/>
                <a:gd name="T45" fmla="*/ 253 h 2343"/>
                <a:gd name="T46" fmla="*/ 82 w 1413"/>
                <a:gd name="T47" fmla="*/ 233 h 2343"/>
                <a:gd name="T48" fmla="*/ 63 w 1413"/>
                <a:gd name="T49" fmla="*/ 246 h 2343"/>
                <a:gd name="T50" fmla="*/ 41 w 1413"/>
                <a:gd name="T51" fmla="*/ 238 h 2343"/>
                <a:gd name="T52" fmla="*/ 26 w 1413"/>
                <a:gd name="T53" fmla="*/ 238 h 2343"/>
                <a:gd name="T54" fmla="*/ 36 w 1413"/>
                <a:gd name="T55" fmla="*/ 219 h 2343"/>
                <a:gd name="T56" fmla="*/ 44 w 1413"/>
                <a:gd name="T57" fmla="*/ 194 h 2343"/>
                <a:gd name="T58" fmla="*/ 33 w 1413"/>
                <a:gd name="T59" fmla="*/ 193 h 2343"/>
                <a:gd name="T60" fmla="*/ 35 w 1413"/>
                <a:gd name="T61" fmla="*/ 183 h 2343"/>
                <a:gd name="T62" fmla="*/ 43 w 1413"/>
                <a:gd name="T63" fmla="*/ 180 h 2343"/>
                <a:gd name="T64" fmla="*/ 63 w 1413"/>
                <a:gd name="T65" fmla="*/ 179 h 2343"/>
                <a:gd name="T66" fmla="*/ 69 w 1413"/>
                <a:gd name="T67" fmla="*/ 168 h 2343"/>
                <a:gd name="T68" fmla="*/ 70 w 1413"/>
                <a:gd name="T69" fmla="*/ 159 h 2343"/>
                <a:gd name="T70" fmla="*/ 63 w 1413"/>
                <a:gd name="T71" fmla="*/ 154 h 2343"/>
                <a:gd name="T72" fmla="*/ 60 w 1413"/>
                <a:gd name="T73" fmla="*/ 132 h 2343"/>
                <a:gd name="T74" fmla="*/ 57 w 1413"/>
                <a:gd name="T75" fmla="*/ 124 h 2343"/>
                <a:gd name="T76" fmla="*/ 40 w 1413"/>
                <a:gd name="T77" fmla="*/ 129 h 2343"/>
                <a:gd name="T78" fmla="*/ 27 w 1413"/>
                <a:gd name="T79" fmla="*/ 131 h 2343"/>
                <a:gd name="T80" fmla="*/ 23 w 1413"/>
                <a:gd name="T81" fmla="*/ 123 h 2343"/>
                <a:gd name="T82" fmla="*/ 29 w 1413"/>
                <a:gd name="T83" fmla="*/ 112 h 2343"/>
                <a:gd name="T84" fmla="*/ 30 w 1413"/>
                <a:gd name="T85" fmla="*/ 91 h 2343"/>
                <a:gd name="T86" fmla="*/ 26 w 1413"/>
                <a:gd name="T87" fmla="*/ 92 h 2343"/>
                <a:gd name="T88" fmla="*/ 21 w 1413"/>
                <a:gd name="T89" fmla="*/ 87 h 2343"/>
                <a:gd name="T90" fmla="*/ 17 w 1413"/>
                <a:gd name="T91" fmla="*/ 96 h 2343"/>
                <a:gd name="T92" fmla="*/ 9 w 1413"/>
                <a:gd name="T93" fmla="*/ 109 h 2343"/>
                <a:gd name="T94" fmla="*/ 14 w 1413"/>
                <a:gd name="T95" fmla="*/ 83 h 2343"/>
                <a:gd name="T96" fmla="*/ 15 w 1413"/>
                <a:gd name="T97" fmla="*/ 68 h 2343"/>
                <a:gd name="T98" fmla="*/ 3 w 1413"/>
                <a:gd name="T99" fmla="*/ 64 h 2343"/>
                <a:gd name="T100" fmla="*/ 17 w 1413"/>
                <a:gd name="T101" fmla="*/ 52 h 2343"/>
                <a:gd name="T102" fmla="*/ 12 w 1413"/>
                <a:gd name="T103" fmla="*/ 43 h 2343"/>
                <a:gd name="T104" fmla="*/ 12 w 1413"/>
                <a:gd name="T105" fmla="*/ 38 h 2343"/>
                <a:gd name="T106" fmla="*/ 10 w 1413"/>
                <a:gd name="T107" fmla="*/ 31 h 2343"/>
                <a:gd name="T108" fmla="*/ 13 w 1413"/>
                <a:gd name="T109" fmla="*/ 26 h 2343"/>
                <a:gd name="T110" fmla="*/ 18 w 1413"/>
                <a:gd name="T111" fmla="*/ 18 h 2343"/>
                <a:gd name="T112" fmla="*/ 23 w 1413"/>
                <a:gd name="T113" fmla="*/ 5 h 2343"/>
                <a:gd name="T114" fmla="*/ 36 w 1413"/>
                <a:gd name="T115" fmla="*/ 7 h 2343"/>
                <a:gd name="T116" fmla="*/ 61 w 1413"/>
                <a:gd name="T117" fmla="*/ 0 h 234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13"/>
                <a:gd name="T178" fmla="*/ 0 h 2343"/>
                <a:gd name="T179" fmla="*/ 1413 w 1413"/>
                <a:gd name="T180" fmla="*/ 2343 h 234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13" h="2343">
                  <a:moveTo>
                    <a:pt x="564" y="22"/>
                  </a:moveTo>
                  <a:lnTo>
                    <a:pt x="552" y="50"/>
                  </a:lnTo>
                  <a:lnTo>
                    <a:pt x="549" y="72"/>
                  </a:lnTo>
                  <a:lnTo>
                    <a:pt x="534" y="90"/>
                  </a:lnTo>
                  <a:lnTo>
                    <a:pt x="517" y="107"/>
                  </a:lnTo>
                  <a:lnTo>
                    <a:pt x="484" y="129"/>
                  </a:lnTo>
                  <a:lnTo>
                    <a:pt x="465" y="144"/>
                  </a:lnTo>
                  <a:lnTo>
                    <a:pt x="442" y="161"/>
                  </a:lnTo>
                  <a:lnTo>
                    <a:pt x="412" y="182"/>
                  </a:lnTo>
                  <a:lnTo>
                    <a:pt x="380" y="197"/>
                  </a:lnTo>
                  <a:lnTo>
                    <a:pt x="373" y="212"/>
                  </a:lnTo>
                  <a:lnTo>
                    <a:pt x="375" y="219"/>
                  </a:lnTo>
                  <a:lnTo>
                    <a:pt x="395" y="216"/>
                  </a:lnTo>
                  <a:lnTo>
                    <a:pt x="422" y="212"/>
                  </a:lnTo>
                  <a:lnTo>
                    <a:pt x="413" y="231"/>
                  </a:lnTo>
                  <a:lnTo>
                    <a:pt x="395" y="254"/>
                  </a:lnTo>
                  <a:lnTo>
                    <a:pt x="375" y="268"/>
                  </a:lnTo>
                  <a:lnTo>
                    <a:pt x="362" y="279"/>
                  </a:lnTo>
                  <a:lnTo>
                    <a:pt x="345" y="293"/>
                  </a:lnTo>
                  <a:lnTo>
                    <a:pt x="350" y="306"/>
                  </a:lnTo>
                  <a:lnTo>
                    <a:pt x="373" y="291"/>
                  </a:lnTo>
                  <a:lnTo>
                    <a:pt x="402" y="276"/>
                  </a:lnTo>
                  <a:lnTo>
                    <a:pt x="437" y="258"/>
                  </a:lnTo>
                  <a:lnTo>
                    <a:pt x="472" y="244"/>
                  </a:lnTo>
                  <a:lnTo>
                    <a:pt x="505" y="241"/>
                  </a:lnTo>
                  <a:lnTo>
                    <a:pt x="551" y="243"/>
                  </a:lnTo>
                  <a:lnTo>
                    <a:pt x="581" y="241"/>
                  </a:lnTo>
                  <a:lnTo>
                    <a:pt x="629" y="246"/>
                  </a:lnTo>
                  <a:lnTo>
                    <a:pt x="685" y="249"/>
                  </a:lnTo>
                  <a:lnTo>
                    <a:pt x="711" y="246"/>
                  </a:lnTo>
                  <a:lnTo>
                    <a:pt x="738" y="253"/>
                  </a:lnTo>
                  <a:lnTo>
                    <a:pt x="757" y="276"/>
                  </a:lnTo>
                  <a:lnTo>
                    <a:pt x="778" y="298"/>
                  </a:lnTo>
                  <a:lnTo>
                    <a:pt x="783" y="326"/>
                  </a:lnTo>
                  <a:lnTo>
                    <a:pt x="768" y="355"/>
                  </a:lnTo>
                  <a:lnTo>
                    <a:pt x="750" y="378"/>
                  </a:lnTo>
                  <a:lnTo>
                    <a:pt x="735" y="408"/>
                  </a:lnTo>
                  <a:lnTo>
                    <a:pt x="725" y="437"/>
                  </a:lnTo>
                  <a:lnTo>
                    <a:pt x="716" y="457"/>
                  </a:lnTo>
                  <a:lnTo>
                    <a:pt x="698" y="480"/>
                  </a:lnTo>
                  <a:lnTo>
                    <a:pt x="680" y="500"/>
                  </a:lnTo>
                  <a:lnTo>
                    <a:pt x="666" y="519"/>
                  </a:lnTo>
                  <a:lnTo>
                    <a:pt x="649" y="542"/>
                  </a:lnTo>
                  <a:lnTo>
                    <a:pt x="651" y="562"/>
                  </a:lnTo>
                  <a:lnTo>
                    <a:pt x="614" y="584"/>
                  </a:lnTo>
                  <a:lnTo>
                    <a:pt x="577" y="591"/>
                  </a:lnTo>
                  <a:lnTo>
                    <a:pt x="536" y="594"/>
                  </a:lnTo>
                  <a:lnTo>
                    <a:pt x="512" y="609"/>
                  </a:lnTo>
                  <a:lnTo>
                    <a:pt x="505" y="621"/>
                  </a:lnTo>
                  <a:lnTo>
                    <a:pt x="524" y="612"/>
                  </a:lnTo>
                  <a:lnTo>
                    <a:pt x="559" y="601"/>
                  </a:lnTo>
                  <a:lnTo>
                    <a:pt x="587" y="602"/>
                  </a:lnTo>
                  <a:lnTo>
                    <a:pt x="579" y="619"/>
                  </a:lnTo>
                  <a:lnTo>
                    <a:pt x="601" y="629"/>
                  </a:lnTo>
                  <a:lnTo>
                    <a:pt x="626" y="648"/>
                  </a:lnTo>
                  <a:lnTo>
                    <a:pt x="601" y="661"/>
                  </a:lnTo>
                  <a:lnTo>
                    <a:pt x="596" y="666"/>
                  </a:lnTo>
                  <a:lnTo>
                    <a:pt x="581" y="658"/>
                  </a:lnTo>
                  <a:lnTo>
                    <a:pt x="546" y="679"/>
                  </a:lnTo>
                  <a:lnTo>
                    <a:pt x="524" y="699"/>
                  </a:lnTo>
                  <a:lnTo>
                    <a:pt x="524" y="703"/>
                  </a:lnTo>
                  <a:lnTo>
                    <a:pt x="495" y="711"/>
                  </a:lnTo>
                  <a:lnTo>
                    <a:pt x="497" y="721"/>
                  </a:lnTo>
                  <a:lnTo>
                    <a:pt x="532" y="723"/>
                  </a:lnTo>
                  <a:lnTo>
                    <a:pt x="561" y="713"/>
                  </a:lnTo>
                  <a:lnTo>
                    <a:pt x="584" y="694"/>
                  </a:lnTo>
                  <a:lnTo>
                    <a:pt x="616" y="694"/>
                  </a:lnTo>
                  <a:lnTo>
                    <a:pt x="658" y="706"/>
                  </a:lnTo>
                  <a:lnTo>
                    <a:pt x="688" y="720"/>
                  </a:lnTo>
                  <a:lnTo>
                    <a:pt x="713" y="740"/>
                  </a:lnTo>
                  <a:lnTo>
                    <a:pt x="743" y="770"/>
                  </a:lnTo>
                  <a:lnTo>
                    <a:pt x="777" y="800"/>
                  </a:lnTo>
                  <a:lnTo>
                    <a:pt x="790" y="817"/>
                  </a:lnTo>
                  <a:lnTo>
                    <a:pt x="808" y="847"/>
                  </a:lnTo>
                  <a:lnTo>
                    <a:pt x="818" y="882"/>
                  </a:lnTo>
                  <a:lnTo>
                    <a:pt x="825" y="929"/>
                  </a:lnTo>
                  <a:lnTo>
                    <a:pt x="839" y="961"/>
                  </a:lnTo>
                  <a:lnTo>
                    <a:pt x="854" y="1001"/>
                  </a:lnTo>
                  <a:lnTo>
                    <a:pt x="864" y="1043"/>
                  </a:lnTo>
                  <a:lnTo>
                    <a:pt x="877" y="1078"/>
                  </a:lnTo>
                  <a:lnTo>
                    <a:pt x="884" y="1089"/>
                  </a:lnTo>
                  <a:lnTo>
                    <a:pt x="904" y="1084"/>
                  </a:lnTo>
                  <a:lnTo>
                    <a:pt x="927" y="1096"/>
                  </a:lnTo>
                  <a:lnTo>
                    <a:pt x="961" y="1113"/>
                  </a:lnTo>
                  <a:lnTo>
                    <a:pt x="989" y="1125"/>
                  </a:lnTo>
                  <a:lnTo>
                    <a:pt x="1013" y="1153"/>
                  </a:lnTo>
                  <a:lnTo>
                    <a:pt x="1044" y="1188"/>
                  </a:lnTo>
                  <a:lnTo>
                    <a:pt x="1063" y="1203"/>
                  </a:lnTo>
                  <a:lnTo>
                    <a:pt x="1068" y="1230"/>
                  </a:lnTo>
                  <a:lnTo>
                    <a:pt x="1061" y="1237"/>
                  </a:lnTo>
                  <a:lnTo>
                    <a:pt x="1066" y="1253"/>
                  </a:lnTo>
                  <a:lnTo>
                    <a:pt x="1073" y="1277"/>
                  </a:lnTo>
                  <a:lnTo>
                    <a:pt x="1066" y="1342"/>
                  </a:lnTo>
                  <a:lnTo>
                    <a:pt x="1054" y="1324"/>
                  </a:lnTo>
                  <a:lnTo>
                    <a:pt x="1021" y="1327"/>
                  </a:lnTo>
                  <a:lnTo>
                    <a:pt x="1019" y="1339"/>
                  </a:lnTo>
                  <a:lnTo>
                    <a:pt x="1031" y="1339"/>
                  </a:lnTo>
                  <a:lnTo>
                    <a:pt x="1056" y="1354"/>
                  </a:lnTo>
                  <a:lnTo>
                    <a:pt x="1078" y="1381"/>
                  </a:lnTo>
                  <a:lnTo>
                    <a:pt x="1108" y="1397"/>
                  </a:lnTo>
                  <a:lnTo>
                    <a:pt x="1121" y="1421"/>
                  </a:lnTo>
                  <a:lnTo>
                    <a:pt x="1131" y="1458"/>
                  </a:lnTo>
                  <a:lnTo>
                    <a:pt x="1155" y="1478"/>
                  </a:lnTo>
                  <a:lnTo>
                    <a:pt x="1130" y="1515"/>
                  </a:lnTo>
                  <a:lnTo>
                    <a:pt x="1113" y="1536"/>
                  </a:lnTo>
                  <a:lnTo>
                    <a:pt x="1105" y="1561"/>
                  </a:lnTo>
                  <a:lnTo>
                    <a:pt x="1120" y="1571"/>
                  </a:lnTo>
                  <a:lnTo>
                    <a:pt x="1136" y="1583"/>
                  </a:lnTo>
                  <a:lnTo>
                    <a:pt x="1165" y="1573"/>
                  </a:lnTo>
                  <a:lnTo>
                    <a:pt x="1167" y="1550"/>
                  </a:lnTo>
                  <a:lnTo>
                    <a:pt x="1185" y="1535"/>
                  </a:lnTo>
                  <a:lnTo>
                    <a:pt x="1212" y="1530"/>
                  </a:lnTo>
                  <a:lnTo>
                    <a:pt x="1237" y="1535"/>
                  </a:lnTo>
                  <a:lnTo>
                    <a:pt x="1277" y="1535"/>
                  </a:lnTo>
                  <a:lnTo>
                    <a:pt x="1317" y="1545"/>
                  </a:lnTo>
                  <a:lnTo>
                    <a:pt x="1344" y="1556"/>
                  </a:lnTo>
                  <a:lnTo>
                    <a:pt x="1364" y="1568"/>
                  </a:lnTo>
                  <a:lnTo>
                    <a:pt x="1387" y="1586"/>
                  </a:lnTo>
                  <a:lnTo>
                    <a:pt x="1403" y="1610"/>
                  </a:lnTo>
                  <a:lnTo>
                    <a:pt x="1408" y="1638"/>
                  </a:lnTo>
                  <a:lnTo>
                    <a:pt x="1413" y="1650"/>
                  </a:lnTo>
                  <a:lnTo>
                    <a:pt x="1406" y="1670"/>
                  </a:lnTo>
                  <a:lnTo>
                    <a:pt x="1382" y="1712"/>
                  </a:lnTo>
                  <a:lnTo>
                    <a:pt x="1372" y="1761"/>
                  </a:lnTo>
                  <a:lnTo>
                    <a:pt x="1361" y="1787"/>
                  </a:lnTo>
                  <a:lnTo>
                    <a:pt x="1332" y="1819"/>
                  </a:lnTo>
                  <a:lnTo>
                    <a:pt x="1315" y="1839"/>
                  </a:lnTo>
                  <a:lnTo>
                    <a:pt x="1282" y="1869"/>
                  </a:lnTo>
                  <a:lnTo>
                    <a:pt x="1262" y="1873"/>
                  </a:lnTo>
                  <a:lnTo>
                    <a:pt x="1259" y="1889"/>
                  </a:lnTo>
                  <a:lnTo>
                    <a:pt x="1260" y="1896"/>
                  </a:lnTo>
                  <a:lnTo>
                    <a:pt x="1255" y="1914"/>
                  </a:lnTo>
                  <a:lnTo>
                    <a:pt x="1230" y="1925"/>
                  </a:lnTo>
                  <a:lnTo>
                    <a:pt x="1213" y="1931"/>
                  </a:lnTo>
                  <a:lnTo>
                    <a:pt x="1178" y="1935"/>
                  </a:lnTo>
                  <a:lnTo>
                    <a:pt x="1162" y="1941"/>
                  </a:lnTo>
                  <a:lnTo>
                    <a:pt x="1183" y="1950"/>
                  </a:lnTo>
                  <a:lnTo>
                    <a:pt x="1213" y="1951"/>
                  </a:lnTo>
                  <a:lnTo>
                    <a:pt x="1244" y="1948"/>
                  </a:lnTo>
                  <a:lnTo>
                    <a:pt x="1265" y="1948"/>
                  </a:lnTo>
                  <a:lnTo>
                    <a:pt x="1289" y="1950"/>
                  </a:lnTo>
                  <a:lnTo>
                    <a:pt x="1322" y="1950"/>
                  </a:lnTo>
                  <a:lnTo>
                    <a:pt x="1352" y="1946"/>
                  </a:lnTo>
                  <a:lnTo>
                    <a:pt x="1359" y="1965"/>
                  </a:lnTo>
                  <a:lnTo>
                    <a:pt x="1351" y="1996"/>
                  </a:lnTo>
                  <a:lnTo>
                    <a:pt x="1349" y="2012"/>
                  </a:lnTo>
                  <a:lnTo>
                    <a:pt x="1339" y="2035"/>
                  </a:lnTo>
                  <a:lnTo>
                    <a:pt x="1319" y="2055"/>
                  </a:lnTo>
                  <a:lnTo>
                    <a:pt x="1297" y="2068"/>
                  </a:lnTo>
                  <a:lnTo>
                    <a:pt x="1274" y="2077"/>
                  </a:lnTo>
                  <a:lnTo>
                    <a:pt x="1267" y="2089"/>
                  </a:lnTo>
                  <a:lnTo>
                    <a:pt x="1260" y="2100"/>
                  </a:lnTo>
                  <a:lnTo>
                    <a:pt x="1237" y="2107"/>
                  </a:lnTo>
                  <a:lnTo>
                    <a:pt x="1210" y="2120"/>
                  </a:lnTo>
                  <a:lnTo>
                    <a:pt x="1185" y="2130"/>
                  </a:lnTo>
                  <a:lnTo>
                    <a:pt x="1173" y="2137"/>
                  </a:lnTo>
                  <a:lnTo>
                    <a:pt x="1141" y="2147"/>
                  </a:lnTo>
                  <a:lnTo>
                    <a:pt x="1118" y="2145"/>
                  </a:lnTo>
                  <a:lnTo>
                    <a:pt x="1096" y="2142"/>
                  </a:lnTo>
                  <a:lnTo>
                    <a:pt x="1059" y="2132"/>
                  </a:lnTo>
                  <a:lnTo>
                    <a:pt x="1028" y="2132"/>
                  </a:lnTo>
                  <a:lnTo>
                    <a:pt x="1009" y="2132"/>
                  </a:lnTo>
                  <a:lnTo>
                    <a:pt x="984" y="2132"/>
                  </a:lnTo>
                  <a:lnTo>
                    <a:pt x="952" y="2139"/>
                  </a:lnTo>
                  <a:lnTo>
                    <a:pt x="936" y="2134"/>
                  </a:lnTo>
                  <a:lnTo>
                    <a:pt x="909" y="2125"/>
                  </a:lnTo>
                  <a:lnTo>
                    <a:pt x="880" y="2122"/>
                  </a:lnTo>
                  <a:lnTo>
                    <a:pt x="862" y="2112"/>
                  </a:lnTo>
                  <a:lnTo>
                    <a:pt x="844" y="2110"/>
                  </a:lnTo>
                  <a:lnTo>
                    <a:pt x="854" y="2124"/>
                  </a:lnTo>
                  <a:lnTo>
                    <a:pt x="839" y="2132"/>
                  </a:lnTo>
                  <a:lnTo>
                    <a:pt x="822" y="2134"/>
                  </a:lnTo>
                  <a:lnTo>
                    <a:pt x="793" y="2145"/>
                  </a:lnTo>
                  <a:lnTo>
                    <a:pt x="767" y="2147"/>
                  </a:lnTo>
                  <a:lnTo>
                    <a:pt x="736" y="2144"/>
                  </a:lnTo>
                  <a:lnTo>
                    <a:pt x="716" y="2152"/>
                  </a:lnTo>
                  <a:lnTo>
                    <a:pt x="757" y="2179"/>
                  </a:lnTo>
                  <a:lnTo>
                    <a:pt x="730" y="2184"/>
                  </a:lnTo>
                  <a:lnTo>
                    <a:pt x="711" y="2186"/>
                  </a:lnTo>
                  <a:lnTo>
                    <a:pt x="675" y="2169"/>
                  </a:lnTo>
                  <a:lnTo>
                    <a:pt x="669" y="2189"/>
                  </a:lnTo>
                  <a:lnTo>
                    <a:pt x="653" y="2189"/>
                  </a:lnTo>
                  <a:lnTo>
                    <a:pt x="636" y="2177"/>
                  </a:lnTo>
                  <a:lnTo>
                    <a:pt x="609" y="2154"/>
                  </a:lnTo>
                  <a:lnTo>
                    <a:pt x="581" y="2150"/>
                  </a:lnTo>
                  <a:lnTo>
                    <a:pt x="541" y="2160"/>
                  </a:lnTo>
                  <a:lnTo>
                    <a:pt x="505" y="2176"/>
                  </a:lnTo>
                  <a:lnTo>
                    <a:pt x="485" y="2196"/>
                  </a:lnTo>
                  <a:lnTo>
                    <a:pt x="477" y="2227"/>
                  </a:lnTo>
                  <a:lnTo>
                    <a:pt x="470" y="2249"/>
                  </a:lnTo>
                  <a:lnTo>
                    <a:pt x="450" y="2283"/>
                  </a:lnTo>
                  <a:lnTo>
                    <a:pt x="420" y="2276"/>
                  </a:lnTo>
                  <a:lnTo>
                    <a:pt x="387" y="2258"/>
                  </a:lnTo>
                  <a:lnTo>
                    <a:pt x="357" y="2232"/>
                  </a:lnTo>
                  <a:lnTo>
                    <a:pt x="323" y="2237"/>
                  </a:lnTo>
                  <a:lnTo>
                    <a:pt x="290" y="2244"/>
                  </a:lnTo>
                  <a:lnTo>
                    <a:pt x="259" y="2249"/>
                  </a:lnTo>
                  <a:lnTo>
                    <a:pt x="248" y="2286"/>
                  </a:lnTo>
                  <a:lnTo>
                    <a:pt x="213" y="2293"/>
                  </a:lnTo>
                  <a:lnTo>
                    <a:pt x="201" y="2318"/>
                  </a:lnTo>
                  <a:lnTo>
                    <a:pt x="193" y="2340"/>
                  </a:lnTo>
                  <a:lnTo>
                    <a:pt x="171" y="2343"/>
                  </a:lnTo>
                  <a:lnTo>
                    <a:pt x="152" y="2316"/>
                  </a:lnTo>
                  <a:lnTo>
                    <a:pt x="129" y="2304"/>
                  </a:lnTo>
                  <a:lnTo>
                    <a:pt x="116" y="2318"/>
                  </a:lnTo>
                  <a:lnTo>
                    <a:pt x="97" y="2319"/>
                  </a:lnTo>
                  <a:lnTo>
                    <a:pt x="89" y="2309"/>
                  </a:lnTo>
                  <a:lnTo>
                    <a:pt x="100" y="2289"/>
                  </a:lnTo>
                  <a:lnTo>
                    <a:pt x="122" y="2273"/>
                  </a:lnTo>
                  <a:lnTo>
                    <a:pt x="147" y="2263"/>
                  </a:lnTo>
                  <a:lnTo>
                    <a:pt x="167" y="2248"/>
                  </a:lnTo>
                  <a:lnTo>
                    <a:pt x="201" y="2211"/>
                  </a:lnTo>
                  <a:lnTo>
                    <a:pt x="224" y="2177"/>
                  </a:lnTo>
                  <a:lnTo>
                    <a:pt x="244" y="2149"/>
                  </a:lnTo>
                  <a:lnTo>
                    <a:pt x="278" y="2132"/>
                  </a:lnTo>
                  <a:lnTo>
                    <a:pt x="288" y="2104"/>
                  </a:lnTo>
                  <a:lnTo>
                    <a:pt x="288" y="2073"/>
                  </a:lnTo>
                  <a:lnTo>
                    <a:pt x="300" y="2052"/>
                  </a:lnTo>
                  <a:lnTo>
                    <a:pt x="318" y="2062"/>
                  </a:lnTo>
                  <a:lnTo>
                    <a:pt x="348" y="2058"/>
                  </a:lnTo>
                  <a:lnTo>
                    <a:pt x="372" y="2047"/>
                  </a:lnTo>
                  <a:lnTo>
                    <a:pt x="367" y="2035"/>
                  </a:lnTo>
                  <a:lnTo>
                    <a:pt x="346" y="2032"/>
                  </a:lnTo>
                  <a:lnTo>
                    <a:pt x="343" y="2013"/>
                  </a:lnTo>
                  <a:lnTo>
                    <a:pt x="367" y="2007"/>
                  </a:lnTo>
                  <a:lnTo>
                    <a:pt x="393" y="2012"/>
                  </a:lnTo>
                  <a:lnTo>
                    <a:pt x="418" y="1998"/>
                  </a:lnTo>
                  <a:lnTo>
                    <a:pt x="470" y="2003"/>
                  </a:lnTo>
                  <a:lnTo>
                    <a:pt x="494" y="2007"/>
                  </a:lnTo>
                  <a:lnTo>
                    <a:pt x="531" y="2017"/>
                  </a:lnTo>
                  <a:lnTo>
                    <a:pt x="559" y="2012"/>
                  </a:lnTo>
                  <a:lnTo>
                    <a:pt x="557" y="1990"/>
                  </a:lnTo>
                  <a:lnTo>
                    <a:pt x="557" y="1973"/>
                  </a:lnTo>
                  <a:lnTo>
                    <a:pt x="571" y="1953"/>
                  </a:lnTo>
                  <a:lnTo>
                    <a:pt x="593" y="1938"/>
                  </a:lnTo>
                  <a:lnTo>
                    <a:pt x="614" y="1925"/>
                  </a:lnTo>
                  <a:lnTo>
                    <a:pt x="633" y="1906"/>
                  </a:lnTo>
                  <a:lnTo>
                    <a:pt x="648" y="1889"/>
                  </a:lnTo>
                  <a:lnTo>
                    <a:pt x="656" y="1876"/>
                  </a:lnTo>
                  <a:lnTo>
                    <a:pt x="658" y="1861"/>
                  </a:lnTo>
                  <a:lnTo>
                    <a:pt x="639" y="1874"/>
                  </a:lnTo>
                  <a:lnTo>
                    <a:pt x="631" y="1884"/>
                  </a:lnTo>
                  <a:lnTo>
                    <a:pt x="614" y="1908"/>
                  </a:lnTo>
                  <a:lnTo>
                    <a:pt x="594" y="1920"/>
                  </a:lnTo>
                  <a:lnTo>
                    <a:pt x="582" y="1926"/>
                  </a:lnTo>
                  <a:lnTo>
                    <a:pt x="564" y="1938"/>
                  </a:lnTo>
                  <a:lnTo>
                    <a:pt x="547" y="1950"/>
                  </a:lnTo>
                  <a:lnTo>
                    <a:pt x="531" y="1956"/>
                  </a:lnTo>
                  <a:lnTo>
                    <a:pt x="517" y="1961"/>
                  </a:lnTo>
                  <a:lnTo>
                    <a:pt x="507" y="1966"/>
                  </a:lnTo>
                  <a:lnTo>
                    <a:pt x="487" y="1971"/>
                  </a:lnTo>
                  <a:lnTo>
                    <a:pt x="464" y="1965"/>
                  </a:lnTo>
                  <a:lnTo>
                    <a:pt x="440" y="1961"/>
                  </a:lnTo>
                  <a:lnTo>
                    <a:pt x="427" y="1941"/>
                  </a:lnTo>
                  <a:lnTo>
                    <a:pt x="413" y="1925"/>
                  </a:lnTo>
                  <a:lnTo>
                    <a:pt x="388" y="1914"/>
                  </a:lnTo>
                  <a:lnTo>
                    <a:pt x="377" y="1916"/>
                  </a:lnTo>
                  <a:lnTo>
                    <a:pt x="357" y="1925"/>
                  </a:lnTo>
                  <a:lnTo>
                    <a:pt x="340" y="1914"/>
                  </a:lnTo>
                  <a:lnTo>
                    <a:pt x="335" y="1901"/>
                  </a:lnTo>
                  <a:lnTo>
                    <a:pt x="345" y="1884"/>
                  </a:lnTo>
                  <a:lnTo>
                    <a:pt x="353" y="1881"/>
                  </a:lnTo>
                  <a:lnTo>
                    <a:pt x="345" y="1874"/>
                  </a:lnTo>
                  <a:lnTo>
                    <a:pt x="333" y="1874"/>
                  </a:lnTo>
                  <a:lnTo>
                    <a:pt x="320" y="1864"/>
                  </a:lnTo>
                  <a:lnTo>
                    <a:pt x="301" y="1863"/>
                  </a:lnTo>
                  <a:lnTo>
                    <a:pt x="285" y="1863"/>
                  </a:lnTo>
                  <a:lnTo>
                    <a:pt x="259" y="1873"/>
                  </a:lnTo>
                  <a:lnTo>
                    <a:pt x="243" y="1878"/>
                  </a:lnTo>
                  <a:lnTo>
                    <a:pt x="213" y="1898"/>
                  </a:lnTo>
                  <a:lnTo>
                    <a:pt x="176" y="1879"/>
                  </a:lnTo>
                  <a:lnTo>
                    <a:pt x="172" y="1858"/>
                  </a:lnTo>
                  <a:lnTo>
                    <a:pt x="189" y="1843"/>
                  </a:lnTo>
                  <a:lnTo>
                    <a:pt x="174" y="1831"/>
                  </a:lnTo>
                  <a:lnTo>
                    <a:pt x="161" y="1816"/>
                  </a:lnTo>
                  <a:lnTo>
                    <a:pt x="182" y="1817"/>
                  </a:lnTo>
                  <a:lnTo>
                    <a:pt x="214" y="1794"/>
                  </a:lnTo>
                  <a:lnTo>
                    <a:pt x="243" y="1779"/>
                  </a:lnTo>
                  <a:lnTo>
                    <a:pt x="261" y="1761"/>
                  </a:lnTo>
                  <a:lnTo>
                    <a:pt x="293" y="1750"/>
                  </a:lnTo>
                  <a:lnTo>
                    <a:pt x="325" y="1735"/>
                  </a:lnTo>
                  <a:lnTo>
                    <a:pt x="353" y="1705"/>
                  </a:lnTo>
                  <a:lnTo>
                    <a:pt x="358" y="1684"/>
                  </a:lnTo>
                  <a:lnTo>
                    <a:pt x="362" y="1645"/>
                  </a:lnTo>
                  <a:lnTo>
                    <a:pt x="360" y="1622"/>
                  </a:lnTo>
                  <a:lnTo>
                    <a:pt x="365" y="1608"/>
                  </a:lnTo>
                  <a:lnTo>
                    <a:pt x="370" y="1590"/>
                  </a:lnTo>
                  <a:lnTo>
                    <a:pt x="363" y="1581"/>
                  </a:lnTo>
                  <a:lnTo>
                    <a:pt x="358" y="1568"/>
                  </a:lnTo>
                  <a:lnTo>
                    <a:pt x="357" y="1548"/>
                  </a:lnTo>
                  <a:lnTo>
                    <a:pt x="350" y="1541"/>
                  </a:lnTo>
                  <a:lnTo>
                    <a:pt x="340" y="1546"/>
                  </a:lnTo>
                  <a:lnTo>
                    <a:pt x="328" y="1550"/>
                  </a:lnTo>
                  <a:lnTo>
                    <a:pt x="315" y="1558"/>
                  </a:lnTo>
                  <a:lnTo>
                    <a:pt x="303" y="1560"/>
                  </a:lnTo>
                  <a:lnTo>
                    <a:pt x="285" y="1573"/>
                  </a:lnTo>
                  <a:lnTo>
                    <a:pt x="271" y="1570"/>
                  </a:lnTo>
                  <a:lnTo>
                    <a:pt x="251" y="1573"/>
                  </a:lnTo>
                  <a:lnTo>
                    <a:pt x="261" y="1546"/>
                  </a:lnTo>
                  <a:lnTo>
                    <a:pt x="268" y="1541"/>
                  </a:lnTo>
                  <a:lnTo>
                    <a:pt x="278" y="1536"/>
                  </a:lnTo>
                  <a:lnTo>
                    <a:pt x="293" y="1526"/>
                  </a:lnTo>
                  <a:lnTo>
                    <a:pt x="306" y="1515"/>
                  </a:lnTo>
                  <a:lnTo>
                    <a:pt x="316" y="1503"/>
                  </a:lnTo>
                  <a:lnTo>
                    <a:pt x="321" y="1488"/>
                  </a:lnTo>
                  <a:lnTo>
                    <a:pt x="318" y="1481"/>
                  </a:lnTo>
                  <a:lnTo>
                    <a:pt x="313" y="1481"/>
                  </a:lnTo>
                  <a:lnTo>
                    <a:pt x="298" y="1476"/>
                  </a:lnTo>
                  <a:lnTo>
                    <a:pt x="288" y="1469"/>
                  </a:lnTo>
                  <a:lnTo>
                    <a:pt x="281" y="1459"/>
                  </a:lnTo>
                  <a:lnTo>
                    <a:pt x="266" y="1448"/>
                  </a:lnTo>
                  <a:lnTo>
                    <a:pt x="263" y="1444"/>
                  </a:lnTo>
                  <a:lnTo>
                    <a:pt x="264" y="1424"/>
                  </a:lnTo>
                  <a:lnTo>
                    <a:pt x="275" y="1422"/>
                  </a:lnTo>
                  <a:lnTo>
                    <a:pt x="281" y="1414"/>
                  </a:lnTo>
                  <a:lnTo>
                    <a:pt x="283" y="1402"/>
                  </a:lnTo>
                  <a:lnTo>
                    <a:pt x="306" y="1399"/>
                  </a:lnTo>
                  <a:lnTo>
                    <a:pt x="326" y="1404"/>
                  </a:lnTo>
                  <a:lnTo>
                    <a:pt x="336" y="1416"/>
                  </a:lnTo>
                  <a:lnTo>
                    <a:pt x="345" y="1433"/>
                  </a:lnTo>
                  <a:lnTo>
                    <a:pt x="363" y="1429"/>
                  </a:lnTo>
                  <a:lnTo>
                    <a:pt x="372" y="1436"/>
                  </a:lnTo>
                  <a:lnTo>
                    <a:pt x="360" y="1453"/>
                  </a:lnTo>
                  <a:lnTo>
                    <a:pt x="378" y="1451"/>
                  </a:lnTo>
                  <a:lnTo>
                    <a:pt x="400" y="1438"/>
                  </a:lnTo>
                  <a:lnTo>
                    <a:pt x="413" y="1424"/>
                  </a:lnTo>
                  <a:lnTo>
                    <a:pt x="435" y="1433"/>
                  </a:lnTo>
                  <a:lnTo>
                    <a:pt x="459" y="1431"/>
                  </a:lnTo>
                  <a:lnTo>
                    <a:pt x="485" y="1417"/>
                  </a:lnTo>
                  <a:lnTo>
                    <a:pt x="504" y="1426"/>
                  </a:lnTo>
                  <a:lnTo>
                    <a:pt x="521" y="1451"/>
                  </a:lnTo>
                  <a:lnTo>
                    <a:pt x="541" y="1459"/>
                  </a:lnTo>
                  <a:lnTo>
                    <a:pt x="541" y="1443"/>
                  </a:lnTo>
                  <a:lnTo>
                    <a:pt x="534" y="1434"/>
                  </a:lnTo>
                  <a:lnTo>
                    <a:pt x="531" y="1412"/>
                  </a:lnTo>
                  <a:lnTo>
                    <a:pt x="531" y="1402"/>
                  </a:lnTo>
                  <a:lnTo>
                    <a:pt x="544" y="1401"/>
                  </a:lnTo>
                  <a:lnTo>
                    <a:pt x="546" y="1384"/>
                  </a:lnTo>
                  <a:lnTo>
                    <a:pt x="547" y="1364"/>
                  </a:lnTo>
                  <a:lnTo>
                    <a:pt x="552" y="1344"/>
                  </a:lnTo>
                  <a:lnTo>
                    <a:pt x="564" y="1337"/>
                  </a:lnTo>
                  <a:lnTo>
                    <a:pt x="584" y="1324"/>
                  </a:lnTo>
                  <a:lnTo>
                    <a:pt x="571" y="1325"/>
                  </a:lnTo>
                  <a:lnTo>
                    <a:pt x="562" y="1322"/>
                  </a:lnTo>
                  <a:lnTo>
                    <a:pt x="549" y="1322"/>
                  </a:lnTo>
                  <a:lnTo>
                    <a:pt x="542" y="1315"/>
                  </a:lnTo>
                  <a:lnTo>
                    <a:pt x="542" y="1304"/>
                  </a:lnTo>
                  <a:lnTo>
                    <a:pt x="546" y="1289"/>
                  </a:lnTo>
                  <a:lnTo>
                    <a:pt x="552" y="1272"/>
                  </a:lnTo>
                  <a:lnTo>
                    <a:pt x="566" y="1270"/>
                  </a:lnTo>
                  <a:lnTo>
                    <a:pt x="574" y="1260"/>
                  </a:lnTo>
                  <a:lnTo>
                    <a:pt x="574" y="1255"/>
                  </a:lnTo>
                  <a:lnTo>
                    <a:pt x="569" y="1242"/>
                  </a:lnTo>
                  <a:lnTo>
                    <a:pt x="576" y="1230"/>
                  </a:lnTo>
                  <a:lnTo>
                    <a:pt x="572" y="1213"/>
                  </a:lnTo>
                  <a:lnTo>
                    <a:pt x="561" y="1205"/>
                  </a:lnTo>
                  <a:lnTo>
                    <a:pt x="547" y="1215"/>
                  </a:lnTo>
                  <a:lnTo>
                    <a:pt x="534" y="1225"/>
                  </a:lnTo>
                  <a:lnTo>
                    <a:pt x="526" y="1240"/>
                  </a:lnTo>
                  <a:lnTo>
                    <a:pt x="509" y="1225"/>
                  </a:lnTo>
                  <a:lnTo>
                    <a:pt x="512" y="1220"/>
                  </a:lnTo>
                  <a:lnTo>
                    <a:pt x="507" y="1208"/>
                  </a:lnTo>
                  <a:lnTo>
                    <a:pt x="495" y="1195"/>
                  </a:lnTo>
                  <a:lnTo>
                    <a:pt x="482" y="1176"/>
                  </a:lnTo>
                  <a:lnTo>
                    <a:pt x="477" y="1161"/>
                  </a:lnTo>
                  <a:lnTo>
                    <a:pt x="459" y="1143"/>
                  </a:lnTo>
                  <a:lnTo>
                    <a:pt x="450" y="1126"/>
                  </a:lnTo>
                  <a:lnTo>
                    <a:pt x="455" y="1106"/>
                  </a:lnTo>
                  <a:lnTo>
                    <a:pt x="464" y="1081"/>
                  </a:lnTo>
                  <a:lnTo>
                    <a:pt x="482" y="1051"/>
                  </a:lnTo>
                  <a:lnTo>
                    <a:pt x="492" y="1028"/>
                  </a:lnTo>
                  <a:lnTo>
                    <a:pt x="509" y="1016"/>
                  </a:lnTo>
                  <a:lnTo>
                    <a:pt x="521" y="1002"/>
                  </a:lnTo>
                  <a:lnTo>
                    <a:pt x="537" y="1004"/>
                  </a:lnTo>
                  <a:lnTo>
                    <a:pt x="532" y="992"/>
                  </a:lnTo>
                  <a:lnTo>
                    <a:pt x="516" y="992"/>
                  </a:lnTo>
                  <a:lnTo>
                    <a:pt x="502" y="992"/>
                  </a:lnTo>
                  <a:lnTo>
                    <a:pt x="489" y="992"/>
                  </a:lnTo>
                  <a:lnTo>
                    <a:pt x="472" y="997"/>
                  </a:lnTo>
                  <a:lnTo>
                    <a:pt x="457" y="992"/>
                  </a:lnTo>
                  <a:lnTo>
                    <a:pt x="457" y="1002"/>
                  </a:lnTo>
                  <a:lnTo>
                    <a:pt x="454" y="1016"/>
                  </a:lnTo>
                  <a:lnTo>
                    <a:pt x="432" y="1028"/>
                  </a:lnTo>
                  <a:lnTo>
                    <a:pt x="420" y="1026"/>
                  </a:lnTo>
                  <a:lnTo>
                    <a:pt x="407" y="1039"/>
                  </a:lnTo>
                  <a:lnTo>
                    <a:pt x="387" y="1039"/>
                  </a:lnTo>
                  <a:lnTo>
                    <a:pt x="373" y="1046"/>
                  </a:lnTo>
                  <a:lnTo>
                    <a:pt x="353" y="1044"/>
                  </a:lnTo>
                  <a:lnTo>
                    <a:pt x="340" y="1036"/>
                  </a:lnTo>
                  <a:lnTo>
                    <a:pt x="326" y="1031"/>
                  </a:lnTo>
                  <a:lnTo>
                    <a:pt x="313" y="1034"/>
                  </a:lnTo>
                  <a:lnTo>
                    <a:pt x="318" y="1046"/>
                  </a:lnTo>
                  <a:lnTo>
                    <a:pt x="321" y="1054"/>
                  </a:lnTo>
                  <a:lnTo>
                    <a:pt x="320" y="1069"/>
                  </a:lnTo>
                  <a:lnTo>
                    <a:pt x="305" y="1059"/>
                  </a:lnTo>
                  <a:lnTo>
                    <a:pt x="273" y="1044"/>
                  </a:lnTo>
                  <a:lnTo>
                    <a:pt x="254" y="1031"/>
                  </a:lnTo>
                  <a:lnTo>
                    <a:pt x="238" y="1026"/>
                  </a:lnTo>
                  <a:lnTo>
                    <a:pt x="226" y="1036"/>
                  </a:lnTo>
                  <a:lnTo>
                    <a:pt x="223" y="1046"/>
                  </a:lnTo>
                  <a:lnTo>
                    <a:pt x="223" y="1063"/>
                  </a:lnTo>
                  <a:lnTo>
                    <a:pt x="231" y="1076"/>
                  </a:lnTo>
                  <a:lnTo>
                    <a:pt x="223" y="1078"/>
                  </a:lnTo>
                  <a:lnTo>
                    <a:pt x="213" y="1068"/>
                  </a:lnTo>
                  <a:lnTo>
                    <a:pt x="204" y="1054"/>
                  </a:lnTo>
                  <a:lnTo>
                    <a:pt x="194" y="1041"/>
                  </a:lnTo>
                  <a:lnTo>
                    <a:pt x="181" y="1021"/>
                  </a:lnTo>
                  <a:lnTo>
                    <a:pt x="174" y="1006"/>
                  </a:lnTo>
                  <a:lnTo>
                    <a:pt x="176" y="987"/>
                  </a:lnTo>
                  <a:lnTo>
                    <a:pt x="189" y="984"/>
                  </a:lnTo>
                  <a:lnTo>
                    <a:pt x="193" y="987"/>
                  </a:lnTo>
                  <a:lnTo>
                    <a:pt x="198" y="987"/>
                  </a:lnTo>
                  <a:lnTo>
                    <a:pt x="199" y="977"/>
                  </a:lnTo>
                  <a:lnTo>
                    <a:pt x="198" y="967"/>
                  </a:lnTo>
                  <a:lnTo>
                    <a:pt x="201" y="957"/>
                  </a:lnTo>
                  <a:lnTo>
                    <a:pt x="204" y="947"/>
                  </a:lnTo>
                  <a:lnTo>
                    <a:pt x="209" y="935"/>
                  </a:lnTo>
                  <a:lnTo>
                    <a:pt x="216" y="927"/>
                  </a:lnTo>
                  <a:lnTo>
                    <a:pt x="224" y="914"/>
                  </a:lnTo>
                  <a:lnTo>
                    <a:pt x="234" y="895"/>
                  </a:lnTo>
                  <a:lnTo>
                    <a:pt x="238" y="882"/>
                  </a:lnTo>
                  <a:lnTo>
                    <a:pt x="243" y="872"/>
                  </a:lnTo>
                  <a:lnTo>
                    <a:pt x="249" y="864"/>
                  </a:lnTo>
                  <a:lnTo>
                    <a:pt x="266" y="864"/>
                  </a:lnTo>
                  <a:lnTo>
                    <a:pt x="244" y="813"/>
                  </a:lnTo>
                  <a:lnTo>
                    <a:pt x="236" y="788"/>
                  </a:lnTo>
                  <a:lnTo>
                    <a:pt x="238" y="778"/>
                  </a:lnTo>
                  <a:lnTo>
                    <a:pt x="236" y="756"/>
                  </a:lnTo>
                  <a:lnTo>
                    <a:pt x="234" y="740"/>
                  </a:lnTo>
                  <a:lnTo>
                    <a:pt x="241" y="728"/>
                  </a:lnTo>
                  <a:lnTo>
                    <a:pt x="254" y="731"/>
                  </a:lnTo>
                  <a:lnTo>
                    <a:pt x="263" y="725"/>
                  </a:lnTo>
                  <a:lnTo>
                    <a:pt x="254" y="711"/>
                  </a:lnTo>
                  <a:lnTo>
                    <a:pt x="249" y="701"/>
                  </a:lnTo>
                  <a:lnTo>
                    <a:pt x="239" y="694"/>
                  </a:lnTo>
                  <a:lnTo>
                    <a:pt x="243" y="683"/>
                  </a:lnTo>
                  <a:lnTo>
                    <a:pt x="234" y="686"/>
                  </a:lnTo>
                  <a:lnTo>
                    <a:pt x="219" y="710"/>
                  </a:lnTo>
                  <a:lnTo>
                    <a:pt x="216" y="716"/>
                  </a:lnTo>
                  <a:lnTo>
                    <a:pt x="213" y="731"/>
                  </a:lnTo>
                  <a:lnTo>
                    <a:pt x="209" y="751"/>
                  </a:lnTo>
                  <a:lnTo>
                    <a:pt x="199" y="755"/>
                  </a:lnTo>
                  <a:lnTo>
                    <a:pt x="191" y="741"/>
                  </a:lnTo>
                  <a:lnTo>
                    <a:pt x="184" y="740"/>
                  </a:lnTo>
                  <a:lnTo>
                    <a:pt x="176" y="756"/>
                  </a:lnTo>
                  <a:lnTo>
                    <a:pt x="169" y="760"/>
                  </a:lnTo>
                  <a:lnTo>
                    <a:pt x="157" y="750"/>
                  </a:lnTo>
                  <a:lnTo>
                    <a:pt x="157" y="733"/>
                  </a:lnTo>
                  <a:lnTo>
                    <a:pt x="164" y="711"/>
                  </a:lnTo>
                  <a:lnTo>
                    <a:pt x="169" y="696"/>
                  </a:lnTo>
                  <a:lnTo>
                    <a:pt x="177" y="683"/>
                  </a:lnTo>
                  <a:lnTo>
                    <a:pt x="181" y="674"/>
                  </a:lnTo>
                  <a:lnTo>
                    <a:pt x="177" y="673"/>
                  </a:lnTo>
                  <a:lnTo>
                    <a:pt x="172" y="671"/>
                  </a:lnTo>
                  <a:lnTo>
                    <a:pt x="162" y="681"/>
                  </a:lnTo>
                  <a:lnTo>
                    <a:pt x="152" y="696"/>
                  </a:lnTo>
                  <a:lnTo>
                    <a:pt x="139" y="713"/>
                  </a:lnTo>
                  <a:lnTo>
                    <a:pt x="137" y="728"/>
                  </a:lnTo>
                  <a:lnTo>
                    <a:pt x="139" y="750"/>
                  </a:lnTo>
                  <a:lnTo>
                    <a:pt x="142" y="765"/>
                  </a:lnTo>
                  <a:lnTo>
                    <a:pt x="142" y="778"/>
                  </a:lnTo>
                  <a:lnTo>
                    <a:pt x="139" y="787"/>
                  </a:lnTo>
                  <a:lnTo>
                    <a:pt x="127" y="803"/>
                  </a:lnTo>
                  <a:lnTo>
                    <a:pt x="122" y="828"/>
                  </a:lnTo>
                  <a:lnTo>
                    <a:pt x="114" y="853"/>
                  </a:lnTo>
                  <a:lnTo>
                    <a:pt x="114" y="879"/>
                  </a:lnTo>
                  <a:lnTo>
                    <a:pt x="102" y="902"/>
                  </a:lnTo>
                  <a:lnTo>
                    <a:pt x="79" y="904"/>
                  </a:lnTo>
                  <a:lnTo>
                    <a:pt x="72" y="885"/>
                  </a:lnTo>
                  <a:lnTo>
                    <a:pt x="79" y="870"/>
                  </a:lnTo>
                  <a:lnTo>
                    <a:pt x="84" y="852"/>
                  </a:lnTo>
                  <a:lnTo>
                    <a:pt x="89" y="837"/>
                  </a:lnTo>
                  <a:lnTo>
                    <a:pt x="94" y="813"/>
                  </a:lnTo>
                  <a:lnTo>
                    <a:pt x="97" y="792"/>
                  </a:lnTo>
                  <a:lnTo>
                    <a:pt x="97" y="765"/>
                  </a:lnTo>
                  <a:lnTo>
                    <a:pt x="97" y="743"/>
                  </a:lnTo>
                  <a:lnTo>
                    <a:pt x="102" y="726"/>
                  </a:lnTo>
                  <a:lnTo>
                    <a:pt x="105" y="703"/>
                  </a:lnTo>
                  <a:lnTo>
                    <a:pt x="111" y="684"/>
                  </a:lnTo>
                  <a:lnTo>
                    <a:pt x="114" y="664"/>
                  </a:lnTo>
                  <a:lnTo>
                    <a:pt x="111" y="638"/>
                  </a:lnTo>
                  <a:lnTo>
                    <a:pt x="122" y="612"/>
                  </a:lnTo>
                  <a:lnTo>
                    <a:pt x="132" y="592"/>
                  </a:lnTo>
                  <a:lnTo>
                    <a:pt x="142" y="574"/>
                  </a:lnTo>
                  <a:lnTo>
                    <a:pt x="147" y="561"/>
                  </a:lnTo>
                  <a:lnTo>
                    <a:pt x="152" y="546"/>
                  </a:lnTo>
                  <a:lnTo>
                    <a:pt x="157" y="530"/>
                  </a:lnTo>
                  <a:lnTo>
                    <a:pt x="151" y="524"/>
                  </a:lnTo>
                  <a:lnTo>
                    <a:pt x="136" y="534"/>
                  </a:lnTo>
                  <a:lnTo>
                    <a:pt x="122" y="541"/>
                  </a:lnTo>
                  <a:lnTo>
                    <a:pt x="109" y="554"/>
                  </a:lnTo>
                  <a:lnTo>
                    <a:pt x="90" y="574"/>
                  </a:lnTo>
                  <a:lnTo>
                    <a:pt x="80" y="557"/>
                  </a:lnTo>
                  <a:lnTo>
                    <a:pt x="75" y="544"/>
                  </a:lnTo>
                  <a:lnTo>
                    <a:pt x="67" y="524"/>
                  </a:lnTo>
                  <a:lnTo>
                    <a:pt x="54" y="529"/>
                  </a:lnTo>
                  <a:lnTo>
                    <a:pt x="30" y="525"/>
                  </a:lnTo>
                  <a:lnTo>
                    <a:pt x="7" y="524"/>
                  </a:lnTo>
                  <a:lnTo>
                    <a:pt x="0" y="515"/>
                  </a:lnTo>
                  <a:lnTo>
                    <a:pt x="27" y="510"/>
                  </a:lnTo>
                  <a:lnTo>
                    <a:pt x="55" y="509"/>
                  </a:lnTo>
                  <a:lnTo>
                    <a:pt x="72" y="494"/>
                  </a:lnTo>
                  <a:lnTo>
                    <a:pt x="70" y="475"/>
                  </a:lnTo>
                  <a:lnTo>
                    <a:pt x="64" y="457"/>
                  </a:lnTo>
                  <a:lnTo>
                    <a:pt x="75" y="425"/>
                  </a:lnTo>
                  <a:lnTo>
                    <a:pt x="79" y="415"/>
                  </a:lnTo>
                  <a:lnTo>
                    <a:pt x="84" y="407"/>
                  </a:lnTo>
                  <a:lnTo>
                    <a:pt x="100" y="408"/>
                  </a:lnTo>
                  <a:lnTo>
                    <a:pt x="121" y="420"/>
                  </a:lnTo>
                  <a:lnTo>
                    <a:pt x="137" y="415"/>
                  </a:lnTo>
                  <a:lnTo>
                    <a:pt x="131" y="408"/>
                  </a:lnTo>
                  <a:lnTo>
                    <a:pt x="114" y="400"/>
                  </a:lnTo>
                  <a:lnTo>
                    <a:pt x="104" y="397"/>
                  </a:lnTo>
                  <a:lnTo>
                    <a:pt x="95" y="383"/>
                  </a:lnTo>
                  <a:lnTo>
                    <a:pt x="104" y="371"/>
                  </a:lnTo>
                  <a:lnTo>
                    <a:pt x="132" y="382"/>
                  </a:lnTo>
                  <a:lnTo>
                    <a:pt x="121" y="371"/>
                  </a:lnTo>
                  <a:lnTo>
                    <a:pt x="114" y="356"/>
                  </a:lnTo>
                  <a:lnTo>
                    <a:pt x="99" y="351"/>
                  </a:lnTo>
                  <a:lnTo>
                    <a:pt x="97" y="343"/>
                  </a:lnTo>
                  <a:lnTo>
                    <a:pt x="92" y="335"/>
                  </a:lnTo>
                  <a:lnTo>
                    <a:pt x="77" y="335"/>
                  </a:lnTo>
                  <a:lnTo>
                    <a:pt x="69" y="336"/>
                  </a:lnTo>
                  <a:lnTo>
                    <a:pt x="64" y="325"/>
                  </a:lnTo>
                  <a:lnTo>
                    <a:pt x="64" y="311"/>
                  </a:lnTo>
                  <a:lnTo>
                    <a:pt x="60" y="301"/>
                  </a:lnTo>
                  <a:lnTo>
                    <a:pt x="70" y="293"/>
                  </a:lnTo>
                  <a:lnTo>
                    <a:pt x="77" y="298"/>
                  </a:lnTo>
                  <a:lnTo>
                    <a:pt x="87" y="301"/>
                  </a:lnTo>
                  <a:lnTo>
                    <a:pt x="99" y="298"/>
                  </a:lnTo>
                  <a:lnTo>
                    <a:pt x="112" y="298"/>
                  </a:lnTo>
                  <a:lnTo>
                    <a:pt x="117" y="289"/>
                  </a:lnTo>
                  <a:lnTo>
                    <a:pt x="107" y="284"/>
                  </a:lnTo>
                  <a:lnTo>
                    <a:pt x="94" y="281"/>
                  </a:lnTo>
                  <a:lnTo>
                    <a:pt x="87" y="276"/>
                  </a:lnTo>
                  <a:lnTo>
                    <a:pt x="80" y="274"/>
                  </a:lnTo>
                  <a:lnTo>
                    <a:pt x="75" y="264"/>
                  </a:lnTo>
                  <a:lnTo>
                    <a:pt x="85" y="259"/>
                  </a:lnTo>
                  <a:lnTo>
                    <a:pt x="89" y="246"/>
                  </a:lnTo>
                  <a:lnTo>
                    <a:pt x="80" y="244"/>
                  </a:lnTo>
                  <a:lnTo>
                    <a:pt x="67" y="239"/>
                  </a:lnTo>
                  <a:lnTo>
                    <a:pt x="64" y="228"/>
                  </a:lnTo>
                  <a:lnTo>
                    <a:pt x="74" y="218"/>
                  </a:lnTo>
                  <a:lnTo>
                    <a:pt x="80" y="221"/>
                  </a:lnTo>
                  <a:lnTo>
                    <a:pt x="85" y="233"/>
                  </a:lnTo>
                  <a:lnTo>
                    <a:pt x="97" y="234"/>
                  </a:lnTo>
                  <a:lnTo>
                    <a:pt x="107" y="226"/>
                  </a:lnTo>
                  <a:lnTo>
                    <a:pt x="92" y="209"/>
                  </a:lnTo>
                  <a:lnTo>
                    <a:pt x="94" y="194"/>
                  </a:lnTo>
                  <a:lnTo>
                    <a:pt x="105" y="204"/>
                  </a:lnTo>
                  <a:lnTo>
                    <a:pt x="119" y="214"/>
                  </a:lnTo>
                  <a:lnTo>
                    <a:pt x="132" y="206"/>
                  </a:lnTo>
                  <a:lnTo>
                    <a:pt x="154" y="201"/>
                  </a:lnTo>
                  <a:lnTo>
                    <a:pt x="171" y="197"/>
                  </a:lnTo>
                  <a:lnTo>
                    <a:pt x="164" y="191"/>
                  </a:lnTo>
                  <a:lnTo>
                    <a:pt x="151" y="176"/>
                  </a:lnTo>
                  <a:lnTo>
                    <a:pt x="139" y="171"/>
                  </a:lnTo>
                  <a:lnTo>
                    <a:pt x="131" y="152"/>
                  </a:lnTo>
                  <a:lnTo>
                    <a:pt x="151" y="149"/>
                  </a:lnTo>
                  <a:lnTo>
                    <a:pt x="149" y="137"/>
                  </a:lnTo>
                  <a:lnTo>
                    <a:pt x="147" y="119"/>
                  </a:lnTo>
                  <a:lnTo>
                    <a:pt x="157" y="114"/>
                  </a:lnTo>
                  <a:lnTo>
                    <a:pt x="181" y="114"/>
                  </a:lnTo>
                  <a:lnTo>
                    <a:pt x="208" y="109"/>
                  </a:lnTo>
                  <a:lnTo>
                    <a:pt x="191" y="95"/>
                  </a:lnTo>
                  <a:lnTo>
                    <a:pt x="176" y="90"/>
                  </a:lnTo>
                  <a:lnTo>
                    <a:pt x="176" y="75"/>
                  </a:lnTo>
                  <a:lnTo>
                    <a:pt x="191" y="64"/>
                  </a:lnTo>
                  <a:lnTo>
                    <a:pt x="198" y="54"/>
                  </a:lnTo>
                  <a:lnTo>
                    <a:pt x="184" y="40"/>
                  </a:lnTo>
                  <a:lnTo>
                    <a:pt x="193" y="25"/>
                  </a:lnTo>
                  <a:lnTo>
                    <a:pt x="206" y="13"/>
                  </a:lnTo>
                  <a:lnTo>
                    <a:pt x="219" y="20"/>
                  </a:lnTo>
                  <a:lnTo>
                    <a:pt x="236" y="30"/>
                  </a:lnTo>
                  <a:lnTo>
                    <a:pt x="238" y="47"/>
                  </a:lnTo>
                  <a:lnTo>
                    <a:pt x="249" y="47"/>
                  </a:lnTo>
                  <a:lnTo>
                    <a:pt x="263" y="30"/>
                  </a:lnTo>
                  <a:lnTo>
                    <a:pt x="280" y="22"/>
                  </a:lnTo>
                  <a:lnTo>
                    <a:pt x="290" y="32"/>
                  </a:lnTo>
                  <a:lnTo>
                    <a:pt x="288" y="52"/>
                  </a:lnTo>
                  <a:lnTo>
                    <a:pt x="298" y="55"/>
                  </a:lnTo>
                  <a:lnTo>
                    <a:pt x="315" y="35"/>
                  </a:lnTo>
                  <a:lnTo>
                    <a:pt x="326" y="32"/>
                  </a:lnTo>
                  <a:lnTo>
                    <a:pt x="352" y="23"/>
                  </a:lnTo>
                  <a:lnTo>
                    <a:pt x="383" y="23"/>
                  </a:lnTo>
                  <a:lnTo>
                    <a:pt x="408" y="17"/>
                  </a:lnTo>
                  <a:lnTo>
                    <a:pt x="444" y="10"/>
                  </a:lnTo>
                  <a:lnTo>
                    <a:pt x="469" y="17"/>
                  </a:lnTo>
                  <a:lnTo>
                    <a:pt x="484" y="5"/>
                  </a:lnTo>
                  <a:lnTo>
                    <a:pt x="495" y="0"/>
                  </a:lnTo>
                  <a:lnTo>
                    <a:pt x="519" y="2"/>
                  </a:lnTo>
                  <a:lnTo>
                    <a:pt x="564" y="22"/>
                  </a:lnTo>
                  <a:close/>
                </a:path>
              </a:pathLst>
            </a:custGeom>
            <a:solidFill>
              <a:srgbClr val="E0E0E0"/>
            </a:solidFill>
            <a:ln w="9525">
              <a:noFill/>
              <a:round/>
              <a:headEnd/>
              <a:tailEnd/>
            </a:ln>
          </p:spPr>
          <p:txBody>
            <a:bodyPr/>
            <a:lstStyle/>
            <a:p>
              <a:endParaRPr lang="nb-NO"/>
            </a:p>
          </p:txBody>
        </p:sp>
        <p:sp>
          <p:nvSpPr>
            <p:cNvPr id="61752" name="Freeform 28"/>
            <p:cNvSpPr>
              <a:spLocks/>
            </p:cNvSpPr>
            <p:nvPr/>
          </p:nvSpPr>
          <p:spPr bwMode="auto">
            <a:xfrm>
              <a:off x="4369" y="4078"/>
              <a:ext cx="252" cy="102"/>
            </a:xfrm>
            <a:custGeom>
              <a:avLst/>
              <a:gdLst>
                <a:gd name="T0" fmla="*/ 0 w 503"/>
                <a:gd name="T1" fmla="*/ 12 h 204"/>
                <a:gd name="T2" fmla="*/ 0 w 503"/>
                <a:gd name="T3" fmla="*/ 5 h 204"/>
                <a:gd name="T4" fmla="*/ 3 w 503"/>
                <a:gd name="T5" fmla="*/ 6 h 204"/>
                <a:gd name="T6" fmla="*/ 3 w 503"/>
                <a:gd name="T7" fmla="*/ 3 h 204"/>
                <a:gd name="T8" fmla="*/ 5 w 503"/>
                <a:gd name="T9" fmla="*/ 0 h 204"/>
                <a:gd name="T10" fmla="*/ 7 w 503"/>
                <a:gd name="T11" fmla="*/ 5 h 204"/>
                <a:gd name="T12" fmla="*/ 12 w 503"/>
                <a:gd name="T13" fmla="*/ 5 h 204"/>
                <a:gd name="T14" fmla="*/ 15 w 503"/>
                <a:gd name="T15" fmla="*/ 5 h 204"/>
                <a:gd name="T16" fmla="*/ 15 w 503"/>
                <a:gd name="T17" fmla="*/ 6 h 204"/>
                <a:gd name="T18" fmla="*/ 13 w 503"/>
                <a:gd name="T19" fmla="*/ 6 h 204"/>
                <a:gd name="T20" fmla="*/ 15 w 503"/>
                <a:gd name="T21" fmla="*/ 7 h 204"/>
                <a:gd name="T22" fmla="*/ 17 w 503"/>
                <a:gd name="T23" fmla="*/ 10 h 204"/>
                <a:gd name="T24" fmla="*/ 20 w 503"/>
                <a:gd name="T25" fmla="*/ 11 h 204"/>
                <a:gd name="T26" fmla="*/ 26 w 503"/>
                <a:gd name="T27" fmla="*/ 9 h 204"/>
                <a:gd name="T28" fmla="*/ 31 w 503"/>
                <a:gd name="T29" fmla="*/ 9 h 204"/>
                <a:gd name="T30" fmla="*/ 36 w 503"/>
                <a:gd name="T31" fmla="*/ 11 h 204"/>
                <a:gd name="T32" fmla="*/ 40 w 503"/>
                <a:gd name="T33" fmla="*/ 11 h 204"/>
                <a:gd name="T34" fmla="*/ 44 w 503"/>
                <a:gd name="T35" fmla="*/ 13 h 204"/>
                <a:gd name="T36" fmla="*/ 48 w 503"/>
                <a:gd name="T37" fmla="*/ 11 h 204"/>
                <a:gd name="T38" fmla="*/ 51 w 503"/>
                <a:gd name="T39" fmla="*/ 13 h 204"/>
                <a:gd name="T40" fmla="*/ 50 w 503"/>
                <a:gd name="T41" fmla="*/ 18 h 204"/>
                <a:gd name="T42" fmla="*/ 54 w 503"/>
                <a:gd name="T43" fmla="*/ 17 h 204"/>
                <a:gd name="T44" fmla="*/ 59 w 503"/>
                <a:gd name="T45" fmla="*/ 14 h 204"/>
                <a:gd name="T46" fmla="*/ 63 w 503"/>
                <a:gd name="T47" fmla="*/ 18 h 204"/>
                <a:gd name="T48" fmla="*/ 59 w 503"/>
                <a:gd name="T49" fmla="*/ 24 h 204"/>
                <a:gd name="T50" fmla="*/ 51 w 503"/>
                <a:gd name="T51" fmla="*/ 24 h 204"/>
                <a:gd name="T52" fmla="*/ 40 w 503"/>
                <a:gd name="T53" fmla="*/ 25 h 204"/>
                <a:gd name="T54" fmla="*/ 33 w 503"/>
                <a:gd name="T55" fmla="*/ 25 h 204"/>
                <a:gd name="T56" fmla="*/ 29 w 503"/>
                <a:gd name="T57" fmla="*/ 22 h 204"/>
                <a:gd name="T58" fmla="*/ 25 w 503"/>
                <a:gd name="T59" fmla="*/ 20 h 204"/>
                <a:gd name="T60" fmla="*/ 20 w 503"/>
                <a:gd name="T61" fmla="*/ 17 h 204"/>
                <a:gd name="T62" fmla="*/ 13 w 503"/>
                <a:gd name="T63" fmla="*/ 17 h 204"/>
                <a:gd name="T64" fmla="*/ 1 w 503"/>
                <a:gd name="T65" fmla="*/ 14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3"/>
                <a:gd name="T100" fmla="*/ 0 h 204"/>
                <a:gd name="T101" fmla="*/ 503 w 503"/>
                <a:gd name="T102" fmla="*/ 204 h 20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3" h="204">
                  <a:moveTo>
                    <a:pt x="6" y="118"/>
                  </a:moveTo>
                  <a:lnTo>
                    <a:pt x="0" y="93"/>
                  </a:lnTo>
                  <a:lnTo>
                    <a:pt x="5" y="71"/>
                  </a:lnTo>
                  <a:lnTo>
                    <a:pt x="0" y="36"/>
                  </a:lnTo>
                  <a:lnTo>
                    <a:pt x="11" y="15"/>
                  </a:lnTo>
                  <a:lnTo>
                    <a:pt x="18" y="45"/>
                  </a:lnTo>
                  <a:lnTo>
                    <a:pt x="28" y="33"/>
                  </a:lnTo>
                  <a:lnTo>
                    <a:pt x="23" y="25"/>
                  </a:lnTo>
                  <a:lnTo>
                    <a:pt x="35" y="1"/>
                  </a:lnTo>
                  <a:lnTo>
                    <a:pt x="38" y="0"/>
                  </a:lnTo>
                  <a:lnTo>
                    <a:pt x="45" y="15"/>
                  </a:lnTo>
                  <a:lnTo>
                    <a:pt x="51" y="38"/>
                  </a:lnTo>
                  <a:lnTo>
                    <a:pt x="70" y="45"/>
                  </a:lnTo>
                  <a:lnTo>
                    <a:pt x="90" y="36"/>
                  </a:lnTo>
                  <a:lnTo>
                    <a:pt x="93" y="30"/>
                  </a:lnTo>
                  <a:lnTo>
                    <a:pt x="113" y="33"/>
                  </a:lnTo>
                  <a:lnTo>
                    <a:pt x="115" y="40"/>
                  </a:lnTo>
                  <a:lnTo>
                    <a:pt x="113" y="46"/>
                  </a:lnTo>
                  <a:lnTo>
                    <a:pt x="105" y="46"/>
                  </a:lnTo>
                  <a:lnTo>
                    <a:pt x="100" y="53"/>
                  </a:lnTo>
                  <a:lnTo>
                    <a:pt x="107" y="61"/>
                  </a:lnTo>
                  <a:lnTo>
                    <a:pt x="117" y="60"/>
                  </a:lnTo>
                  <a:lnTo>
                    <a:pt x="128" y="61"/>
                  </a:lnTo>
                  <a:lnTo>
                    <a:pt x="132" y="75"/>
                  </a:lnTo>
                  <a:lnTo>
                    <a:pt x="143" y="83"/>
                  </a:lnTo>
                  <a:lnTo>
                    <a:pt x="159" y="87"/>
                  </a:lnTo>
                  <a:lnTo>
                    <a:pt x="179" y="78"/>
                  </a:lnTo>
                  <a:lnTo>
                    <a:pt x="204" y="65"/>
                  </a:lnTo>
                  <a:lnTo>
                    <a:pt x="232" y="66"/>
                  </a:lnTo>
                  <a:lnTo>
                    <a:pt x="247" y="70"/>
                  </a:lnTo>
                  <a:lnTo>
                    <a:pt x="269" y="65"/>
                  </a:lnTo>
                  <a:lnTo>
                    <a:pt x="281" y="85"/>
                  </a:lnTo>
                  <a:lnTo>
                    <a:pt x="292" y="88"/>
                  </a:lnTo>
                  <a:lnTo>
                    <a:pt x="319" y="85"/>
                  </a:lnTo>
                  <a:lnTo>
                    <a:pt x="323" y="73"/>
                  </a:lnTo>
                  <a:lnTo>
                    <a:pt x="349" y="102"/>
                  </a:lnTo>
                  <a:lnTo>
                    <a:pt x="359" y="100"/>
                  </a:lnTo>
                  <a:lnTo>
                    <a:pt x="379" y="85"/>
                  </a:lnTo>
                  <a:lnTo>
                    <a:pt x="393" y="93"/>
                  </a:lnTo>
                  <a:lnTo>
                    <a:pt x="401" y="105"/>
                  </a:lnTo>
                  <a:lnTo>
                    <a:pt x="394" y="128"/>
                  </a:lnTo>
                  <a:lnTo>
                    <a:pt x="398" y="143"/>
                  </a:lnTo>
                  <a:lnTo>
                    <a:pt x="410" y="137"/>
                  </a:lnTo>
                  <a:lnTo>
                    <a:pt x="425" y="130"/>
                  </a:lnTo>
                  <a:lnTo>
                    <a:pt x="446" y="113"/>
                  </a:lnTo>
                  <a:lnTo>
                    <a:pt x="468" y="112"/>
                  </a:lnTo>
                  <a:lnTo>
                    <a:pt x="495" y="113"/>
                  </a:lnTo>
                  <a:lnTo>
                    <a:pt x="503" y="138"/>
                  </a:lnTo>
                  <a:lnTo>
                    <a:pt x="482" y="177"/>
                  </a:lnTo>
                  <a:lnTo>
                    <a:pt x="465" y="187"/>
                  </a:lnTo>
                  <a:lnTo>
                    <a:pt x="438" y="184"/>
                  </a:lnTo>
                  <a:lnTo>
                    <a:pt x="401" y="190"/>
                  </a:lnTo>
                  <a:lnTo>
                    <a:pt x="364" y="187"/>
                  </a:lnTo>
                  <a:lnTo>
                    <a:pt x="318" y="195"/>
                  </a:lnTo>
                  <a:lnTo>
                    <a:pt x="297" y="200"/>
                  </a:lnTo>
                  <a:lnTo>
                    <a:pt x="261" y="200"/>
                  </a:lnTo>
                  <a:lnTo>
                    <a:pt x="220" y="204"/>
                  </a:lnTo>
                  <a:lnTo>
                    <a:pt x="227" y="169"/>
                  </a:lnTo>
                  <a:lnTo>
                    <a:pt x="220" y="157"/>
                  </a:lnTo>
                  <a:lnTo>
                    <a:pt x="194" y="153"/>
                  </a:lnTo>
                  <a:lnTo>
                    <a:pt x="180" y="142"/>
                  </a:lnTo>
                  <a:lnTo>
                    <a:pt x="159" y="130"/>
                  </a:lnTo>
                  <a:lnTo>
                    <a:pt x="125" y="135"/>
                  </a:lnTo>
                  <a:lnTo>
                    <a:pt x="100" y="132"/>
                  </a:lnTo>
                  <a:lnTo>
                    <a:pt x="63" y="122"/>
                  </a:lnTo>
                  <a:lnTo>
                    <a:pt x="6" y="118"/>
                  </a:lnTo>
                  <a:close/>
                </a:path>
              </a:pathLst>
            </a:custGeom>
            <a:solidFill>
              <a:srgbClr val="E0E0E0"/>
            </a:solidFill>
            <a:ln w="9525">
              <a:noFill/>
              <a:round/>
              <a:headEnd/>
              <a:tailEnd/>
            </a:ln>
          </p:spPr>
          <p:txBody>
            <a:bodyPr/>
            <a:lstStyle/>
            <a:p>
              <a:endParaRPr lang="nb-NO"/>
            </a:p>
          </p:txBody>
        </p:sp>
        <p:sp>
          <p:nvSpPr>
            <p:cNvPr id="61753" name="Freeform 29"/>
            <p:cNvSpPr>
              <a:spLocks/>
            </p:cNvSpPr>
            <p:nvPr/>
          </p:nvSpPr>
          <p:spPr bwMode="auto">
            <a:xfrm>
              <a:off x="2156" y="693"/>
              <a:ext cx="54" cy="113"/>
            </a:xfrm>
            <a:custGeom>
              <a:avLst/>
              <a:gdLst>
                <a:gd name="T0" fmla="*/ 8 w 109"/>
                <a:gd name="T1" fmla="*/ 7 h 228"/>
                <a:gd name="T2" fmla="*/ 9 w 109"/>
                <a:gd name="T3" fmla="*/ 6 h 228"/>
                <a:gd name="T4" fmla="*/ 11 w 109"/>
                <a:gd name="T5" fmla="*/ 7 h 228"/>
                <a:gd name="T6" fmla="*/ 13 w 109"/>
                <a:gd name="T7" fmla="*/ 8 h 228"/>
                <a:gd name="T8" fmla="*/ 11 w 109"/>
                <a:gd name="T9" fmla="*/ 11 h 228"/>
                <a:gd name="T10" fmla="*/ 12 w 109"/>
                <a:gd name="T11" fmla="*/ 12 h 228"/>
                <a:gd name="T12" fmla="*/ 12 w 109"/>
                <a:gd name="T13" fmla="*/ 13 h 228"/>
                <a:gd name="T14" fmla="*/ 10 w 109"/>
                <a:gd name="T15" fmla="*/ 15 h 228"/>
                <a:gd name="T16" fmla="*/ 11 w 109"/>
                <a:gd name="T17" fmla="*/ 16 h 228"/>
                <a:gd name="T18" fmla="*/ 11 w 109"/>
                <a:gd name="T19" fmla="*/ 18 h 228"/>
                <a:gd name="T20" fmla="*/ 10 w 109"/>
                <a:gd name="T21" fmla="*/ 20 h 228"/>
                <a:gd name="T22" fmla="*/ 10 w 109"/>
                <a:gd name="T23" fmla="*/ 21 h 228"/>
                <a:gd name="T24" fmla="*/ 9 w 109"/>
                <a:gd name="T25" fmla="*/ 24 h 228"/>
                <a:gd name="T26" fmla="*/ 9 w 109"/>
                <a:gd name="T27" fmla="*/ 26 h 228"/>
                <a:gd name="T28" fmla="*/ 7 w 109"/>
                <a:gd name="T29" fmla="*/ 28 h 228"/>
                <a:gd name="T30" fmla="*/ 6 w 109"/>
                <a:gd name="T31" fmla="*/ 26 h 228"/>
                <a:gd name="T32" fmla="*/ 7 w 109"/>
                <a:gd name="T33" fmla="*/ 23 h 228"/>
                <a:gd name="T34" fmla="*/ 7 w 109"/>
                <a:gd name="T35" fmla="*/ 21 h 228"/>
                <a:gd name="T36" fmla="*/ 9 w 109"/>
                <a:gd name="T37" fmla="*/ 18 h 228"/>
                <a:gd name="T38" fmla="*/ 8 w 109"/>
                <a:gd name="T39" fmla="*/ 16 h 228"/>
                <a:gd name="T40" fmla="*/ 9 w 109"/>
                <a:gd name="T41" fmla="*/ 15 h 228"/>
                <a:gd name="T42" fmla="*/ 5 w 109"/>
                <a:gd name="T43" fmla="*/ 14 h 228"/>
                <a:gd name="T44" fmla="*/ 5 w 109"/>
                <a:gd name="T45" fmla="*/ 16 h 228"/>
                <a:gd name="T46" fmla="*/ 3 w 109"/>
                <a:gd name="T47" fmla="*/ 17 h 228"/>
                <a:gd name="T48" fmla="*/ 4 w 109"/>
                <a:gd name="T49" fmla="*/ 15 h 228"/>
                <a:gd name="T50" fmla="*/ 1 w 109"/>
                <a:gd name="T51" fmla="*/ 15 h 228"/>
                <a:gd name="T52" fmla="*/ 0 w 109"/>
                <a:gd name="T53" fmla="*/ 14 h 228"/>
                <a:gd name="T54" fmla="*/ 1 w 109"/>
                <a:gd name="T55" fmla="*/ 12 h 228"/>
                <a:gd name="T56" fmla="*/ 2 w 109"/>
                <a:gd name="T57" fmla="*/ 13 h 228"/>
                <a:gd name="T58" fmla="*/ 4 w 109"/>
                <a:gd name="T59" fmla="*/ 13 h 228"/>
                <a:gd name="T60" fmla="*/ 8 w 109"/>
                <a:gd name="T61" fmla="*/ 11 h 228"/>
                <a:gd name="T62" fmla="*/ 7 w 109"/>
                <a:gd name="T63" fmla="*/ 9 h 228"/>
                <a:gd name="T64" fmla="*/ 4 w 109"/>
                <a:gd name="T65" fmla="*/ 10 h 228"/>
                <a:gd name="T66" fmla="*/ 4 w 109"/>
                <a:gd name="T67" fmla="*/ 8 h 228"/>
                <a:gd name="T68" fmla="*/ 4 w 109"/>
                <a:gd name="T69" fmla="*/ 7 h 228"/>
                <a:gd name="T70" fmla="*/ 2 w 109"/>
                <a:gd name="T71" fmla="*/ 4 h 228"/>
                <a:gd name="T72" fmla="*/ 3 w 109"/>
                <a:gd name="T73" fmla="*/ 4 h 228"/>
                <a:gd name="T74" fmla="*/ 5 w 109"/>
                <a:gd name="T75" fmla="*/ 4 h 228"/>
                <a:gd name="T76" fmla="*/ 5 w 109"/>
                <a:gd name="T77" fmla="*/ 3 h 228"/>
                <a:gd name="T78" fmla="*/ 5 w 109"/>
                <a:gd name="T79" fmla="*/ 2 h 228"/>
                <a:gd name="T80" fmla="*/ 7 w 109"/>
                <a:gd name="T81" fmla="*/ 0 h 228"/>
                <a:gd name="T82" fmla="*/ 8 w 109"/>
                <a:gd name="T83" fmla="*/ 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9"/>
                <a:gd name="T127" fmla="*/ 0 h 228"/>
                <a:gd name="T128" fmla="*/ 109 w 109"/>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9" h="228">
                  <a:moveTo>
                    <a:pt x="70" y="57"/>
                  </a:moveTo>
                  <a:lnTo>
                    <a:pt x="79" y="52"/>
                  </a:lnTo>
                  <a:lnTo>
                    <a:pt x="95" y="57"/>
                  </a:lnTo>
                  <a:lnTo>
                    <a:pt x="109" y="67"/>
                  </a:lnTo>
                  <a:lnTo>
                    <a:pt x="94" y="91"/>
                  </a:lnTo>
                  <a:lnTo>
                    <a:pt x="99" y="96"/>
                  </a:lnTo>
                  <a:lnTo>
                    <a:pt x="102" y="111"/>
                  </a:lnTo>
                  <a:lnTo>
                    <a:pt x="85" y="124"/>
                  </a:lnTo>
                  <a:lnTo>
                    <a:pt x="94" y="134"/>
                  </a:lnTo>
                  <a:lnTo>
                    <a:pt x="89" y="148"/>
                  </a:lnTo>
                  <a:lnTo>
                    <a:pt x="84" y="163"/>
                  </a:lnTo>
                  <a:lnTo>
                    <a:pt x="85" y="174"/>
                  </a:lnTo>
                  <a:lnTo>
                    <a:pt x="77" y="196"/>
                  </a:lnTo>
                  <a:lnTo>
                    <a:pt x="77" y="216"/>
                  </a:lnTo>
                  <a:lnTo>
                    <a:pt x="60" y="228"/>
                  </a:lnTo>
                  <a:lnTo>
                    <a:pt x="55" y="210"/>
                  </a:lnTo>
                  <a:lnTo>
                    <a:pt x="60" y="188"/>
                  </a:lnTo>
                  <a:lnTo>
                    <a:pt x="60" y="171"/>
                  </a:lnTo>
                  <a:lnTo>
                    <a:pt x="77" y="149"/>
                  </a:lnTo>
                  <a:lnTo>
                    <a:pt x="69" y="136"/>
                  </a:lnTo>
                  <a:lnTo>
                    <a:pt x="72" y="121"/>
                  </a:lnTo>
                  <a:lnTo>
                    <a:pt x="47" y="119"/>
                  </a:lnTo>
                  <a:lnTo>
                    <a:pt x="47" y="134"/>
                  </a:lnTo>
                  <a:lnTo>
                    <a:pt x="27" y="141"/>
                  </a:lnTo>
                  <a:lnTo>
                    <a:pt x="35" y="123"/>
                  </a:lnTo>
                  <a:lnTo>
                    <a:pt x="13" y="123"/>
                  </a:lnTo>
                  <a:lnTo>
                    <a:pt x="0" y="116"/>
                  </a:lnTo>
                  <a:lnTo>
                    <a:pt x="10" y="101"/>
                  </a:lnTo>
                  <a:lnTo>
                    <a:pt x="20" y="104"/>
                  </a:lnTo>
                  <a:lnTo>
                    <a:pt x="35" y="104"/>
                  </a:lnTo>
                  <a:lnTo>
                    <a:pt x="64" y="92"/>
                  </a:lnTo>
                  <a:lnTo>
                    <a:pt x="57" y="76"/>
                  </a:lnTo>
                  <a:lnTo>
                    <a:pt x="37" y="82"/>
                  </a:lnTo>
                  <a:lnTo>
                    <a:pt x="37" y="66"/>
                  </a:lnTo>
                  <a:lnTo>
                    <a:pt x="32" y="56"/>
                  </a:lnTo>
                  <a:lnTo>
                    <a:pt x="18" y="36"/>
                  </a:lnTo>
                  <a:lnTo>
                    <a:pt x="30" y="32"/>
                  </a:lnTo>
                  <a:lnTo>
                    <a:pt x="43" y="36"/>
                  </a:lnTo>
                  <a:lnTo>
                    <a:pt x="45" y="25"/>
                  </a:lnTo>
                  <a:lnTo>
                    <a:pt x="47" y="19"/>
                  </a:lnTo>
                  <a:lnTo>
                    <a:pt x="62" y="0"/>
                  </a:lnTo>
                  <a:lnTo>
                    <a:pt x="70" y="57"/>
                  </a:lnTo>
                  <a:close/>
                </a:path>
              </a:pathLst>
            </a:custGeom>
            <a:solidFill>
              <a:srgbClr val="E0E0E0"/>
            </a:solidFill>
            <a:ln w="9525">
              <a:noFill/>
              <a:round/>
              <a:headEnd/>
              <a:tailEnd/>
            </a:ln>
          </p:spPr>
          <p:txBody>
            <a:bodyPr/>
            <a:lstStyle/>
            <a:p>
              <a:endParaRPr lang="nb-NO"/>
            </a:p>
          </p:txBody>
        </p:sp>
        <p:sp>
          <p:nvSpPr>
            <p:cNvPr id="61754" name="Freeform 30"/>
            <p:cNvSpPr>
              <a:spLocks/>
            </p:cNvSpPr>
            <p:nvPr/>
          </p:nvSpPr>
          <p:spPr bwMode="auto">
            <a:xfrm>
              <a:off x="4313" y="3610"/>
              <a:ext cx="152" cy="148"/>
            </a:xfrm>
            <a:custGeom>
              <a:avLst/>
              <a:gdLst>
                <a:gd name="T0" fmla="*/ 0 w 303"/>
                <a:gd name="T1" fmla="*/ 6 h 297"/>
                <a:gd name="T2" fmla="*/ 10 w 303"/>
                <a:gd name="T3" fmla="*/ 0 h 297"/>
                <a:gd name="T4" fmla="*/ 13 w 303"/>
                <a:gd name="T5" fmla="*/ 2 h 297"/>
                <a:gd name="T6" fmla="*/ 14 w 303"/>
                <a:gd name="T7" fmla="*/ 5 h 297"/>
                <a:gd name="T8" fmla="*/ 16 w 303"/>
                <a:gd name="T9" fmla="*/ 8 h 297"/>
                <a:gd name="T10" fmla="*/ 18 w 303"/>
                <a:gd name="T11" fmla="*/ 9 h 297"/>
                <a:gd name="T12" fmla="*/ 20 w 303"/>
                <a:gd name="T13" fmla="*/ 10 h 297"/>
                <a:gd name="T14" fmla="*/ 21 w 303"/>
                <a:gd name="T15" fmla="*/ 13 h 297"/>
                <a:gd name="T16" fmla="*/ 23 w 303"/>
                <a:gd name="T17" fmla="*/ 12 h 297"/>
                <a:gd name="T18" fmla="*/ 25 w 303"/>
                <a:gd name="T19" fmla="*/ 12 h 297"/>
                <a:gd name="T20" fmla="*/ 27 w 303"/>
                <a:gd name="T21" fmla="*/ 12 h 297"/>
                <a:gd name="T22" fmla="*/ 29 w 303"/>
                <a:gd name="T23" fmla="*/ 12 h 297"/>
                <a:gd name="T24" fmla="*/ 29 w 303"/>
                <a:gd name="T25" fmla="*/ 13 h 297"/>
                <a:gd name="T26" fmla="*/ 29 w 303"/>
                <a:gd name="T27" fmla="*/ 16 h 297"/>
                <a:gd name="T28" fmla="*/ 30 w 303"/>
                <a:gd name="T29" fmla="*/ 17 h 297"/>
                <a:gd name="T30" fmla="*/ 30 w 303"/>
                <a:gd name="T31" fmla="*/ 20 h 297"/>
                <a:gd name="T32" fmla="*/ 30 w 303"/>
                <a:gd name="T33" fmla="*/ 22 h 297"/>
                <a:gd name="T34" fmla="*/ 31 w 303"/>
                <a:gd name="T35" fmla="*/ 26 h 297"/>
                <a:gd name="T36" fmla="*/ 32 w 303"/>
                <a:gd name="T37" fmla="*/ 28 h 297"/>
                <a:gd name="T38" fmla="*/ 34 w 303"/>
                <a:gd name="T39" fmla="*/ 29 h 297"/>
                <a:gd name="T40" fmla="*/ 35 w 303"/>
                <a:gd name="T41" fmla="*/ 30 h 297"/>
                <a:gd name="T42" fmla="*/ 37 w 303"/>
                <a:gd name="T43" fmla="*/ 30 h 297"/>
                <a:gd name="T44" fmla="*/ 38 w 303"/>
                <a:gd name="T45" fmla="*/ 30 h 297"/>
                <a:gd name="T46" fmla="*/ 38 w 303"/>
                <a:gd name="T47" fmla="*/ 34 h 297"/>
                <a:gd name="T48" fmla="*/ 38 w 303"/>
                <a:gd name="T49" fmla="*/ 36 h 297"/>
                <a:gd name="T50" fmla="*/ 36 w 303"/>
                <a:gd name="T51" fmla="*/ 36 h 297"/>
                <a:gd name="T52" fmla="*/ 35 w 303"/>
                <a:gd name="T53" fmla="*/ 35 h 297"/>
                <a:gd name="T54" fmla="*/ 34 w 303"/>
                <a:gd name="T55" fmla="*/ 35 h 297"/>
                <a:gd name="T56" fmla="*/ 34 w 303"/>
                <a:gd name="T57" fmla="*/ 37 h 297"/>
                <a:gd name="T58" fmla="*/ 33 w 303"/>
                <a:gd name="T59" fmla="*/ 35 h 297"/>
                <a:gd name="T60" fmla="*/ 30 w 303"/>
                <a:gd name="T61" fmla="*/ 32 h 297"/>
                <a:gd name="T62" fmla="*/ 29 w 303"/>
                <a:gd name="T63" fmla="*/ 28 h 297"/>
                <a:gd name="T64" fmla="*/ 28 w 303"/>
                <a:gd name="T65" fmla="*/ 25 h 297"/>
                <a:gd name="T66" fmla="*/ 26 w 303"/>
                <a:gd name="T67" fmla="*/ 23 h 297"/>
                <a:gd name="T68" fmla="*/ 24 w 303"/>
                <a:gd name="T69" fmla="*/ 21 h 297"/>
                <a:gd name="T70" fmla="*/ 21 w 303"/>
                <a:gd name="T71" fmla="*/ 22 h 297"/>
                <a:gd name="T72" fmla="*/ 19 w 303"/>
                <a:gd name="T73" fmla="*/ 21 h 297"/>
                <a:gd name="T74" fmla="*/ 18 w 303"/>
                <a:gd name="T75" fmla="*/ 21 h 297"/>
                <a:gd name="T76" fmla="*/ 17 w 303"/>
                <a:gd name="T77" fmla="*/ 18 h 297"/>
                <a:gd name="T78" fmla="*/ 16 w 303"/>
                <a:gd name="T79" fmla="*/ 15 h 297"/>
                <a:gd name="T80" fmla="*/ 14 w 303"/>
                <a:gd name="T81" fmla="*/ 13 h 297"/>
                <a:gd name="T82" fmla="*/ 11 w 303"/>
                <a:gd name="T83" fmla="*/ 10 h 297"/>
                <a:gd name="T84" fmla="*/ 9 w 303"/>
                <a:gd name="T85" fmla="*/ 8 h 297"/>
                <a:gd name="T86" fmla="*/ 7 w 303"/>
                <a:gd name="T87" fmla="*/ 7 h 297"/>
                <a:gd name="T88" fmla="*/ 5 w 303"/>
                <a:gd name="T89" fmla="*/ 5 h 297"/>
                <a:gd name="T90" fmla="*/ 0 w 303"/>
                <a:gd name="T91" fmla="*/ 6 h 2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3"/>
                <a:gd name="T139" fmla="*/ 0 h 297"/>
                <a:gd name="T140" fmla="*/ 303 w 303"/>
                <a:gd name="T141" fmla="*/ 297 h 2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3" h="297">
                  <a:moveTo>
                    <a:pt x="0" y="51"/>
                  </a:moveTo>
                  <a:lnTo>
                    <a:pt x="79" y="0"/>
                  </a:lnTo>
                  <a:lnTo>
                    <a:pt x="104" y="20"/>
                  </a:lnTo>
                  <a:lnTo>
                    <a:pt x="111" y="46"/>
                  </a:lnTo>
                  <a:lnTo>
                    <a:pt x="126" y="64"/>
                  </a:lnTo>
                  <a:lnTo>
                    <a:pt x="144" y="77"/>
                  </a:lnTo>
                  <a:lnTo>
                    <a:pt x="156" y="81"/>
                  </a:lnTo>
                  <a:lnTo>
                    <a:pt x="168" y="104"/>
                  </a:lnTo>
                  <a:lnTo>
                    <a:pt x="181" y="102"/>
                  </a:lnTo>
                  <a:lnTo>
                    <a:pt x="200" y="99"/>
                  </a:lnTo>
                  <a:lnTo>
                    <a:pt x="215" y="102"/>
                  </a:lnTo>
                  <a:lnTo>
                    <a:pt x="226" y="102"/>
                  </a:lnTo>
                  <a:lnTo>
                    <a:pt x="231" y="111"/>
                  </a:lnTo>
                  <a:lnTo>
                    <a:pt x="231" y="133"/>
                  </a:lnTo>
                  <a:lnTo>
                    <a:pt x="240" y="138"/>
                  </a:lnTo>
                  <a:lnTo>
                    <a:pt x="236" y="161"/>
                  </a:lnTo>
                  <a:lnTo>
                    <a:pt x="238" y="176"/>
                  </a:lnTo>
                  <a:lnTo>
                    <a:pt x="241" y="210"/>
                  </a:lnTo>
                  <a:lnTo>
                    <a:pt x="250" y="226"/>
                  </a:lnTo>
                  <a:lnTo>
                    <a:pt x="267" y="236"/>
                  </a:lnTo>
                  <a:lnTo>
                    <a:pt x="280" y="241"/>
                  </a:lnTo>
                  <a:lnTo>
                    <a:pt x="290" y="241"/>
                  </a:lnTo>
                  <a:lnTo>
                    <a:pt x="303" y="243"/>
                  </a:lnTo>
                  <a:lnTo>
                    <a:pt x="303" y="275"/>
                  </a:lnTo>
                  <a:lnTo>
                    <a:pt x="298" y="293"/>
                  </a:lnTo>
                  <a:lnTo>
                    <a:pt x="285" y="290"/>
                  </a:lnTo>
                  <a:lnTo>
                    <a:pt x="278" y="281"/>
                  </a:lnTo>
                  <a:lnTo>
                    <a:pt x="270" y="280"/>
                  </a:lnTo>
                  <a:lnTo>
                    <a:pt x="270" y="297"/>
                  </a:lnTo>
                  <a:lnTo>
                    <a:pt x="258" y="280"/>
                  </a:lnTo>
                  <a:lnTo>
                    <a:pt x="236" y="260"/>
                  </a:lnTo>
                  <a:lnTo>
                    <a:pt x="231" y="230"/>
                  </a:lnTo>
                  <a:lnTo>
                    <a:pt x="220" y="206"/>
                  </a:lnTo>
                  <a:lnTo>
                    <a:pt x="206" y="184"/>
                  </a:lnTo>
                  <a:lnTo>
                    <a:pt x="190" y="173"/>
                  </a:lnTo>
                  <a:lnTo>
                    <a:pt x="166" y="183"/>
                  </a:lnTo>
                  <a:lnTo>
                    <a:pt x="151" y="174"/>
                  </a:lnTo>
                  <a:lnTo>
                    <a:pt x="139" y="168"/>
                  </a:lnTo>
                  <a:lnTo>
                    <a:pt x="133" y="149"/>
                  </a:lnTo>
                  <a:lnTo>
                    <a:pt x="124" y="124"/>
                  </a:lnTo>
                  <a:lnTo>
                    <a:pt x="108" y="107"/>
                  </a:lnTo>
                  <a:lnTo>
                    <a:pt x="84" y="87"/>
                  </a:lnTo>
                  <a:lnTo>
                    <a:pt x="66" y="69"/>
                  </a:lnTo>
                  <a:lnTo>
                    <a:pt x="52" y="56"/>
                  </a:lnTo>
                  <a:lnTo>
                    <a:pt x="34" y="46"/>
                  </a:lnTo>
                  <a:lnTo>
                    <a:pt x="0" y="51"/>
                  </a:lnTo>
                  <a:close/>
                </a:path>
              </a:pathLst>
            </a:custGeom>
            <a:solidFill>
              <a:srgbClr val="E0E0E0"/>
            </a:solidFill>
            <a:ln w="9525">
              <a:noFill/>
              <a:round/>
              <a:headEnd/>
              <a:tailEnd/>
            </a:ln>
          </p:spPr>
          <p:txBody>
            <a:bodyPr/>
            <a:lstStyle/>
            <a:p>
              <a:endParaRPr lang="nb-NO"/>
            </a:p>
          </p:txBody>
        </p:sp>
        <p:sp>
          <p:nvSpPr>
            <p:cNvPr id="61755" name="Freeform 31"/>
            <p:cNvSpPr>
              <a:spLocks/>
            </p:cNvSpPr>
            <p:nvPr/>
          </p:nvSpPr>
          <p:spPr bwMode="auto">
            <a:xfrm>
              <a:off x="2418" y="3610"/>
              <a:ext cx="37" cy="33"/>
            </a:xfrm>
            <a:custGeom>
              <a:avLst/>
              <a:gdLst>
                <a:gd name="T0" fmla="*/ 5 w 73"/>
                <a:gd name="T1" fmla="*/ 8 h 67"/>
                <a:gd name="T2" fmla="*/ 2 w 73"/>
                <a:gd name="T3" fmla="*/ 7 h 67"/>
                <a:gd name="T4" fmla="*/ 1 w 73"/>
                <a:gd name="T5" fmla="*/ 8 h 67"/>
                <a:gd name="T6" fmla="*/ 0 w 73"/>
                <a:gd name="T7" fmla="*/ 4 h 67"/>
                <a:gd name="T8" fmla="*/ 6 w 73"/>
                <a:gd name="T9" fmla="*/ 0 h 67"/>
                <a:gd name="T10" fmla="*/ 9 w 73"/>
                <a:gd name="T11" fmla="*/ 0 h 67"/>
                <a:gd name="T12" fmla="*/ 10 w 73"/>
                <a:gd name="T13" fmla="*/ 2 h 67"/>
                <a:gd name="T14" fmla="*/ 6 w 73"/>
                <a:gd name="T15" fmla="*/ 6 h 67"/>
                <a:gd name="T16" fmla="*/ 5 w 73"/>
                <a:gd name="T17" fmla="*/ 8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67"/>
                <a:gd name="T29" fmla="*/ 73 w 73"/>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67">
                  <a:moveTo>
                    <a:pt x="33" y="67"/>
                  </a:moveTo>
                  <a:lnTo>
                    <a:pt x="13" y="61"/>
                  </a:lnTo>
                  <a:lnTo>
                    <a:pt x="8" y="64"/>
                  </a:lnTo>
                  <a:lnTo>
                    <a:pt x="0" y="35"/>
                  </a:lnTo>
                  <a:lnTo>
                    <a:pt x="42" y="0"/>
                  </a:lnTo>
                  <a:lnTo>
                    <a:pt x="72" y="0"/>
                  </a:lnTo>
                  <a:lnTo>
                    <a:pt x="73" y="19"/>
                  </a:lnTo>
                  <a:lnTo>
                    <a:pt x="47" y="49"/>
                  </a:lnTo>
                  <a:lnTo>
                    <a:pt x="33" y="67"/>
                  </a:lnTo>
                  <a:close/>
                </a:path>
              </a:pathLst>
            </a:custGeom>
            <a:solidFill>
              <a:srgbClr val="E0E0E0"/>
            </a:solidFill>
            <a:ln w="9525">
              <a:noFill/>
              <a:round/>
              <a:headEnd/>
              <a:tailEnd/>
            </a:ln>
          </p:spPr>
          <p:txBody>
            <a:bodyPr/>
            <a:lstStyle/>
            <a:p>
              <a:endParaRPr lang="nb-NO"/>
            </a:p>
          </p:txBody>
        </p:sp>
        <p:sp>
          <p:nvSpPr>
            <p:cNvPr id="61756" name="Freeform 32"/>
            <p:cNvSpPr>
              <a:spLocks/>
            </p:cNvSpPr>
            <p:nvPr/>
          </p:nvSpPr>
          <p:spPr bwMode="auto">
            <a:xfrm>
              <a:off x="4310" y="-651"/>
              <a:ext cx="67" cy="48"/>
            </a:xfrm>
            <a:custGeom>
              <a:avLst/>
              <a:gdLst>
                <a:gd name="T0" fmla="*/ 0 w 134"/>
                <a:gd name="T1" fmla="*/ 8 h 95"/>
                <a:gd name="T2" fmla="*/ 1 w 134"/>
                <a:gd name="T3" fmla="*/ 6 h 95"/>
                <a:gd name="T4" fmla="*/ 6 w 134"/>
                <a:gd name="T5" fmla="*/ 3 h 95"/>
                <a:gd name="T6" fmla="*/ 10 w 134"/>
                <a:gd name="T7" fmla="*/ 4 h 95"/>
                <a:gd name="T8" fmla="*/ 11 w 134"/>
                <a:gd name="T9" fmla="*/ 3 h 95"/>
                <a:gd name="T10" fmla="*/ 10 w 134"/>
                <a:gd name="T11" fmla="*/ 0 h 95"/>
                <a:gd name="T12" fmla="*/ 15 w 134"/>
                <a:gd name="T13" fmla="*/ 1 h 95"/>
                <a:gd name="T14" fmla="*/ 17 w 134"/>
                <a:gd name="T15" fmla="*/ 5 h 95"/>
                <a:gd name="T16" fmla="*/ 6 w 134"/>
                <a:gd name="T17" fmla="*/ 12 h 95"/>
                <a:gd name="T18" fmla="*/ 0 w 134"/>
                <a:gd name="T19" fmla="*/ 8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4"/>
                <a:gd name="T31" fmla="*/ 0 h 95"/>
                <a:gd name="T32" fmla="*/ 134 w 134"/>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4" h="95">
                  <a:moveTo>
                    <a:pt x="0" y="62"/>
                  </a:moveTo>
                  <a:lnTo>
                    <a:pt x="1" y="45"/>
                  </a:lnTo>
                  <a:lnTo>
                    <a:pt x="48" y="20"/>
                  </a:lnTo>
                  <a:lnTo>
                    <a:pt x="83" y="28"/>
                  </a:lnTo>
                  <a:lnTo>
                    <a:pt x="93" y="18"/>
                  </a:lnTo>
                  <a:lnTo>
                    <a:pt x="87" y="0"/>
                  </a:lnTo>
                  <a:lnTo>
                    <a:pt x="120" y="1"/>
                  </a:lnTo>
                  <a:lnTo>
                    <a:pt x="134" y="36"/>
                  </a:lnTo>
                  <a:lnTo>
                    <a:pt x="52" y="95"/>
                  </a:lnTo>
                  <a:lnTo>
                    <a:pt x="0" y="62"/>
                  </a:lnTo>
                  <a:close/>
                </a:path>
              </a:pathLst>
            </a:custGeom>
            <a:solidFill>
              <a:srgbClr val="E0E0E0"/>
            </a:solidFill>
            <a:ln w="9525">
              <a:noFill/>
              <a:round/>
              <a:headEnd/>
              <a:tailEnd/>
            </a:ln>
          </p:spPr>
          <p:txBody>
            <a:bodyPr/>
            <a:lstStyle/>
            <a:p>
              <a:endParaRPr lang="nb-NO"/>
            </a:p>
          </p:txBody>
        </p:sp>
        <p:sp>
          <p:nvSpPr>
            <p:cNvPr id="61757" name="Freeform 33"/>
            <p:cNvSpPr>
              <a:spLocks/>
            </p:cNvSpPr>
            <p:nvPr/>
          </p:nvSpPr>
          <p:spPr bwMode="auto">
            <a:xfrm>
              <a:off x="2517" y="3493"/>
              <a:ext cx="98" cy="92"/>
            </a:xfrm>
            <a:custGeom>
              <a:avLst/>
              <a:gdLst>
                <a:gd name="T0" fmla="*/ 18 w 194"/>
                <a:gd name="T1" fmla="*/ 0 h 186"/>
                <a:gd name="T2" fmla="*/ 20 w 194"/>
                <a:gd name="T3" fmla="*/ 0 h 186"/>
                <a:gd name="T4" fmla="*/ 18 w 194"/>
                <a:gd name="T5" fmla="*/ 5 h 186"/>
                <a:gd name="T6" fmla="*/ 20 w 194"/>
                <a:gd name="T7" fmla="*/ 7 h 186"/>
                <a:gd name="T8" fmla="*/ 23 w 194"/>
                <a:gd name="T9" fmla="*/ 5 h 186"/>
                <a:gd name="T10" fmla="*/ 25 w 194"/>
                <a:gd name="T11" fmla="*/ 6 h 186"/>
                <a:gd name="T12" fmla="*/ 24 w 194"/>
                <a:gd name="T13" fmla="*/ 12 h 186"/>
                <a:gd name="T14" fmla="*/ 19 w 194"/>
                <a:gd name="T15" fmla="*/ 20 h 186"/>
                <a:gd name="T16" fmla="*/ 16 w 194"/>
                <a:gd name="T17" fmla="*/ 23 h 186"/>
                <a:gd name="T18" fmla="*/ 10 w 194"/>
                <a:gd name="T19" fmla="*/ 20 h 186"/>
                <a:gd name="T20" fmla="*/ 9 w 194"/>
                <a:gd name="T21" fmla="*/ 17 h 186"/>
                <a:gd name="T22" fmla="*/ 9 w 194"/>
                <a:gd name="T23" fmla="*/ 15 h 186"/>
                <a:gd name="T24" fmla="*/ 7 w 194"/>
                <a:gd name="T25" fmla="*/ 13 h 186"/>
                <a:gd name="T26" fmla="*/ 4 w 194"/>
                <a:gd name="T27" fmla="*/ 16 h 186"/>
                <a:gd name="T28" fmla="*/ 1 w 194"/>
                <a:gd name="T29" fmla="*/ 15 h 186"/>
                <a:gd name="T30" fmla="*/ 0 w 194"/>
                <a:gd name="T31" fmla="*/ 11 h 186"/>
                <a:gd name="T32" fmla="*/ 5 w 194"/>
                <a:gd name="T33" fmla="*/ 8 h 186"/>
                <a:gd name="T34" fmla="*/ 9 w 194"/>
                <a:gd name="T35" fmla="*/ 4 h 186"/>
                <a:gd name="T36" fmla="*/ 14 w 194"/>
                <a:gd name="T37" fmla="*/ 1 h 186"/>
                <a:gd name="T38" fmla="*/ 18 w 194"/>
                <a:gd name="T39" fmla="*/ 0 h 1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4"/>
                <a:gd name="T61" fmla="*/ 0 h 186"/>
                <a:gd name="T62" fmla="*/ 194 w 194"/>
                <a:gd name="T63" fmla="*/ 186 h 1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4" h="186">
                  <a:moveTo>
                    <a:pt x="142" y="0"/>
                  </a:moveTo>
                  <a:lnTo>
                    <a:pt x="152" y="5"/>
                  </a:lnTo>
                  <a:lnTo>
                    <a:pt x="139" y="40"/>
                  </a:lnTo>
                  <a:lnTo>
                    <a:pt x="157" y="57"/>
                  </a:lnTo>
                  <a:lnTo>
                    <a:pt x="176" y="45"/>
                  </a:lnTo>
                  <a:lnTo>
                    <a:pt x="194" y="54"/>
                  </a:lnTo>
                  <a:lnTo>
                    <a:pt x="186" y="102"/>
                  </a:lnTo>
                  <a:lnTo>
                    <a:pt x="151" y="166"/>
                  </a:lnTo>
                  <a:lnTo>
                    <a:pt x="125" y="186"/>
                  </a:lnTo>
                  <a:lnTo>
                    <a:pt x="77" y="161"/>
                  </a:lnTo>
                  <a:lnTo>
                    <a:pt x="70" y="141"/>
                  </a:lnTo>
                  <a:lnTo>
                    <a:pt x="72" y="126"/>
                  </a:lnTo>
                  <a:lnTo>
                    <a:pt x="53" y="107"/>
                  </a:lnTo>
                  <a:lnTo>
                    <a:pt x="28" y="134"/>
                  </a:lnTo>
                  <a:lnTo>
                    <a:pt x="5" y="121"/>
                  </a:lnTo>
                  <a:lnTo>
                    <a:pt x="0" y="95"/>
                  </a:lnTo>
                  <a:lnTo>
                    <a:pt x="33" y="69"/>
                  </a:lnTo>
                  <a:lnTo>
                    <a:pt x="69" y="35"/>
                  </a:lnTo>
                  <a:lnTo>
                    <a:pt x="105" y="12"/>
                  </a:lnTo>
                  <a:lnTo>
                    <a:pt x="142" y="0"/>
                  </a:lnTo>
                  <a:close/>
                </a:path>
              </a:pathLst>
            </a:custGeom>
            <a:solidFill>
              <a:srgbClr val="E0E0E0"/>
            </a:solidFill>
            <a:ln w="9525">
              <a:noFill/>
              <a:round/>
              <a:headEnd/>
              <a:tailEnd/>
            </a:ln>
          </p:spPr>
          <p:txBody>
            <a:bodyPr/>
            <a:lstStyle/>
            <a:p>
              <a:endParaRPr lang="nb-NO"/>
            </a:p>
          </p:txBody>
        </p:sp>
        <p:sp>
          <p:nvSpPr>
            <p:cNvPr id="61758" name="Freeform 34"/>
            <p:cNvSpPr>
              <a:spLocks/>
            </p:cNvSpPr>
            <p:nvPr/>
          </p:nvSpPr>
          <p:spPr bwMode="auto">
            <a:xfrm>
              <a:off x="4228" y="-684"/>
              <a:ext cx="137" cy="53"/>
            </a:xfrm>
            <a:custGeom>
              <a:avLst/>
              <a:gdLst>
                <a:gd name="T0" fmla="*/ 1 w 274"/>
                <a:gd name="T1" fmla="*/ 10 h 106"/>
                <a:gd name="T2" fmla="*/ 0 w 274"/>
                <a:gd name="T3" fmla="*/ 7 h 106"/>
                <a:gd name="T4" fmla="*/ 6 w 274"/>
                <a:gd name="T5" fmla="*/ 7 h 106"/>
                <a:gd name="T6" fmla="*/ 9 w 274"/>
                <a:gd name="T7" fmla="*/ 9 h 106"/>
                <a:gd name="T8" fmla="*/ 10 w 274"/>
                <a:gd name="T9" fmla="*/ 6 h 106"/>
                <a:gd name="T10" fmla="*/ 15 w 274"/>
                <a:gd name="T11" fmla="*/ 6 h 106"/>
                <a:gd name="T12" fmla="*/ 15 w 274"/>
                <a:gd name="T13" fmla="*/ 7 h 106"/>
                <a:gd name="T14" fmla="*/ 17 w 274"/>
                <a:gd name="T15" fmla="*/ 9 h 106"/>
                <a:gd name="T16" fmla="*/ 18 w 274"/>
                <a:gd name="T17" fmla="*/ 8 h 106"/>
                <a:gd name="T18" fmla="*/ 17 w 274"/>
                <a:gd name="T19" fmla="*/ 3 h 106"/>
                <a:gd name="T20" fmla="*/ 18 w 274"/>
                <a:gd name="T21" fmla="*/ 3 h 106"/>
                <a:gd name="T22" fmla="*/ 21 w 274"/>
                <a:gd name="T23" fmla="*/ 6 h 106"/>
                <a:gd name="T24" fmla="*/ 22 w 274"/>
                <a:gd name="T25" fmla="*/ 7 h 106"/>
                <a:gd name="T26" fmla="*/ 26 w 274"/>
                <a:gd name="T27" fmla="*/ 5 h 106"/>
                <a:gd name="T28" fmla="*/ 24 w 274"/>
                <a:gd name="T29" fmla="*/ 3 h 106"/>
                <a:gd name="T30" fmla="*/ 30 w 274"/>
                <a:gd name="T31" fmla="*/ 0 h 106"/>
                <a:gd name="T32" fmla="*/ 34 w 274"/>
                <a:gd name="T33" fmla="*/ 3 h 106"/>
                <a:gd name="T34" fmla="*/ 24 w 274"/>
                <a:gd name="T35" fmla="*/ 11 h 106"/>
                <a:gd name="T36" fmla="*/ 21 w 274"/>
                <a:gd name="T37" fmla="*/ 12 h 106"/>
                <a:gd name="T38" fmla="*/ 17 w 274"/>
                <a:gd name="T39" fmla="*/ 12 h 106"/>
                <a:gd name="T40" fmla="*/ 4 w 274"/>
                <a:gd name="T41" fmla="*/ 13 h 106"/>
                <a:gd name="T42" fmla="*/ 4 w 274"/>
                <a:gd name="T43" fmla="*/ 12 h 106"/>
                <a:gd name="T44" fmla="*/ 7 w 274"/>
                <a:gd name="T45" fmla="*/ 9 h 106"/>
                <a:gd name="T46" fmla="*/ 1 w 274"/>
                <a:gd name="T47" fmla="*/ 10 h 1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4"/>
                <a:gd name="T73" fmla="*/ 0 h 106"/>
                <a:gd name="T74" fmla="*/ 274 w 274"/>
                <a:gd name="T75" fmla="*/ 106 h 1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4" h="106">
                  <a:moveTo>
                    <a:pt x="8" y="77"/>
                  </a:moveTo>
                  <a:lnTo>
                    <a:pt x="0" y="57"/>
                  </a:lnTo>
                  <a:lnTo>
                    <a:pt x="48" y="54"/>
                  </a:lnTo>
                  <a:lnTo>
                    <a:pt x="72" y="66"/>
                  </a:lnTo>
                  <a:lnTo>
                    <a:pt x="82" y="44"/>
                  </a:lnTo>
                  <a:lnTo>
                    <a:pt x="120" y="47"/>
                  </a:lnTo>
                  <a:lnTo>
                    <a:pt x="120" y="62"/>
                  </a:lnTo>
                  <a:lnTo>
                    <a:pt x="135" y="72"/>
                  </a:lnTo>
                  <a:lnTo>
                    <a:pt x="150" y="64"/>
                  </a:lnTo>
                  <a:lnTo>
                    <a:pt x="134" y="31"/>
                  </a:lnTo>
                  <a:lnTo>
                    <a:pt x="150" y="27"/>
                  </a:lnTo>
                  <a:lnTo>
                    <a:pt x="174" y="42"/>
                  </a:lnTo>
                  <a:lnTo>
                    <a:pt x="180" y="57"/>
                  </a:lnTo>
                  <a:lnTo>
                    <a:pt x="211" y="36"/>
                  </a:lnTo>
                  <a:lnTo>
                    <a:pt x="196" y="24"/>
                  </a:lnTo>
                  <a:lnTo>
                    <a:pt x="242" y="0"/>
                  </a:lnTo>
                  <a:lnTo>
                    <a:pt x="274" y="24"/>
                  </a:lnTo>
                  <a:lnTo>
                    <a:pt x="192" y="81"/>
                  </a:lnTo>
                  <a:lnTo>
                    <a:pt x="174" y="91"/>
                  </a:lnTo>
                  <a:lnTo>
                    <a:pt x="142" y="94"/>
                  </a:lnTo>
                  <a:lnTo>
                    <a:pt x="32" y="106"/>
                  </a:lnTo>
                  <a:lnTo>
                    <a:pt x="32" y="96"/>
                  </a:lnTo>
                  <a:lnTo>
                    <a:pt x="60" y="72"/>
                  </a:lnTo>
                  <a:lnTo>
                    <a:pt x="8" y="77"/>
                  </a:lnTo>
                  <a:close/>
                </a:path>
              </a:pathLst>
            </a:custGeom>
            <a:solidFill>
              <a:srgbClr val="E0E0E0"/>
            </a:solidFill>
            <a:ln w="9525">
              <a:noFill/>
              <a:round/>
              <a:headEnd/>
              <a:tailEnd/>
            </a:ln>
          </p:spPr>
          <p:txBody>
            <a:bodyPr/>
            <a:lstStyle/>
            <a:p>
              <a:endParaRPr lang="nb-NO"/>
            </a:p>
          </p:txBody>
        </p:sp>
        <p:sp>
          <p:nvSpPr>
            <p:cNvPr id="61759" name="Freeform 35"/>
            <p:cNvSpPr>
              <a:spLocks/>
            </p:cNvSpPr>
            <p:nvPr/>
          </p:nvSpPr>
          <p:spPr bwMode="auto">
            <a:xfrm>
              <a:off x="2640" y="3476"/>
              <a:ext cx="40" cy="37"/>
            </a:xfrm>
            <a:custGeom>
              <a:avLst/>
              <a:gdLst>
                <a:gd name="T0" fmla="*/ 0 w 81"/>
                <a:gd name="T1" fmla="*/ 5 h 75"/>
                <a:gd name="T2" fmla="*/ 0 w 81"/>
                <a:gd name="T3" fmla="*/ 0 h 75"/>
                <a:gd name="T4" fmla="*/ 6 w 81"/>
                <a:gd name="T5" fmla="*/ 0 h 75"/>
                <a:gd name="T6" fmla="*/ 10 w 81"/>
                <a:gd name="T7" fmla="*/ 3 h 75"/>
                <a:gd name="T8" fmla="*/ 10 w 81"/>
                <a:gd name="T9" fmla="*/ 9 h 75"/>
                <a:gd name="T10" fmla="*/ 6 w 81"/>
                <a:gd name="T11" fmla="*/ 7 h 75"/>
                <a:gd name="T12" fmla="*/ 0 w 81"/>
                <a:gd name="T13" fmla="*/ 5 h 75"/>
                <a:gd name="T14" fmla="*/ 0 60000 65536"/>
                <a:gd name="T15" fmla="*/ 0 60000 65536"/>
                <a:gd name="T16" fmla="*/ 0 60000 65536"/>
                <a:gd name="T17" fmla="*/ 0 60000 65536"/>
                <a:gd name="T18" fmla="*/ 0 60000 65536"/>
                <a:gd name="T19" fmla="*/ 0 60000 65536"/>
                <a:gd name="T20" fmla="*/ 0 60000 65536"/>
                <a:gd name="T21" fmla="*/ 0 w 81"/>
                <a:gd name="T22" fmla="*/ 0 h 75"/>
                <a:gd name="T23" fmla="*/ 81 w 81"/>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 h="75">
                  <a:moveTo>
                    <a:pt x="0" y="41"/>
                  </a:moveTo>
                  <a:lnTo>
                    <a:pt x="2" y="5"/>
                  </a:lnTo>
                  <a:lnTo>
                    <a:pt x="50" y="0"/>
                  </a:lnTo>
                  <a:lnTo>
                    <a:pt x="81" y="25"/>
                  </a:lnTo>
                  <a:lnTo>
                    <a:pt x="81" y="75"/>
                  </a:lnTo>
                  <a:lnTo>
                    <a:pt x="50" y="58"/>
                  </a:lnTo>
                  <a:lnTo>
                    <a:pt x="0" y="41"/>
                  </a:lnTo>
                  <a:close/>
                </a:path>
              </a:pathLst>
            </a:custGeom>
            <a:solidFill>
              <a:srgbClr val="E0E0E0"/>
            </a:solidFill>
            <a:ln w="9525">
              <a:noFill/>
              <a:round/>
              <a:headEnd/>
              <a:tailEnd/>
            </a:ln>
          </p:spPr>
          <p:txBody>
            <a:bodyPr/>
            <a:lstStyle/>
            <a:p>
              <a:endParaRPr lang="nb-NO"/>
            </a:p>
          </p:txBody>
        </p:sp>
        <p:sp>
          <p:nvSpPr>
            <p:cNvPr id="61760" name="Freeform 36"/>
            <p:cNvSpPr>
              <a:spLocks/>
            </p:cNvSpPr>
            <p:nvPr/>
          </p:nvSpPr>
          <p:spPr bwMode="auto">
            <a:xfrm>
              <a:off x="4159" y="3705"/>
              <a:ext cx="207" cy="259"/>
            </a:xfrm>
            <a:custGeom>
              <a:avLst/>
              <a:gdLst>
                <a:gd name="T0" fmla="*/ 3 w 414"/>
                <a:gd name="T1" fmla="*/ 12 h 519"/>
                <a:gd name="T2" fmla="*/ 5 w 414"/>
                <a:gd name="T3" fmla="*/ 10 h 519"/>
                <a:gd name="T4" fmla="*/ 6 w 414"/>
                <a:gd name="T5" fmla="*/ 4 h 519"/>
                <a:gd name="T6" fmla="*/ 9 w 414"/>
                <a:gd name="T7" fmla="*/ 5 h 519"/>
                <a:gd name="T8" fmla="*/ 12 w 414"/>
                <a:gd name="T9" fmla="*/ 5 h 519"/>
                <a:gd name="T10" fmla="*/ 15 w 414"/>
                <a:gd name="T11" fmla="*/ 1 h 519"/>
                <a:gd name="T12" fmla="*/ 19 w 414"/>
                <a:gd name="T13" fmla="*/ 0 h 519"/>
                <a:gd name="T14" fmla="*/ 24 w 414"/>
                <a:gd name="T15" fmla="*/ 4 h 519"/>
                <a:gd name="T16" fmla="*/ 27 w 414"/>
                <a:gd name="T17" fmla="*/ 6 h 519"/>
                <a:gd name="T18" fmla="*/ 35 w 414"/>
                <a:gd name="T19" fmla="*/ 9 h 519"/>
                <a:gd name="T20" fmla="*/ 40 w 414"/>
                <a:gd name="T21" fmla="*/ 13 h 519"/>
                <a:gd name="T22" fmla="*/ 43 w 414"/>
                <a:gd name="T23" fmla="*/ 17 h 519"/>
                <a:gd name="T24" fmla="*/ 45 w 414"/>
                <a:gd name="T25" fmla="*/ 19 h 519"/>
                <a:gd name="T26" fmla="*/ 46 w 414"/>
                <a:gd name="T27" fmla="*/ 23 h 519"/>
                <a:gd name="T28" fmla="*/ 50 w 414"/>
                <a:gd name="T29" fmla="*/ 26 h 519"/>
                <a:gd name="T30" fmla="*/ 51 w 414"/>
                <a:gd name="T31" fmla="*/ 23 h 519"/>
                <a:gd name="T32" fmla="*/ 52 w 414"/>
                <a:gd name="T33" fmla="*/ 31 h 519"/>
                <a:gd name="T34" fmla="*/ 48 w 414"/>
                <a:gd name="T35" fmla="*/ 33 h 519"/>
                <a:gd name="T36" fmla="*/ 44 w 414"/>
                <a:gd name="T37" fmla="*/ 32 h 519"/>
                <a:gd name="T38" fmla="*/ 44 w 414"/>
                <a:gd name="T39" fmla="*/ 30 h 519"/>
                <a:gd name="T40" fmla="*/ 39 w 414"/>
                <a:gd name="T41" fmla="*/ 27 h 519"/>
                <a:gd name="T42" fmla="*/ 36 w 414"/>
                <a:gd name="T43" fmla="*/ 26 h 519"/>
                <a:gd name="T44" fmla="*/ 39 w 414"/>
                <a:gd name="T45" fmla="*/ 32 h 519"/>
                <a:gd name="T46" fmla="*/ 42 w 414"/>
                <a:gd name="T47" fmla="*/ 41 h 519"/>
                <a:gd name="T48" fmla="*/ 44 w 414"/>
                <a:gd name="T49" fmla="*/ 49 h 519"/>
                <a:gd name="T50" fmla="*/ 45 w 414"/>
                <a:gd name="T51" fmla="*/ 57 h 519"/>
                <a:gd name="T52" fmla="*/ 48 w 414"/>
                <a:gd name="T53" fmla="*/ 64 h 519"/>
                <a:gd name="T54" fmla="*/ 43 w 414"/>
                <a:gd name="T55" fmla="*/ 63 h 519"/>
                <a:gd name="T56" fmla="*/ 40 w 414"/>
                <a:gd name="T57" fmla="*/ 59 h 519"/>
                <a:gd name="T58" fmla="*/ 36 w 414"/>
                <a:gd name="T59" fmla="*/ 53 h 519"/>
                <a:gd name="T60" fmla="*/ 31 w 414"/>
                <a:gd name="T61" fmla="*/ 55 h 519"/>
                <a:gd name="T62" fmla="*/ 30 w 414"/>
                <a:gd name="T63" fmla="*/ 63 h 519"/>
                <a:gd name="T64" fmla="*/ 27 w 414"/>
                <a:gd name="T65" fmla="*/ 62 h 519"/>
                <a:gd name="T66" fmla="*/ 27 w 414"/>
                <a:gd name="T67" fmla="*/ 55 h 519"/>
                <a:gd name="T68" fmla="*/ 25 w 414"/>
                <a:gd name="T69" fmla="*/ 49 h 519"/>
                <a:gd name="T70" fmla="*/ 22 w 414"/>
                <a:gd name="T71" fmla="*/ 45 h 519"/>
                <a:gd name="T72" fmla="*/ 19 w 414"/>
                <a:gd name="T73" fmla="*/ 46 h 519"/>
                <a:gd name="T74" fmla="*/ 18 w 414"/>
                <a:gd name="T75" fmla="*/ 53 h 519"/>
                <a:gd name="T76" fmla="*/ 14 w 414"/>
                <a:gd name="T77" fmla="*/ 52 h 519"/>
                <a:gd name="T78" fmla="*/ 12 w 414"/>
                <a:gd name="T79" fmla="*/ 46 h 519"/>
                <a:gd name="T80" fmla="*/ 10 w 414"/>
                <a:gd name="T81" fmla="*/ 41 h 519"/>
                <a:gd name="T82" fmla="*/ 12 w 414"/>
                <a:gd name="T83" fmla="*/ 36 h 519"/>
                <a:gd name="T84" fmla="*/ 11 w 414"/>
                <a:gd name="T85" fmla="*/ 29 h 519"/>
                <a:gd name="T86" fmla="*/ 5 w 414"/>
                <a:gd name="T87" fmla="*/ 24 h 519"/>
                <a:gd name="T88" fmla="*/ 3 w 414"/>
                <a:gd name="T89" fmla="*/ 17 h 519"/>
                <a:gd name="T90" fmla="*/ 1 w 414"/>
                <a:gd name="T91" fmla="*/ 13 h 5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4"/>
                <a:gd name="T139" fmla="*/ 0 h 519"/>
                <a:gd name="T140" fmla="*/ 414 w 414"/>
                <a:gd name="T141" fmla="*/ 519 h 51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4" h="519">
                  <a:moveTo>
                    <a:pt x="5" y="109"/>
                  </a:moveTo>
                  <a:lnTo>
                    <a:pt x="26" y="99"/>
                  </a:lnTo>
                  <a:lnTo>
                    <a:pt x="31" y="92"/>
                  </a:lnTo>
                  <a:lnTo>
                    <a:pt x="34" y="85"/>
                  </a:lnTo>
                  <a:lnTo>
                    <a:pt x="36" y="65"/>
                  </a:lnTo>
                  <a:lnTo>
                    <a:pt x="44" y="35"/>
                  </a:lnTo>
                  <a:lnTo>
                    <a:pt x="56" y="32"/>
                  </a:lnTo>
                  <a:lnTo>
                    <a:pt x="72" y="44"/>
                  </a:lnTo>
                  <a:lnTo>
                    <a:pt x="81" y="47"/>
                  </a:lnTo>
                  <a:lnTo>
                    <a:pt x="94" y="44"/>
                  </a:lnTo>
                  <a:lnTo>
                    <a:pt x="109" y="25"/>
                  </a:lnTo>
                  <a:lnTo>
                    <a:pt x="121" y="10"/>
                  </a:lnTo>
                  <a:lnTo>
                    <a:pt x="133" y="0"/>
                  </a:lnTo>
                  <a:lnTo>
                    <a:pt x="146" y="5"/>
                  </a:lnTo>
                  <a:lnTo>
                    <a:pt x="166" y="19"/>
                  </a:lnTo>
                  <a:lnTo>
                    <a:pt x="188" y="32"/>
                  </a:lnTo>
                  <a:lnTo>
                    <a:pt x="200" y="44"/>
                  </a:lnTo>
                  <a:lnTo>
                    <a:pt x="223" y="49"/>
                  </a:lnTo>
                  <a:lnTo>
                    <a:pt x="250" y="55"/>
                  </a:lnTo>
                  <a:lnTo>
                    <a:pt x="280" y="75"/>
                  </a:lnTo>
                  <a:lnTo>
                    <a:pt x="297" y="94"/>
                  </a:lnTo>
                  <a:lnTo>
                    <a:pt x="318" y="109"/>
                  </a:lnTo>
                  <a:lnTo>
                    <a:pt x="332" y="121"/>
                  </a:lnTo>
                  <a:lnTo>
                    <a:pt x="337" y="139"/>
                  </a:lnTo>
                  <a:lnTo>
                    <a:pt x="360" y="144"/>
                  </a:lnTo>
                  <a:lnTo>
                    <a:pt x="360" y="156"/>
                  </a:lnTo>
                  <a:lnTo>
                    <a:pt x="364" y="169"/>
                  </a:lnTo>
                  <a:lnTo>
                    <a:pt x="365" y="186"/>
                  </a:lnTo>
                  <a:lnTo>
                    <a:pt x="380" y="204"/>
                  </a:lnTo>
                  <a:lnTo>
                    <a:pt x="394" y="208"/>
                  </a:lnTo>
                  <a:lnTo>
                    <a:pt x="394" y="183"/>
                  </a:lnTo>
                  <a:lnTo>
                    <a:pt x="404" y="184"/>
                  </a:lnTo>
                  <a:lnTo>
                    <a:pt x="407" y="214"/>
                  </a:lnTo>
                  <a:lnTo>
                    <a:pt x="414" y="251"/>
                  </a:lnTo>
                  <a:lnTo>
                    <a:pt x="390" y="253"/>
                  </a:lnTo>
                  <a:lnTo>
                    <a:pt x="380" y="266"/>
                  </a:lnTo>
                  <a:lnTo>
                    <a:pt x="362" y="285"/>
                  </a:lnTo>
                  <a:lnTo>
                    <a:pt x="347" y="260"/>
                  </a:lnTo>
                  <a:lnTo>
                    <a:pt x="352" y="253"/>
                  </a:lnTo>
                  <a:lnTo>
                    <a:pt x="347" y="241"/>
                  </a:lnTo>
                  <a:lnTo>
                    <a:pt x="330" y="231"/>
                  </a:lnTo>
                  <a:lnTo>
                    <a:pt x="310" y="219"/>
                  </a:lnTo>
                  <a:lnTo>
                    <a:pt x="293" y="204"/>
                  </a:lnTo>
                  <a:lnTo>
                    <a:pt x="285" y="213"/>
                  </a:lnTo>
                  <a:lnTo>
                    <a:pt x="295" y="239"/>
                  </a:lnTo>
                  <a:lnTo>
                    <a:pt x="308" y="261"/>
                  </a:lnTo>
                  <a:lnTo>
                    <a:pt x="323" y="298"/>
                  </a:lnTo>
                  <a:lnTo>
                    <a:pt x="332" y="328"/>
                  </a:lnTo>
                  <a:lnTo>
                    <a:pt x="335" y="353"/>
                  </a:lnTo>
                  <a:lnTo>
                    <a:pt x="345" y="397"/>
                  </a:lnTo>
                  <a:lnTo>
                    <a:pt x="350" y="425"/>
                  </a:lnTo>
                  <a:lnTo>
                    <a:pt x="355" y="460"/>
                  </a:lnTo>
                  <a:lnTo>
                    <a:pt x="372" y="464"/>
                  </a:lnTo>
                  <a:lnTo>
                    <a:pt x="380" y="514"/>
                  </a:lnTo>
                  <a:lnTo>
                    <a:pt x="359" y="517"/>
                  </a:lnTo>
                  <a:lnTo>
                    <a:pt x="340" y="506"/>
                  </a:lnTo>
                  <a:lnTo>
                    <a:pt x="327" y="490"/>
                  </a:lnTo>
                  <a:lnTo>
                    <a:pt x="313" y="474"/>
                  </a:lnTo>
                  <a:lnTo>
                    <a:pt x="302" y="452"/>
                  </a:lnTo>
                  <a:lnTo>
                    <a:pt x="287" y="429"/>
                  </a:lnTo>
                  <a:lnTo>
                    <a:pt x="267" y="415"/>
                  </a:lnTo>
                  <a:lnTo>
                    <a:pt x="255" y="442"/>
                  </a:lnTo>
                  <a:lnTo>
                    <a:pt x="252" y="460"/>
                  </a:lnTo>
                  <a:lnTo>
                    <a:pt x="246" y="504"/>
                  </a:lnTo>
                  <a:lnTo>
                    <a:pt x="236" y="519"/>
                  </a:lnTo>
                  <a:lnTo>
                    <a:pt x="223" y="497"/>
                  </a:lnTo>
                  <a:lnTo>
                    <a:pt x="221" y="477"/>
                  </a:lnTo>
                  <a:lnTo>
                    <a:pt x="220" y="445"/>
                  </a:lnTo>
                  <a:lnTo>
                    <a:pt x="210" y="422"/>
                  </a:lnTo>
                  <a:lnTo>
                    <a:pt x="195" y="398"/>
                  </a:lnTo>
                  <a:lnTo>
                    <a:pt x="181" y="383"/>
                  </a:lnTo>
                  <a:lnTo>
                    <a:pt x="175" y="360"/>
                  </a:lnTo>
                  <a:lnTo>
                    <a:pt x="156" y="367"/>
                  </a:lnTo>
                  <a:lnTo>
                    <a:pt x="149" y="373"/>
                  </a:lnTo>
                  <a:lnTo>
                    <a:pt x="153" y="398"/>
                  </a:lnTo>
                  <a:lnTo>
                    <a:pt x="143" y="429"/>
                  </a:lnTo>
                  <a:lnTo>
                    <a:pt x="129" y="429"/>
                  </a:lnTo>
                  <a:lnTo>
                    <a:pt x="114" y="419"/>
                  </a:lnTo>
                  <a:lnTo>
                    <a:pt x="99" y="400"/>
                  </a:lnTo>
                  <a:lnTo>
                    <a:pt x="91" y="372"/>
                  </a:lnTo>
                  <a:lnTo>
                    <a:pt x="82" y="353"/>
                  </a:lnTo>
                  <a:lnTo>
                    <a:pt x="79" y="333"/>
                  </a:lnTo>
                  <a:lnTo>
                    <a:pt x="89" y="301"/>
                  </a:lnTo>
                  <a:lnTo>
                    <a:pt x="96" y="290"/>
                  </a:lnTo>
                  <a:lnTo>
                    <a:pt x="93" y="263"/>
                  </a:lnTo>
                  <a:lnTo>
                    <a:pt x="84" y="234"/>
                  </a:lnTo>
                  <a:lnTo>
                    <a:pt x="66" y="204"/>
                  </a:lnTo>
                  <a:lnTo>
                    <a:pt x="39" y="194"/>
                  </a:lnTo>
                  <a:lnTo>
                    <a:pt x="42" y="171"/>
                  </a:lnTo>
                  <a:lnTo>
                    <a:pt x="19" y="142"/>
                  </a:lnTo>
                  <a:lnTo>
                    <a:pt x="0" y="134"/>
                  </a:lnTo>
                  <a:lnTo>
                    <a:pt x="5" y="109"/>
                  </a:lnTo>
                  <a:close/>
                </a:path>
              </a:pathLst>
            </a:custGeom>
            <a:solidFill>
              <a:srgbClr val="E0E0E0"/>
            </a:solidFill>
            <a:ln w="9525">
              <a:noFill/>
              <a:round/>
              <a:headEnd/>
              <a:tailEnd/>
            </a:ln>
          </p:spPr>
          <p:txBody>
            <a:bodyPr/>
            <a:lstStyle/>
            <a:p>
              <a:endParaRPr lang="nb-NO"/>
            </a:p>
          </p:txBody>
        </p:sp>
        <p:sp>
          <p:nvSpPr>
            <p:cNvPr id="61761" name="Freeform 37"/>
            <p:cNvSpPr>
              <a:spLocks/>
            </p:cNvSpPr>
            <p:nvPr/>
          </p:nvSpPr>
          <p:spPr bwMode="auto">
            <a:xfrm>
              <a:off x="2989" y="319"/>
              <a:ext cx="34" cy="16"/>
            </a:xfrm>
            <a:custGeom>
              <a:avLst/>
              <a:gdLst>
                <a:gd name="T0" fmla="*/ 0 w 67"/>
                <a:gd name="T1" fmla="*/ 2 h 34"/>
                <a:gd name="T2" fmla="*/ 4 w 67"/>
                <a:gd name="T3" fmla="*/ 0 h 34"/>
                <a:gd name="T4" fmla="*/ 7 w 67"/>
                <a:gd name="T5" fmla="*/ 0 h 34"/>
                <a:gd name="T6" fmla="*/ 9 w 67"/>
                <a:gd name="T7" fmla="*/ 2 h 34"/>
                <a:gd name="T8" fmla="*/ 5 w 67"/>
                <a:gd name="T9" fmla="*/ 4 h 34"/>
                <a:gd name="T10" fmla="*/ 0 w 67"/>
                <a:gd name="T11" fmla="*/ 2 h 34"/>
                <a:gd name="T12" fmla="*/ 0 60000 65536"/>
                <a:gd name="T13" fmla="*/ 0 60000 65536"/>
                <a:gd name="T14" fmla="*/ 0 60000 65536"/>
                <a:gd name="T15" fmla="*/ 0 60000 65536"/>
                <a:gd name="T16" fmla="*/ 0 60000 65536"/>
                <a:gd name="T17" fmla="*/ 0 60000 65536"/>
                <a:gd name="T18" fmla="*/ 0 w 67"/>
                <a:gd name="T19" fmla="*/ 0 h 34"/>
                <a:gd name="T20" fmla="*/ 67 w 67"/>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67" h="34">
                  <a:moveTo>
                    <a:pt x="0" y="20"/>
                  </a:moveTo>
                  <a:lnTo>
                    <a:pt x="28" y="0"/>
                  </a:lnTo>
                  <a:lnTo>
                    <a:pt x="55" y="4"/>
                  </a:lnTo>
                  <a:lnTo>
                    <a:pt x="67" y="22"/>
                  </a:lnTo>
                  <a:lnTo>
                    <a:pt x="40" y="34"/>
                  </a:lnTo>
                  <a:lnTo>
                    <a:pt x="0" y="20"/>
                  </a:lnTo>
                  <a:close/>
                </a:path>
              </a:pathLst>
            </a:custGeom>
            <a:solidFill>
              <a:srgbClr val="E0E0E0"/>
            </a:solidFill>
            <a:ln w="9525">
              <a:noFill/>
              <a:round/>
              <a:headEnd/>
              <a:tailEnd/>
            </a:ln>
          </p:spPr>
          <p:txBody>
            <a:bodyPr/>
            <a:lstStyle/>
            <a:p>
              <a:endParaRPr lang="nb-NO"/>
            </a:p>
          </p:txBody>
        </p:sp>
        <p:sp>
          <p:nvSpPr>
            <p:cNvPr id="61762" name="Freeform 38"/>
            <p:cNvSpPr>
              <a:spLocks/>
            </p:cNvSpPr>
            <p:nvPr/>
          </p:nvSpPr>
          <p:spPr bwMode="auto">
            <a:xfrm>
              <a:off x="4011" y="729"/>
              <a:ext cx="80" cy="62"/>
            </a:xfrm>
            <a:custGeom>
              <a:avLst/>
              <a:gdLst>
                <a:gd name="T0" fmla="*/ 0 w 161"/>
                <a:gd name="T1" fmla="*/ 7 h 124"/>
                <a:gd name="T2" fmla="*/ 8 w 161"/>
                <a:gd name="T3" fmla="*/ 1 h 124"/>
                <a:gd name="T4" fmla="*/ 10 w 161"/>
                <a:gd name="T5" fmla="*/ 0 h 124"/>
                <a:gd name="T6" fmla="*/ 18 w 161"/>
                <a:gd name="T7" fmla="*/ 5 h 124"/>
                <a:gd name="T8" fmla="*/ 15 w 161"/>
                <a:gd name="T9" fmla="*/ 8 h 124"/>
                <a:gd name="T10" fmla="*/ 13 w 161"/>
                <a:gd name="T11" fmla="*/ 9 h 124"/>
                <a:gd name="T12" fmla="*/ 13 w 161"/>
                <a:gd name="T13" fmla="*/ 10 h 124"/>
                <a:gd name="T14" fmla="*/ 14 w 161"/>
                <a:gd name="T15" fmla="*/ 12 h 124"/>
                <a:gd name="T16" fmla="*/ 18 w 161"/>
                <a:gd name="T17" fmla="*/ 9 h 124"/>
                <a:gd name="T18" fmla="*/ 20 w 161"/>
                <a:gd name="T19" fmla="*/ 10 h 124"/>
                <a:gd name="T20" fmla="*/ 17 w 161"/>
                <a:gd name="T21" fmla="*/ 15 h 124"/>
                <a:gd name="T22" fmla="*/ 15 w 161"/>
                <a:gd name="T23" fmla="*/ 16 h 124"/>
                <a:gd name="T24" fmla="*/ 10 w 161"/>
                <a:gd name="T25" fmla="*/ 13 h 124"/>
                <a:gd name="T26" fmla="*/ 6 w 161"/>
                <a:gd name="T27" fmla="*/ 11 h 124"/>
                <a:gd name="T28" fmla="*/ 5 w 161"/>
                <a:gd name="T29" fmla="*/ 8 h 124"/>
                <a:gd name="T30" fmla="*/ 1 w 161"/>
                <a:gd name="T31" fmla="*/ 10 h 124"/>
                <a:gd name="T32" fmla="*/ 0 w 161"/>
                <a:gd name="T33" fmla="*/ 7 h 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24"/>
                <a:gd name="T53" fmla="*/ 161 w 161"/>
                <a:gd name="T54" fmla="*/ 124 h 1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24">
                  <a:moveTo>
                    <a:pt x="0" y="49"/>
                  </a:moveTo>
                  <a:lnTo>
                    <a:pt x="64" y="4"/>
                  </a:lnTo>
                  <a:lnTo>
                    <a:pt x="81" y="0"/>
                  </a:lnTo>
                  <a:lnTo>
                    <a:pt x="144" y="37"/>
                  </a:lnTo>
                  <a:lnTo>
                    <a:pt x="127" y="64"/>
                  </a:lnTo>
                  <a:lnTo>
                    <a:pt x="107" y="66"/>
                  </a:lnTo>
                  <a:lnTo>
                    <a:pt x="106" y="74"/>
                  </a:lnTo>
                  <a:lnTo>
                    <a:pt x="119" y="92"/>
                  </a:lnTo>
                  <a:lnTo>
                    <a:pt x="148" y="72"/>
                  </a:lnTo>
                  <a:lnTo>
                    <a:pt x="161" y="79"/>
                  </a:lnTo>
                  <a:lnTo>
                    <a:pt x="137" y="114"/>
                  </a:lnTo>
                  <a:lnTo>
                    <a:pt x="126" y="124"/>
                  </a:lnTo>
                  <a:lnTo>
                    <a:pt x="81" y="97"/>
                  </a:lnTo>
                  <a:lnTo>
                    <a:pt x="49" y="84"/>
                  </a:lnTo>
                  <a:lnTo>
                    <a:pt x="42" y="59"/>
                  </a:lnTo>
                  <a:lnTo>
                    <a:pt x="15" y="77"/>
                  </a:lnTo>
                  <a:lnTo>
                    <a:pt x="0" y="49"/>
                  </a:lnTo>
                  <a:close/>
                </a:path>
              </a:pathLst>
            </a:custGeom>
            <a:solidFill>
              <a:srgbClr val="E0E0E0"/>
            </a:solidFill>
            <a:ln w="9525">
              <a:noFill/>
              <a:round/>
              <a:headEnd/>
              <a:tailEnd/>
            </a:ln>
          </p:spPr>
          <p:txBody>
            <a:bodyPr/>
            <a:lstStyle/>
            <a:p>
              <a:endParaRPr lang="nb-NO"/>
            </a:p>
          </p:txBody>
        </p:sp>
        <p:sp>
          <p:nvSpPr>
            <p:cNvPr id="61763" name="Freeform 39"/>
            <p:cNvSpPr>
              <a:spLocks/>
            </p:cNvSpPr>
            <p:nvPr/>
          </p:nvSpPr>
          <p:spPr bwMode="auto">
            <a:xfrm>
              <a:off x="3023" y="3318"/>
              <a:ext cx="150" cy="316"/>
            </a:xfrm>
            <a:custGeom>
              <a:avLst/>
              <a:gdLst>
                <a:gd name="T0" fmla="*/ 26 w 299"/>
                <a:gd name="T1" fmla="*/ 1 h 633"/>
                <a:gd name="T2" fmla="*/ 29 w 299"/>
                <a:gd name="T3" fmla="*/ 3 h 633"/>
                <a:gd name="T4" fmla="*/ 32 w 299"/>
                <a:gd name="T5" fmla="*/ 4 h 633"/>
                <a:gd name="T6" fmla="*/ 33 w 299"/>
                <a:gd name="T7" fmla="*/ 7 h 633"/>
                <a:gd name="T8" fmla="*/ 35 w 299"/>
                <a:gd name="T9" fmla="*/ 13 h 633"/>
                <a:gd name="T10" fmla="*/ 37 w 299"/>
                <a:gd name="T11" fmla="*/ 18 h 633"/>
                <a:gd name="T12" fmla="*/ 38 w 299"/>
                <a:gd name="T13" fmla="*/ 24 h 633"/>
                <a:gd name="T14" fmla="*/ 33 w 299"/>
                <a:gd name="T15" fmla="*/ 31 h 633"/>
                <a:gd name="T16" fmla="*/ 35 w 299"/>
                <a:gd name="T17" fmla="*/ 39 h 633"/>
                <a:gd name="T18" fmla="*/ 34 w 299"/>
                <a:gd name="T19" fmla="*/ 48 h 633"/>
                <a:gd name="T20" fmla="*/ 34 w 299"/>
                <a:gd name="T21" fmla="*/ 57 h 633"/>
                <a:gd name="T22" fmla="*/ 32 w 299"/>
                <a:gd name="T23" fmla="*/ 67 h 633"/>
                <a:gd name="T24" fmla="*/ 29 w 299"/>
                <a:gd name="T25" fmla="*/ 71 h 633"/>
                <a:gd name="T26" fmla="*/ 25 w 299"/>
                <a:gd name="T27" fmla="*/ 68 h 633"/>
                <a:gd name="T28" fmla="*/ 20 w 299"/>
                <a:gd name="T29" fmla="*/ 66 h 633"/>
                <a:gd name="T30" fmla="*/ 20 w 299"/>
                <a:gd name="T31" fmla="*/ 68 h 633"/>
                <a:gd name="T32" fmla="*/ 20 w 299"/>
                <a:gd name="T33" fmla="*/ 71 h 633"/>
                <a:gd name="T34" fmla="*/ 19 w 299"/>
                <a:gd name="T35" fmla="*/ 79 h 633"/>
                <a:gd name="T36" fmla="*/ 13 w 299"/>
                <a:gd name="T37" fmla="*/ 77 h 633"/>
                <a:gd name="T38" fmla="*/ 11 w 299"/>
                <a:gd name="T39" fmla="*/ 75 h 633"/>
                <a:gd name="T40" fmla="*/ 7 w 299"/>
                <a:gd name="T41" fmla="*/ 75 h 633"/>
                <a:gd name="T42" fmla="*/ 6 w 299"/>
                <a:gd name="T43" fmla="*/ 76 h 633"/>
                <a:gd name="T44" fmla="*/ 6 w 299"/>
                <a:gd name="T45" fmla="*/ 71 h 633"/>
                <a:gd name="T46" fmla="*/ 8 w 299"/>
                <a:gd name="T47" fmla="*/ 72 h 633"/>
                <a:gd name="T48" fmla="*/ 6 w 299"/>
                <a:gd name="T49" fmla="*/ 68 h 633"/>
                <a:gd name="T50" fmla="*/ 7 w 299"/>
                <a:gd name="T51" fmla="*/ 62 h 633"/>
                <a:gd name="T52" fmla="*/ 7 w 299"/>
                <a:gd name="T53" fmla="*/ 57 h 633"/>
                <a:gd name="T54" fmla="*/ 7 w 299"/>
                <a:gd name="T55" fmla="*/ 49 h 633"/>
                <a:gd name="T56" fmla="*/ 9 w 299"/>
                <a:gd name="T57" fmla="*/ 51 h 633"/>
                <a:gd name="T58" fmla="*/ 9 w 299"/>
                <a:gd name="T59" fmla="*/ 50 h 633"/>
                <a:gd name="T60" fmla="*/ 10 w 299"/>
                <a:gd name="T61" fmla="*/ 47 h 633"/>
                <a:gd name="T62" fmla="*/ 8 w 299"/>
                <a:gd name="T63" fmla="*/ 45 h 633"/>
                <a:gd name="T64" fmla="*/ 6 w 299"/>
                <a:gd name="T65" fmla="*/ 44 h 633"/>
                <a:gd name="T66" fmla="*/ 6 w 299"/>
                <a:gd name="T67" fmla="*/ 39 h 633"/>
                <a:gd name="T68" fmla="*/ 8 w 299"/>
                <a:gd name="T69" fmla="*/ 38 h 633"/>
                <a:gd name="T70" fmla="*/ 8 w 299"/>
                <a:gd name="T71" fmla="*/ 31 h 633"/>
                <a:gd name="T72" fmla="*/ 6 w 299"/>
                <a:gd name="T73" fmla="*/ 27 h 633"/>
                <a:gd name="T74" fmla="*/ 3 w 299"/>
                <a:gd name="T75" fmla="*/ 21 h 633"/>
                <a:gd name="T76" fmla="*/ 1 w 299"/>
                <a:gd name="T77" fmla="*/ 22 h 633"/>
                <a:gd name="T78" fmla="*/ 1 w 299"/>
                <a:gd name="T79" fmla="*/ 19 h 633"/>
                <a:gd name="T80" fmla="*/ 1 w 299"/>
                <a:gd name="T81" fmla="*/ 15 h 633"/>
                <a:gd name="T82" fmla="*/ 1 w 299"/>
                <a:gd name="T83" fmla="*/ 9 h 633"/>
                <a:gd name="T84" fmla="*/ 3 w 299"/>
                <a:gd name="T85" fmla="*/ 10 h 633"/>
                <a:gd name="T86" fmla="*/ 7 w 299"/>
                <a:gd name="T87" fmla="*/ 14 h 633"/>
                <a:gd name="T88" fmla="*/ 11 w 299"/>
                <a:gd name="T89" fmla="*/ 12 h 633"/>
                <a:gd name="T90" fmla="*/ 15 w 299"/>
                <a:gd name="T91" fmla="*/ 10 h 633"/>
                <a:gd name="T92" fmla="*/ 19 w 299"/>
                <a:gd name="T93" fmla="*/ 5 h 633"/>
                <a:gd name="T94" fmla="*/ 23 w 299"/>
                <a:gd name="T95" fmla="*/ 1 h 6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9"/>
                <a:gd name="T145" fmla="*/ 0 h 633"/>
                <a:gd name="T146" fmla="*/ 299 w 299"/>
                <a:gd name="T147" fmla="*/ 633 h 6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9" h="633">
                  <a:moveTo>
                    <a:pt x="174" y="0"/>
                  </a:moveTo>
                  <a:lnTo>
                    <a:pt x="201" y="14"/>
                  </a:lnTo>
                  <a:lnTo>
                    <a:pt x="211" y="12"/>
                  </a:lnTo>
                  <a:lnTo>
                    <a:pt x="232" y="30"/>
                  </a:lnTo>
                  <a:lnTo>
                    <a:pt x="244" y="20"/>
                  </a:lnTo>
                  <a:lnTo>
                    <a:pt x="256" y="37"/>
                  </a:lnTo>
                  <a:lnTo>
                    <a:pt x="251" y="56"/>
                  </a:lnTo>
                  <a:lnTo>
                    <a:pt x="261" y="62"/>
                  </a:lnTo>
                  <a:lnTo>
                    <a:pt x="268" y="84"/>
                  </a:lnTo>
                  <a:lnTo>
                    <a:pt x="274" y="104"/>
                  </a:lnTo>
                  <a:lnTo>
                    <a:pt x="281" y="122"/>
                  </a:lnTo>
                  <a:lnTo>
                    <a:pt x="291" y="148"/>
                  </a:lnTo>
                  <a:lnTo>
                    <a:pt x="299" y="176"/>
                  </a:lnTo>
                  <a:lnTo>
                    <a:pt x="299" y="199"/>
                  </a:lnTo>
                  <a:lnTo>
                    <a:pt x="284" y="221"/>
                  </a:lnTo>
                  <a:lnTo>
                    <a:pt x="263" y="250"/>
                  </a:lnTo>
                  <a:lnTo>
                    <a:pt x="263" y="280"/>
                  </a:lnTo>
                  <a:lnTo>
                    <a:pt x="279" y="313"/>
                  </a:lnTo>
                  <a:lnTo>
                    <a:pt x="271" y="347"/>
                  </a:lnTo>
                  <a:lnTo>
                    <a:pt x="271" y="384"/>
                  </a:lnTo>
                  <a:lnTo>
                    <a:pt x="271" y="420"/>
                  </a:lnTo>
                  <a:lnTo>
                    <a:pt x="268" y="462"/>
                  </a:lnTo>
                  <a:lnTo>
                    <a:pt x="259" y="499"/>
                  </a:lnTo>
                  <a:lnTo>
                    <a:pt x="252" y="537"/>
                  </a:lnTo>
                  <a:lnTo>
                    <a:pt x="247" y="576"/>
                  </a:lnTo>
                  <a:lnTo>
                    <a:pt x="227" y="573"/>
                  </a:lnTo>
                  <a:lnTo>
                    <a:pt x="214" y="553"/>
                  </a:lnTo>
                  <a:lnTo>
                    <a:pt x="196" y="546"/>
                  </a:lnTo>
                  <a:lnTo>
                    <a:pt x="182" y="548"/>
                  </a:lnTo>
                  <a:lnTo>
                    <a:pt x="155" y="534"/>
                  </a:lnTo>
                  <a:lnTo>
                    <a:pt x="155" y="539"/>
                  </a:lnTo>
                  <a:lnTo>
                    <a:pt x="160" y="551"/>
                  </a:lnTo>
                  <a:lnTo>
                    <a:pt x="167" y="553"/>
                  </a:lnTo>
                  <a:lnTo>
                    <a:pt x="160" y="574"/>
                  </a:lnTo>
                  <a:lnTo>
                    <a:pt x="165" y="604"/>
                  </a:lnTo>
                  <a:lnTo>
                    <a:pt x="150" y="633"/>
                  </a:lnTo>
                  <a:lnTo>
                    <a:pt x="114" y="631"/>
                  </a:lnTo>
                  <a:lnTo>
                    <a:pt x="99" y="623"/>
                  </a:lnTo>
                  <a:lnTo>
                    <a:pt x="85" y="614"/>
                  </a:lnTo>
                  <a:lnTo>
                    <a:pt x="85" y="601"/>
                  </a:lnTo>
                  <a:lnTo>
                    <a:pt x="68" y="591"/>
                  </a:lnTo>
                  <a:lnTo>
                    <a:pt x="55" y="601"/>
                  </a:lnTo>
                  <a:lnTo>
                    <a:pt x="52" y="611"/>
                  </a:lnTo>
                  <a:lnTo>
                    <a:pt x="45" y="609"/>
                  </a:lnTo>
                  <a:lnTo>
                    <a:pt x="38" y="578"/>
                  </a:lnTo>
                  <a:lnTo>
                    <a:pt x="47" y="569"/>
                  </a:lnTo>
                  <a:lnTo>
                    <a:pt x="55" y="581"/>
                  </a:lnTo>
                  <a:lnTo>
                    <a:pt x="63" y="579"/>
                  </a:lnTo>
                  <a:lnTo>
                    <a:pt x="52" y="563"/>
                  </a:lnTo>
                  <a:lnTo>
                    <a:pt x="48" y="546"/>
                  </a:lnTo>
                  <a:lnTo>
                    <a:pt x="52" y="527"/>
                  </a:lnTo>
                  <a:lnTo>
                    <a:pt x="50" y="501"/>
                  </a:lnTo>
                  <a:lnTo>
                    <a:pt x="47" y="476"/>
                  </a:lnTo>
                  <a:lnTo>
                    <a:pt x="53" y="461"/>
                  </a:lnTo>
                  <a:lnTo>
                    <a:pt x="58" y="429"/>
                  </a:lnTo>
                  <a:lnTo>
                    <a:pt x="53" y="394"/>
                  </a:lnTo>
                  <a:lnTo>
                    <a:pt x="60" y="410"/>
                  </a:lnTo>
                  <a:lnTo>
                    <a:pt x="70" y="415"/>
                  </a:lnTo>
                  <a:lnTo>
                    <a:pt x="80" y="415"/>
                  </a:lnTo>
                  <a:lnTo>
                    <a:pt x="67" y="402"/>
                  </a:lnTo>
                  <a:lnTo>
                    <a:pt x="70" y="389"/>
                  </a:lnTo>
                  <a:lnTo>
                    <a:pt x="77" y="377"/>
                  </a:lnTo>
                  <a:lnTo>
                    <a:pt x="68" y="357"/>
                  </a:lnTo>
                  <a:lnTo>
                    <a:pt x="60" y="360"/>
                  </a:lnTo>
                  <a:lnTo>
                    <a:pt x="47" y="365"/>
                  </a:lnTo>
                  <a:lnTo>
                    <a:pt x="47" y="353"/>
                  </a:lnTo>
                  <a:lnTo>
                    <a:pt x="47" y="337"/>
                  </a:lnTo>
                  <a:lnTo>
                    <a:pt x="45" y="318"/>
                  </a:lnTo>
                  <a:lnTo>
                    <a:pt x="55" y="318"/>
                  </a:lnTo>
                  <a:lnTo>
                    <a:pt x="60" y="307"/>
                  </a:lnTo>
                  <a:lnTo>
                    <a:pt x="58" y="276"/>
                  </a:lnTo>
                  <a:lnTo>
                    <a:pt x="58" y="253"/>
                  </a:lnTo>
                  <a:lnTo>
                    <a:pt x="43" y="236"/>
                  </a:lnTo>
                  <a:lnTo>
                    <a:pt x="45" y="221"/>
                  </a:lnTo>
                  <a:lnTo>
                    <a:pt x="30" y="198"/>
                  </a:lnTo>
                  <a:lnTo>
                    <a:pt x="20" y="173"/>
                  </a:lnTo>
                  <a:lnTo>
                    <a:pt x="6" y="173"/>
                  </a:lnTo>
                  <a:lnTo>
                    <a:pt x="3" y="183"/>
                  </a:lnTo>
                  <a:lnTo>
                    <a:pt x="0" y="171"/>
                  </a:lnTo>
                  <a:lnTo>
                    <a:pt x="6" y="156"/>
                  </a:lnTo>
                  <a:lnTo>
                    <a:pt x="6" y="143"/>
                  </a:lnTo>
                  <a:lnTo>
                    <a:pt x="3" y="124"/>
                  </a:lnTo>
                  <a:lnTo>
                    <a:pt x="10" y="96"/>
                  </a:lnTo>
                  <a:lnTo>
                    <a:pt x="6" y="79"/>
                  </a:lnTo>
                  <a:lnTo>
                    <a:pt x="11" y="71"/>
                  </a:lnTo>
                  <a:lnTo>
                    <a:pt x="20" y="86"/>
                  </a:lnTo>
                  <a:lnTo>
                    <a:pt x="22" y="104"/>
                  </a:lnTo>
                  <a:lnTo>
                    <a:pt x="50" y="114"/>
                  </a:lnTo>
                  <a:lnTo>
                    <a:pt x="72" y="111"/>
                  </a:lnTo>
                  <a:lnTo>
                    <a:pt x="85" y="96"/>
                  </a:lnTo>
                  <a:lnTo>
                    <a:pt x="99" y="89"/>
                  </a:lnTo>
                  <a:lnTo>
                    <a:pt x="120" y="81"/>
                  </a:lnTo>
                  <a:lnTo>
                    <a:pt x="134" y="64"/>
                  </a:lnTo>
                  <a:lnTo>
                    <a:pt x="149" y="44"/>
                  </a:lnTo>
                  <a:lnTo>
                    <a:pt x="170" y="24"/>
                  </a:lnTo>
                  <a:lnTo>
                    <a:pt x="179" y="14"/>
                  </a:lnTo>
                  <a:lnTo>
                    <a:pt x="174" y="0"/>
                  </a:lnTo>
                  <a:close/>
                </a:path>
              </a:pathLst>
            </a:custGeom>
            <a:solidFill>
              <a:srgbClr val="E0E0E0"/>
            </a:solidFill>
            <a:ln w="9525">
              <a:noFill/>
              <a:round/>
              <a:headEnd/>
              <a:tailEnd/>
            </a:ln>
          </p:spPr>
          <p:txBody>
            <a:bodyPr/>
            <a:lstStyle/>
            <a:p>
              <a:endParaRPr lang="nb-NO"/>
            </a:p>
          </p:txBody>
        </p:sp>
        <p:sp>
          <p:nvSpPr>
            <p:cNvPr id="61764" name="Freeform 40"/>
            <p:cNvSpPr>
              <a:spLocks/>
            </p:cNvSpPr>
            <p:nvPr/>
          </p:nvSpPr>
          <p:spPr bwMode="auto">
            <a:xfrm>
              <a:off x="3945" y="-577"/>
              <a:ext cx="81" cy="45"/>
            </a:xfrm>
            <a:custGeom>
              <a:avLst/>
              <a:gdLst>
                <a:gd name="T0" fmla="*/ 0 w 162"/>
                <a:gd name="T1" fmla="*/ 5 h 88"/>
                <a:gd name="T2" fmla="*/ 3 w 162"/>
                <a:gd name="T3" fmla="*/ 5 h 88"/>
                <a:gd name="T4" fmla="*/ 3 w 162"/>
                <a:gd name="T5" fmla="*/ 4 h 88"/>
                <a:gd name="T6" fmla="*/ 1 w 162"/>
                <a:gd name="T7" fmla="*/ 3 h 88"/>
                <a:gd name="T8" fmla="*/ 7 w 162"/>
                <a:gd name="T9" fmla="*/ 1 h 88"/>
                <a:gd name="T10" fmla="*/ 9 w 162"/>
                <a:gd name="T11" fmla="*/ 0 h 88"/>
                <a:gd name="T12" fmla="*/ 12 w 162"/>
                <a:gd name="T13" fmla="*/ 0 h 88"/>
                <a:gd name="T14" fmla="*/ 14 w 162"/>
                <a:gd name="T15" fmla="*/ 3 h 88"/>
                <a:gd name="T16" fmla="*/ 15 w 162"/>
                <a:gd name="T17" fmla="*/ 1 h 88"/>
                <a:gd name="T18" fmla="*/ 18 w 162"/>
                <a:gd name="T19" fmla="*/ 1 h 88"/>
                <a:gd name="T20" fmla="*/ 20 w 162"/>
                <a:gd name="T21" fmla="*/ 4 h 88"/>
                <a:gd name="T22" fmla="*/ 17 w 162"/>
                <a:gd name="T23" fmla="*/ 6 h 88"/>
                <a:gd name="T24" fmla="*/ 17 w 162"/>
                <a:gd name="T25" fmla="*/ 7 h 88"/>
                <a:gd name="T26" fmla="*/ 13 w 162"/>
                <a:gd name="T27" fmla="*/ 10 h 88"/>
                <a:gd name="T28" fmla="*/ 7 w 162"/>
                <a:gd name="T29" fmla="*/ 12 h 88"/>
                <a:gd name="T30" fmla="*/ 6 w 162"/>
                <a:gd name="T31" fmla="*/ 10 h 88"/>
                <a:gd name="T32" fmla="*/ 3 w 162"/>
                <a:gd name="T33" fmla="*/ 8 h 88"/>
                <a:gd name="T34" fmla="*/ 1 w 162"/>
                <a:gd name="T35" fmla="*/ 7 h 88"/>
                <a:gd name="T36" fmla="*/ 0 w 162"/>
                <a:gd name="T37" fmla="*/ 5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2"/>
                <a:gd name="T58" fmla="*/ 0 h 88"/>
                <a:gd name="T59" fmla="*/ 162 w 162"/>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2" h="88">
                  <a:moveTo>
                    <a:pt x="0" y="35"/>
                  </a:moveTo>
                  <a:lnTo>
                    <a:pt x="22" y="38"/>
                  </a:lnTo>
                  <a:lnTo>
                    <a:pt x="28" y="30"/>
                  </a:lnTo>
                  <a:lnTo>
                    <a:pt x="15" y="18"/>
                  </a:lnTo>
                  <a:lnTo>
                    <a:pt x="62" y="8"/>
                  </a:lnTo>
                  <a:lnTo>
                    <a:pt x="67" y="0"/>
                  </a:lnTo>
                  <a:lnTo>
                    <a:pt x="100" y="0"/>
                  </a:lnTo>
                  <a:lnTo>
                    <a:pt x="112" y="23"/>
                  </a:lnTo>
                  <a:lnTo>
                    <a:pt x="122" y="8"/>
                  </a:lnTo>
                  <a:lnTo>
                    <a:pt x="141" y="8"/>
                  </a:lnTo>
                  <a:lnTo>
                    <a:pt x="162" y="25"/>
                  </a:lnTo>
                  <a:lnTo>
                    <a:pt x="129" y="41"/>
                  </a:lnTo>
                  <a:lnTo>
                    <a:pt x="132" y="52"/>
                  </a:lnTo>
                  <a:lnTo>
                    <a:pt x="105" y="73"/>
                  </a:lnTo>
                  <a:lnTo>
                    <a:pt x="60" y="88"/>
                  </a:lnTo>
                  <a:lnTo>
                    <a:pt x="54" y="77"/>
                  </a:lnTo>
                  <a:lnTo>
                    <a:pt x="23" y="62"/>
                  </a:lnTo>
                  <a:lnTo>
                    <a:pt x="5" y="53"/>
                  </a:lnTo>
                  <a:lnTo>
                    <a:pt x="0" y="35"/>
                  </a:lnTo>
                  <a:close/>
                </a:path>
              </a:pathLst>
            </a:custGeom>
            <a:solidFill>
              <a:srgbClr val="E0E0E0"/>
            </a:solidFill>
            <a:ln w="9525">
              <a:noFill/>
              <a:round/>
              <a:headEnd/>
              <a:tailEnd/>
            </a:ln>
          </p:spPr>
          <p:txBody>
            <a:bodyPr/>
            <a:lstStyle/>
            <a:p>
              <a:endParaRPr lang="nb-NO"/>
            </a:p>
          </p:txBody>
        </p:sp>
        <p:sp>
          <p:nvSpPr>
            <p:cNvPr id="61765" name="Freeform 41"/>
            <p:cNvSpPr>
              <a:spLocks/>
            </p:cNvSpPr>
            <p:nvPr/>
          </p:nvSpPr>
          <p:spPr bwMode="auto">
            <a:xfrm>
              <a:off x="3034" y="291"/>
              <a:ext cx="73" cy="31"/>
            </a:xfrm>
            <a:custGeom>
              <a:avLst/>
              <a:gdLst>
                <a:gd name="T0" fmla="*/ 0 w 147"/>
                <a:gd name="T1" fmla="*/ 7 h 62"/>
                <a:gd name="T2" fmla="*/ 5 w 147"/>
                <a:gd name="T3" fmla="*/ 2 h 62"/>
                <a:gd name="T4" fmla="*/ 11 w 147"/>
                <a:gd name="T5" fmla="*/ 1 h 62"/>
                <a:gd name="T6" fmla="*/ 14 w 147"/>
                <a:gd name="T7" fmla="*/ 0 h 62"/>
                <a:gd name="T8" fmla="*/ 14 w 147"/>
                <a:gd name="T9" fmla="*/ 2 h 62"/>
                <a:gd name="T10" fmla="*/ 18 w 147"/>
                <a:gd name="T11" fmla="*/ 3 h 62"/>
                <a:gd name="T12" fmla="*/ 16 w 147"/>
                <a:gd name="T13" fmla="*/ 5 h 62"/>
                <a:gd name="T14" fmla="*/ 2 w 147"/>
                <a:gd name="T15" fmla="*/ 8 h 62"/>
                <a:gd name="T16" fmla="*/ 2 w 147"/>
                <a:gd name="T17" fmla="*/ 8 h 62"/>
                <a:gd name="T18" fmla="*/ 0 w 147"/>
                <a:gd name="T19" fmla="*/ 7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7"/>
                <a:gd name="T31" fmla="*/ 0 h 62"/>
                <a:gd name="T32" fmla="*/ 147 w 147"/>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7" h="62">
                  <a:moveTo>
                    <a:pt x="0" y="50"/>
                  </a:moveTo>
                  <a:lnTo>
                    <a:pt x="46" y="13"/>
                  </a:lnTo>
                  <a:lnTo>
                    <a:pt x="95" y="5"/>
                  </a:lnTo>
                  <a:lnTo>
                    <a:pt x="115" y="0"/>
                  </a:lnTo>
                  <a:lnTo>
                    <a:pt x="113" y="10"/>
                  </a:lnTo>
                  <a:lnTo>
                    <a:pt x="147" y="20"/>
                  </a:lnTo>
                  <a:lnTo>
                    <a:pt x="135" y="34"/>
                  </a:lnTo>
                  <a:lnTo>
                    <a:pt x="23" y="62"/>
                  </a:lnTo>
                  <a:lnTo>
                    <a:pt x="16" y="59"/>
                  </a:lnTo>
                  <a:lnTo>
                    <a:pt x="0" y="50"/>
                  </a:lnTo>
                  <a:close/>
                </a:path>
              </a:pathLst>
            </a:custGeom>
            <a:solidFill>
              <a:srgbClr val="E0E0E0"/>
            </a:solidFill>
            <a:ln w="9525">
              <a:noFill/>
              <a:round/>
              <a:headEnd/>
              <a:tailEnd/>
            </a:ln>
          </p:spPr>
          <p:txBody>
            <a:bodyPr/>
            <a:lstStyle/>
            <a:p>
              <a:endParaRPr lang="nb-NO"/>
            </a:p>
          </p:txBody>
        </p:sp>
        <p:sp>
          <p:nvSpPr>
            <p:cNvPr id="61766" name="Freeform 42"/>
            <p:cNvSpPr>
              <a:spLocks/>
            </p:cNvSpPr>
            <p:nvPr/>
          </p:nvSpPr>
          <p:spPr bwMode="auto">
            <a:xfrm>
              <a:off x="3895" y="1050"/>
              <a:ext cx="108" cy="145"/>
            </a:xfrm>
            <a:custGeom>
              <a:avLst/>
              <a:gdLst>
                <a:gd name="T0" fmla="*/ 0 w 216"/>
                <a:gd name="T1" fmla="*/ 23 h 290"/>
                <a:gd name="T2" fmla="*/ 2 w 216"/>
                <a:gd name="T3" fmla="*/ 22 h 290"/>
                <a:gd name="T4" fmla="*/ 1 w 216"/>
                <a:gd name="T5" fmla="*/ 15 h 290"/>
                <a:gd name="T6" fmla="*/ 2 w 216"/>
                <a:gd name="T7" fmla="*/ 14 h 290"/>
                <a:gd name="T8" fmla="*/ 3 w 216"/>
                <a:gd name="T9" fmla="*/ 11 h 290"/>
                <a:gd name="T10" fmla="*/ 6 w 216"/>
                <a:gd name="T11" fmla="*/ 9 h 290"/>
                <a:gd name="T12" fmla="*/ 9 w 216"/>
                <a:gd name="T13" fmla="*/ 5 h 290"/>
                <a:gd name="T14" fmla="*/ 14 w 216"/>
                <a:gd name="T15" fmla="*/ 2 h 290"/>
                <a:gd name="T16" fmla="*/ 15 w 216"/>
                <a:gd name="T17" fmla="*/ 5 h 290"/>
                <a:gd name="T18" fmla="*/ 16 w 216"/>
                <a:gd name="T19" fmla="*/ 2 h 290"/>
                <a:gd name="T20" fmla="*/ 25 w 216"/>
                <a:gd name="T21" fmla="*/ 0 h 290"/>
                <a:gd name="T22" fmla="*/ 27 w 216"/>
                <a:gd name="T23" fmla="*/ 1 h 290"/>
                <a:gd name="T24" fmla="*/ 15 w 216"/>
                <a:gd name="T25" fmla="*/ 9 h 290"/>
                <a:gd name="T26" fmla="*/ 17 w 216"/>
                <a:gd name="T27" fmla="*/ 18 h 290"/>
                <a:gd name="T28" fmla="*/ 19 w 216"/>
                <a:gd name="T29" fmla="*/ 19 h 290"/>
                <a:gd name="T30" fmla="*/ 15 w 216"/>
                <a:gd name="T31" fmla="*/ 20 h 290"/>
                <a:gd name="T32" fmla="*/ 14 w 216"/>
                <a:gd name="T33" fmla="*/ 23 h 290"/>
                <a:gd name="T34" fmla="*/ 11 w 216"/>
                <a:gd name="T35" fmla="*/ 26 h 290"/>
                <a:gd name="T36" fmla="*/ 7 w 216"/>
                <a:gd name="T37" fmla="*/ 28 h 290"/>
                <a:gd name="T38" fmla="*/ 7 w 216"/>
                <a:gd name="T39" fmla="*/ 29 h 290"/>
                <a:gd name="T40" fmla="*/ 5 w 216"/>
                <a:gd name="T41" fmla="*/ 36 h 290"/>
                <a:gd name="T42" fmla="*/ 1 w 216"/>
                <a:gd name="T43" fmla="*/ 36 h 290"/>
                <a:gd name="T44" fmla="*/ 5 w 216"/>
                <a:gd name="T45" fmla="*/ 31 h 290"/>
                <a:gd name="T46" fmla="*/ 3 w 216"/>
                <a:gd name="T47" fmla="*/ 31 h 290"/>
                <a:gd name="T48" fmla="*/ 0 w 216"/>
                <a:gd name="T49" fmla="*/ 23 h 29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6"/>
                <a:gd name="T76" fmla="*/ 0 h 290"/>
                <a:gd name="T77" fmla="*/ 216 w 216"/>
                <a:gd name="T78" fmla="*/ 290 h 29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6" h="290">
                  <a:moveTo>
                    <a:pt x="0" y="189"/>
                  </a:moveTo>
                  <a:lnTo>
                    <a:pt x="11" y="181"/>
                  </a:lnTo>
                  <a:lnTo>
                    <a:pt x="3" y="120"/>
                  </a:lnTo>
                  <a:lnTo>
                    <a:pt x="10" y="112"/>
                  </a:lnTo>
                  <a:lnTo>
                    <a:pt x="31" y="95"/>
                  </a:lnTo>
                  <a:lnTo>
                    <a:pt x="43" y="79"/>
                  </a:lnTo>
                  <a:lnTo>
                    <a:pt x="65" y="45"/>
                  </a:lnTo>
                  <a:lnTo>
                    <a:pt x="115" y="18"/>
                  </a:lnTo>
                  <a:lnTo>
                    <a:pt x="120" y="42"/>
                  </a:lnTo>
                  <a:lnTo>
                    <a:pt x="128" y="20"/>
                  </a:lnTo>
                  <a:lnTo>
                    <a:pt x="199" y="0"/>
                  </a:lnTo>
                  <a:lnTo>
                    <a:pt x="216" y="10"/>
                  </a:lnTo>
                  <a:lnTo>
                    <a:pt x="127" y="72"/>
                  </a:lnTo>
                  <a:lnTo>
                    <a:pt x="134" y="147"/>
                  </a:lnTo>
                  <a:lnTo>
                    <a:pt x="147" y="152"/>
                  </a:lnTo>
                  <a:lnTo>
                    <a:pt x="123" y="166"/>
                  </a:lnTo>
                  <a:lnTo>
                    <a:pt x="107" y="191"/>
                  </a:lnTo>
                  <a:lnTo>
                    <a:pt x="82" y="213"/>
                  </a:lnTo>
                  <a:lnTo>
                    <a:pt x="53" y="226"/>
                  </a:lnTo>
                  <a:lnTo>
                    <a:pt x="57" y="236"/>
                  </a:lnTo>
                  <a:lnTo>
                    <a:pt x="36" y="284"/>
                  </a:lnTo>
                  <a:lnTo>
                    <a:pt x="6" y="290"/>
                  </a:lnTo>
                  <a:lnTo>
                    <a:pt x="35" y="249"/>
                  </a:lnTo>
                  <a:lnTo>
                    <a:pt x="18" y="248"/>
                  </a:lnTo>
                  <a:lnTo>
                    <a:pt x="0" y="189"/>
                  </a:lnTo>
                  <a:close/>
                </a:path>
              </a:pathLst>
            </a:custGeom>
            <a:solidFill>
              <a:srgbClr val="E0E0E0"/>
            </a:solidFill>
            <a:ln w="9525">
              <a:noFill/>
              <a:round/>
              <a:headEnd/>
              <a:tailEnd/>
            </a:ln>
          </p:spPr>
          <p:txBody>
            <a:bodyPr/>
            <a:lstStyle/>
            <a:p>
              <a:endParaRPr lang="nb-NO"/>
            </a:p>
          </p:txBody>
        </p:sp>
        <p:sp>
          <p:nvSpPr>
            <p:cNvPr id="61767" name="Freeform 43"/>
            <p:cNvSpPr>
              <a:spLocks/>
            </p:cNvSpPr>
            <p:nvPr/>
          </p:nvSpPr>
          <p:spPr bwMode="auto">
            <a:xfrm>
              <a:off x="3034" y="273"/>
              <a:ext cx="44" cy="16"/>
            </a:xfrm>
            <a:custGeom>
              <a:avLst/>
              <a:gdLst>
                <a:gd name="T0" fmla="*/ 0 w 88"/>
                <a:gd name="T1" fmla="*/ 4 h 32"/>
                <a:gd name="T2" fmla="*/ 11 w 88"/>
                <a:gd name="T3" fmla="*/ 0 h 32"/>
                <a:gd name="T4" fmla="*/ 11 w 88"/>
                <a:gd name="T5" fmla="*/ 3 h 32"/>
                <a:gd name="T6" fmla="*/ 0 w 88"/>
                <a:gd name="T7" fmla="*/ 4 h 32"/>
                <a:gd name="T8" fmla="*/ 0 60000 65536"/>
                <a:gd name="T9" fmla="*/ 0 60000 65536"/>
                <a:gd name="T10" fmla="*/ 0 60000 65536"/>
                <a:gd name="T11" fmla="*/ 0 60000 65536"/>
                <a:gd name="T12" fmla="*/ 0 w 88"/>
                <a:gd name="T13" fmla="*/ 0 h 32"/>
                <a:gd name="T14" fmla="*/ 88 w 88"/>
                <a:gd name="T15" fmla="*/ 32 h 32"/>
              </a:gdLst>
              <a:ahLst/>
              <a:cxnLst>
                <a:cxn ang="T8">
                  <a:pos x="T0" y="T1"/>
                </a:cxn>
                <a:cxn ang="T9">
                  <a:pos x="T2" y="T3"/>
                </a:cxn>
                <a:cxn ang="T10">
                  <a:pos x="T4" y="T5"/>
                </a:cxn>
                <a:cxn ang="T11">
                  <a:pos x="T6" y="T7"/>
                </a:cxn>
              </a:cxnLst>
              <a:rect l="T12" t="T13" r="T14" b="T15"/>
              <a:pathLst>
                <a:path w="88" h="32">
                  <a:moveTo>
                    <a:pt x="0" y="32"/>
                  </a:moveTo>
                  <a:lnTo>
                    <a:pt x="88" y="0"/>
                  </a:lnTo>
                  <a:lnTo>
                    <a:pt x="88" y="24"/>
                  </a:lnTo>
                  <a:lnTo>
                    <a:pt x="0" y="32"/>
                  </a:lnTo>
                  <a:close/>
                </a:path>
              </a:pathLst>
            </a:custGeom>
            <a:solidFill>
              <a:srgbClr val="E0E0E0"/>
            </a:solidFill>
            <a:ln w="9525">
              <a:noFill/>
              <a:round/>
              <a:headEnd/>
              <a:tailEnd/>
            </a:ln>
          </p:spPr>
          <p:txBody>
            <a:bodyPr/>
            <a:lstStyle/>
            <a:p>
              <a:endParaRPr lang="nb-NO"/>
            </a:p>
          </p:txBody>
        </p:sp>
        <p:sp>
          <p:nvSpPr>
            <p:cNvPr id="61768" name="Freeform 44"/>
            <p:cNvSpPr>
              <a:spLocks/>
            </p:cNvSpPr>
            <p:nvPr/>
          </p:nvSpPr>
          <p:spPr bwMode="auto">
            <a:xfrm>
              <a:off x="3881" y="-547"/>
              <a:ext cx="92" cy="56"/>
            </a:xfrm>
            <a:custGeom>
              <a:avLst/>
              <a:gdLst>
                <a:gd name="T0" fmla="*/ 0 w 184"/>
                <a:gd name="T1" fmla="*/ 13 h 112"/>
                <a:gd name="T2" fmla="*/ 0 w 184"/>
                <a:gd name="T3" fmla="*/ 12 h 112"/>
                <a:gd name="T4" fmla="*/ 1 w 184"/>
                <a:gd name="T5" fmla="*/ 10 h 112"/>
                <a:gd name="T6" fmla="*/ 6 w 184"/>
                <a:gd name="T7" fmla="*/ 10 h 112"/>
                <a:gd name="T8" fmla="*/ 6 w 184"/>
                <a:gd name="T9" fmla="*/ 9 h 112"/>
                <a:gd name="T10" fmla="*/ 3 w 184"/>
                <a:gd name="T11" fmla="*/ 7 h 112"/>
                <a:gd name="T12" fmla="*/ 6 w 184"/>
                <a:gd name="T13" fmla="*/ 5 h 112"/>
                <a:gd name="T14" fmla="*/ 9 w 184"/>
                <a:gd name="T15" fmla="*/ 3 h 112"/>
                <a:gd name="T16" fmla="*/ 11 w 184"/>
                <a:gd name="T17" fmla="*/ 5 h 112"/>
                <a:gd name="T18" fmla="*/ 12 w 184"/>
                <a:gd name="T19" fmla="*/ 4 h 112"/>
                <a:gd name="T20" fmla="*/ 17 w 184"/>
                <a:gd name="T21" fmla="*/ 4 h 112"/>
                <a:gd name="T22" fmla="*/ 14 w 184"/>
                <a:gd name="T23" fmla="*/ 1 h 112"/>
                <a:gd name="T24" fmla="*/ 17 w 184"/>
                <a:gd name="T25" fmla="*/ 0 h 112"/>
                <a:gd name="T26" fmla="*/ 23 w 184"/>
                <a:gd name="T27" fmla="*/ 5 h 112"/>
                <a:gd name="T28" fmla="*/ 17 w 184"/>
                <a:gd name="T29" fmla="*/ 10 h 112"/>
                <a:gd name="T30" fmla="*/ 18 w 184"/>
                <a:gd name="T31" fmla="*/ 11 h 112"/>
                <a:gd name="T32" fmla="*/ 3 w 184"/>
                <a:gd name="T33" fmla="*/ 14 h 112"/>
                <a:gd name="T34" fmla="*/ 3 w 184"/>
                <a:gd name="T35" fmla="*/ 13 h 112"/>
                <a:gd name="T36" fmla="*/ 0 w 184"/>
                <a:gd name="T37" fmla="*/ 13 h 1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4"/>
                <a:gd name="T58" fmla="*/ 0 h 112"/>
                <a:gd name="T59" fmla="*/ 184 w 184"/>
                <a:gd name="T60" fmla="*/ 112 h 1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4" h="112">
                  <a:moveTo>
                    <a:pt x="0" y="99"/>
                  </a:moveTo>
                  <a:lnTo>
                    <a:pt x="0" y="89"/>
                  </a:lnTo>
                  <a:lnTo>
                    <a:pt x="14" y="77"/>
                  </a:lnTo>
                  <a:lnTo>
                    <a:pt x="45" y="75"/>
                  </a:lnTo>
                  <a:lnTo>
                    <a:pt x="44" y="67"/>
                  </a:lnTo>
                  <a:lnTo>
                    <a:pt x="30" y="53"/>
                  </a:lnTo>
                  <a:lnTo>
                    <a:pt x="55" y="33"/>
                  </a:lnTo>
                  <a:lnTo>
                    <a:pt x="67" y="23"/>
                  </a:lnTo>
                  <a:lnTo>
                    <a:pt x="81" y="40"/>
                  </a:lnTo>
                  <a:lnTo>
                    <a:pt x="96" y="27"/>
                  </a:lnTo>
                  <a:lnTo>
                    <a:pt x="132" y="27"/>
                  </a:lnTo>
                  <a:lnTo>
                    <a:pt x="116" y="7"/>
                  </a:lnTo>
                  <a:lnTo>
                    <a:pt x="134" y="0"/>
                  </a:lnTo>
                  <a:lnTo>
                    <a:pt x="184" y="35"/>
                  </a:lnTo>
                  <a:lnTo>
                    <a:pt x="132" y="74"/>
                  </a:lnTo>
                  <a:lnTo>
                    <a:pt x="142" y="85"/>
                  </a:lnTo>
                  <a:lnTo>
                    <a:pt x="20" y="112"/>
                  </a:lnTo>
                  <a:lnTo>
                    <a:pt x="19" y="99"/>
                  </a:lnTo>
                  <a:lnTo>
                    <a:pt x="0" y="99"/>
                  </a:lnTo>
                  <a:close/>
                </a:path>
              </a:pathLst>
            </a:custGeom>
            <a:solidFill>
              <a:srgbClr val="E0E0E0"/>
            </a:solidFill>
            <a:ln w="9525">
              <a:noFill/>
              <a:round/>
              <a:headEnd/>
              <a:tailEnd/>
            </a:ln>
          </p:spPr>
          <p:txBody>
            <a:bodyPr/>
            <a:lstStyle/>
            <a:p>
              <a:endParaRPr lang="nb-NO"/>
            </a:p>
          </p:txBody>
        </p:sp>
        <p:sp>
          <p:nvSpPr>
            <p:cNvPr id="61769" name="Freeform 45"/>
            <p:cNvSpPr>
              <a:spLocks/>
            </p:cNvSpPr>
            <p:nvPr/>
          </p:nvSpPr>
          <p:spPr bwMode="auto">
            <a:xfrm>
              <a:off x="3058" y="3077"/>
              <a:ext cx="92" cy="223"/>
            </a:xfrm>
            <a:custGeom>
              <a:avLst/>
              <a:gdLst>
                <a:gd name="T0" fmla="*/ 18 w 184"/>
                <a:gd name="T1" fmla="*/ 1 h 447"/>
                <a:gd name="T2" fmla="*/ 20 w 184"/>
                <a:gd name="T3" fmla="*/ 0 h 447"/>
                <a:gd name="T4" fmla="*/ 21 w 184"/>
                <a:gd name="T5" fmla="*/ 1 h 447"/>
                <a:gd name="T6" fmla="*/ 21 w 184"/>
                <a:gd name="T7" fmla="*/ 7 h 447"/>
                <a:gd name="T8" fmla="*/ 21 w 184"/>
                <a:gd name="T9" fmla="*/ 11 h 447"/>
                <a:gd name="T10" fmla="*/ 22 w 184"/>
                <a:gd name="T11" fmla="*/ 12 h 447"/>
                <a:gd name="T12" fmla="*/ 23 w 184"/>
                <a:gd name="T13" fmla="*/ 18 h 447"/>
                <a:gd name="T14" fmla="*/ 23 w 184"/>
                <a:gd name="T15" fmla="*/ 25 h 447"/>
                <a:gd name="T16" fmla="*/ 23 w 184"/>
                <a:gd name="T17" fmla="*/ 31 h 447"/>
                <a:gd name="T18" fmla="*/ 21 w 184"/>
                <a:gd name="T19" fmla="*/ 35 h 447"/>
                <a:gd name="T20" fmla="*/ 20 w 184"/>
                <a:gd name="T21" fmla="*/ 40 h 447"/>
                <a:gd name="T22" fmla="*/ 19 w 184"/>
                <a:gd name="T23" fmla="*/ 46 h 447"/>
                <a:gd name="T24" fmla="*/ 17 w 184"/>
                <a:gd name="T25" fmla="*/ 48 h 447"/>
                <a:gd name="T26" fmla="*/ 17 w 184"/>
                <a:gd name="T27" fmla="*/ 51 h 447"/>
                <a:gd name="T28" fmla="*/ 14 w 184"/>
                <a:gd name="T29" fmla="*/ 54 h 447"/>
                <a:gd name="T30" fmla="*/ 15 w 184"/>
                <a:gd name="T31" fmla="*/ 55 h 447"/>
                <a:gd name="T32" fmla="*/ 13 w 184"/>
                <a:gd name="T33" fmla="*/ 55 h 447"/>
                <a:gd name="T34" fmla="*/ 12 w 184"/>
                <a:gd name="T35" fmla="*/ 54 h 447"/>
                <a:gd name="T36" fmla="*/ 12 w 184"/>
                <a:gd name="T37" fmla="*/ 53 h 447"/>
                <a:gd name="T38" fmla="*/ 11 w 184"/>
                <a:gd name="T39" fmla="*/ 53 h 447"/>
                <a:gd name="T40" fmla="*/ 7 w 184"/>
                <a:gd name="T41" fmla="*/ 51 h 447"/>
                <a:gd name="T42" fmla="*/ 6 w 184"/>
                <a:gd name="T43" fmla="*/ 49 h 447"/>
                <a:gd name="T44" fmla="*/ 6 w 184"/>
                <a:gd name="T45" fmla="*/ 48 h 447"/>
                <a:gd name="T46" fmla="*/ 7 w 184"/>
                <a:gd name="T47" fmla="*/ 47 h 447"/>
                <a:gd name="T48" fmla="*/ 9 w 184"/>
                <a:gd name="T49" fmla="*/ 45 h 447"/>
                <a:gd name="T50" fmla="*/ 6 w 184"/>
                <a:gd name="T51" fmla="*/ 45 h 447"/>
                <a:gd name="T52" fmla="*/ 5 w 184"/>
                <a:gd name="T53" fmla="*/ 44 h 447"/>
                <a:gd name="T54" fmla="*/ 3 w 184"/>
                <a:gd name="T55" fmla="*/ 44 h 447"/>
                <a:gd name="T56" fmla="*/ 3 w 184"/>
                <a:gd name="T57" fmla="*/ 42 h 447"/>
                <a:gd name="T58" fmla="*/ 5 w 184"/>
                <a:gd name="T59" fmla="*/ 41 h 447"/>
                <a:gd name="T60" fmla="*/ 6 w 184"/>
                <a:gd name="T61" fmla="*/ 39 h 447"/>
                <a:gd name="T62" fmla="*/ 6 w 184"/>
                <a:gd name="T63" fmla="*/ 37 h 447"/>
                <a:gd name="T64" fmla="*/ 3 w 184"/>
                <a:gd name="T65" fmla="*/ 37 h 447"/>
                <a:gd name="T66" fmla="*/ 3 w 184"/>
                <a:gd name="T67" fmla="*/ 38 h 447"/>
                <a:gd name="T68" fmla="*/ 1 w 184"/>
                <a:gd name="T69" fmla="*/ 36 h 447"/>
                <a:gd name="T70" fmla="*/ 3 w 184"/>
                <a:gd name="T71" fmla="*/ 34 h 447"/>
                <a:gd name="T72" fmla="*/ 5 w 184"/>
                <a:gd name="T73" fmla="*/ 33 h 447"/>
                <a:gd name="T74" fmla="*/ 3 w 184"/>
                <a:gd name="T75" fmla="*/ 31 h 447"/>
                <a:gd name="T76" fmla="*/ 3 w 184"/>
                <a:gd name="T77" fmla="*/ 31 h 447"/>
                <a:gd name="T78" fmla="*/ 1 w 184"/>
                <a:gd name="T79" fmla="*/ 28 h 447"/>
                <a:gd name="T80" fmla="*/ 1 w 184"/>
                <a:gd name="T81" fmla="*/ 25 h 447"/>
                <a:gd name="T82" fmla="*/ 3 w 184"/>
                <a:gd name="T83" fmla="*/ 26 h 447"/>
                <a:gd name="T84" fmla="*/ 3 w 184"/>
                <a:gd name="T85" fmla="*/ 24 h 447"/>
                <a:gd name="T86" fmla="*/ 1 w 184"/>
                <a:gd name="T87" fmla="*/ 23 h 447"/>
                <a:gd name="T88" fmla="*/ 0 w 184"/>
                <a:gd name="T89" fmla="*/ 22 h 447"/>
                <a:gd name="T90" fmla="*/ 1 w 184"/>
                <a:gd name="T91" fmla="*/ 21 h 447"/>
                <a:gd name="T92" fmla="*/ 3 w 184"/>
                <a:gd name="T93" fmla="*/ 20 h 447"/>
                <a:gd name="T94" fmla="*/ 3 w 184"/>
                <a:gd name="T95" fmla="*/ 18 h 447"/>
                <a:gd name="T96" fmla="*/ 5 w 184"/>
                <a:gd name="T97" fmla="*/ 16 h 447"/>
                <a:gd name="T98" fmla="*/ 6 w 184"/>
                <a:gd name="T99" fmla="*/ 14 h 447"/>
                <a:gd name="T100" fmla="*/ 10 w 184"/>
                <a:gd name="T101" fmla="*/ 13 h 447"/>
                <a:gd name="T102" fmla="*/ 12 w 184"/>
                <a:gd name="T103" fmla="*/ 11 h 447"/>
                <a:gd name="T104" fmla="*/ 14 w 184"/>
                <a:gd name="T105" fmla="*/ 9 h 447"/>
                <a:gd name="T106" fmla="*/ 15 w 184"/>
                <a:gd name="T107" fmla="*/ 10 h 447"/>
                <a:gd name="T108" fmla="*/ 18 w 184"/>
                <a:gd name="T109" fmla="*/ 11 h 447"/>
                <a:gd name="T110" fmla="*/ 18 w 184"/>
                <a:gd name="T111" fmla="*/ 9 h 447"/>
                <a:gd name="T112" fmla="*/ 18 w 184"/>
                <a:gd name="T113" fmla="*/ 5 h 447"/>
                <a:gd name="T114" fmla="*/ 19 w 184"/>
                <a:gd name="T115" fmla="*/ 3 h 447"/>
                <a:gd name="T116" fmla="*/ 18 w 184"/>
                <a:gd name="T117" fmla="*/ 1 h 44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84"/>
                <a:gd name="T178" fmla="*/ 0 h 447"/>
                <a:gd name="T179" fmla="*/ 184 w 184"/>
                <a:gd name="T180" fmla="*/ 447 h 44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84" h="447">
                  <a:moveTo>
                    <a:pt x="144" y="10"/>
                  </a:moveTo>
                  <a:lnTo>
                    <a:pt x="157" y="0"/>
                  </a:lnTo>
                  <a:lnTo>
                    <a:pt x="166" y="14"/>
                  </a:lnTo>
                  <a:lnTo>
                    <a:pt x="167" y="61"/>
                  </a:lnTo>
                  <a:lnTo>
                    <a:pt x="166" y="91"/>
                  </a:lnTo>
                  <a:lnTo>
                    <a:pt x="174" y="102"/>
                  </a:lnTo>
                  <a:lnTo>
                    <a:pt x="181" y="144"/>
                  </a:lnTo>
                  <a:lnTo>
                    <a:pt x="184" y="203"/>
                  </a:lnTo>
                  <a:lnTo>
                    <a:pt x="182" y="250"/>
                  </a:lnTo>
                  <a:lnTo>
                    <a:pt x="161" y="281"/>
                  </a:lnTo>
                  <a:lnTo>
                    <a:pt x="154" y="320"/>
                  </a:lnTo>
                  <a:lnTo>
                    <a:pt x="149" y="368"/>
                  </a:lnTo>
                  <a:lnTo>
                    <a:pt x="136" y="390"/>
                  </a:lnTo>
                  <a:lnTo>
                    <a:pt x="134" y="410"/>
                  </a:lnTo>
                  <a:lnTo>
                    <a:pt x="119" y="432"/>
                  </a:lnTo>
                  <a:lnTo>
                    <a:pt x="127" y="442"/>
                  </a:lnTo>
                  <a:lnTo>
                    <a:pt x="109" y="447"/>
                  </a:lnTo>
                  <a:lnTo>
                    <a:pt x="99" y="435"/>
                  </a:lnTo>
                  <a:lnTo>
                    <a:pt x="97" y="425"/>
                  </a:lnTo>
                  <a:lnTo>
                    <a:pt x="82" y="429"/>
                  </a:lnTo>
                  <a:lnTo>
                    <a:pt x="60" y="414"/>
                  </a:lnTo>
                  <a:lnTo>
                    <a:pt x="50" y="399"/>
                  </a:lnTo>
                  <a:lnTo>
                    <a:pt x="45" y="385"/>
                  </a:lnTo>
                  <a:lnTo>
                    <a:pt x="59" y="377"/>
                  </a:lnTo>
                  <a:lnTo>
                    <a:pt x="67" y="365"/>
                  </a:lnTo>
                  <a:lnTo>
                    <a:pt x="55" y="362"/>
                  </a:lnTo>
                  <a:lnTo>
                    <a:pt x="39" y="353"/>
                  </a:lnTo>
                  <a:lnTo>
                    <a:pt x="29" y="355"/>
                  </a:lnTo>
                  <a:lnTo>
                    <a:pt x="29" y="343"/>
                  </a:lnTo>
                  <a:lnTo>
                    <a:pt x="39" y="332"/>
                  </a:lnTo>
                  <a:lnTo>
                    <a:pt x="45" y="318"/>
                  </a:lnTo>
                  <a:lnTo>
                    <a:pt x="44" y="302"/>
                  </a:lnTo>
                  <a:lnTo>
                    <a:pt x="30" y="300"/>
                  </a:lnTo>
                  <a:lnTo>
                    <a:pt x="17" y="307"/>
                  </a:lnTo>
                  <a:lnTo>
                    <a:pt x="15" y="293"/>
                  </a:lnTo>
                  <a:lnTo>
                    <a:pt x="23" y="275"/>
                  </a:lnTo>
                  <a:lnTo>
                    <a:pt x="37" y="270"/>
                  </a:lnTo>
                  <a:lnTo>
                    <a:pt x="29" y="253"/>
                  </a:lnTo>
                  <a:lnTo>
                    <a:pt x="18" y="251"/>
                  </a:lnTo>
                  <a:lnTo>
                    <a:pt x="10" y="230"/>
                  </a:lnTo>
                  <a:lnTo>
                    <a:pt x="7" y="203"/>
                  </a:lnTo>
                  <a:lnTo>
                    <a:pt x="27" y="211"/>
                  </a:lnTo>
                  <a:lnTo>
                    <a:pt x="20" y="199"/>
                  </a:lnTo>
                  <a:lnTo>
                    <a:pt x="7" y="188"/>
                  </a:lnTo>
                  <a:lnTo>
                    <a:pt x="0" y="178"/>
                  </a:lnTo>
                  <a:lnTo>
                    <a:pt x="13" y="173"/>
                  </a:lnTo>
                  <a:lnTo>
                    <a:pt x="27" y="166"/>
                  </a:lnTo>
                  <a:lnTo>
                    <a:pt x="25" y="146"/>
                  </a:lnTo>
                  <a:lnTo>
                    <a:pt x="35" y="133"/>
                  </a:lnTo>
                  <a:lnTo>
                    <a:pt x="52" y="119"/>
                  </a:lnTo>
                  <a:lnTo>
                    <a:pt x="75" y="106"/>
                  </a:lnTo>
                  <a:lnTo>
                    <a:pt x="95" y="91"/>
                  </a:lnTo>
                  <a:lnTo>
                    <a:pt x="112" y="79"/>
                  </a:lnTo>
                  <a:lnTo>
                    <a:pt x="124" y="86"/>
                  </a:lnTo>
                  <a:lnTo>
                    <a:pt x="141" y="91"/>
                  </a:lnTo>
                  <a:lnTo>
                    <a:pt x="144" y="76"/>
                  </a:lnTo>
                  <a:lnTo>
                    <a:pt x="144" y="44"/>
                  </a:lnTo>
                  <a:lnTo>
                    <a:pt x="146" y="29"/>
                  </a:lnTo>
                  <a:lnTo>
                    <a:pt x="144" y="10"/>
                  </a:lnTo>
                  <a:close/>
                </a:path>
              </a:pathLst>
            </a:custGeom>
            <a:solidFill>
              <a:srgbClr val="E0E0E0"/>
            </a:solidFill>
            <a:ln w="9525">
              <a:noFill/>
              <a:round/>
              <a:headEnd/>
              <a:tailEnd/>
            </a:ln>
          </p:spPr>
          <p:txBody>
            <a:bodyPr/>
            <a:lstStyle/>
            <a:p>
              <a:endParaRPr lang="nb-NO"/>
            </a:p>
          </p:txBody>
        </p:sp>
        <p:sp>
          <p:nvSpPr>
            <p:cNvPr id="61770" name="Freeform 46"/>
            <p:cNvSpPr>
              <a:spLocks/>
            </p:cNvSpPr>
            <p:nvPr/>
          </p:nvSpPr>
          <p:spPr bwMode="auto">
            <a:xfrm>
              <a:off x="3783" y="-506"/>
              <a:ext cx="103" cy="74"/>
            </a:xfrm>
            <a:custGeom>
              <a:avLst/>
              <a:gdLst>
                <a:gd name="T0" fmla="*/ 3 w 206"/>
                <a:gd name="T1" fmla="*/ 18 h 149"/>
                <a:gd name="T2" fmla="*/ 5 w 206"/>
                <a:gd name="T3" fmla="*/ 16 h 149"/>
                <a:gd name="T4" fmla="*/ 1 w 206"/>
                <a:gd name="T5" fmla="*/ 15 h 149"/>
                <a:gd name="T6" fmla="*/ 1 w 206"/>
                <a:gd name="T7" fmla="*/ 14 h 149"/>
                <a:gd name="T8" fmla="*/ 3 w 206"/>
                <a:gd name="T9" fmla="*/ 14 h 149"/>
                <a:gd name="T10" fmla="*/ 1 w 206"/>
                <a:gd name="T11" fmla="*/ 11 h 149"/>
                <a:gd name="T12" fmla="*/ 3 w 206"/>
                <a:gd name="T13" fmla="*/ 11 h 149"/>
                <a:gd name="T14" fmla="*/ 0 w 206"/>
                <a:gd name="T15" fmla="*/ 9 h 149"/>
                <a:gd name="T16" fmla="*/ 2 w 206"/>
                <a:gd name="T17" fmla="*/ 8 h 149"/>
                <a:gd name="T18" fmla="*/ 10 w 206"/>
                <a:gd name="T19" fmla="*/ 6 h 149"/>
                <a:gd name="T20" fmla="*/ 10 w 206"/>
                <a:gd name="T21" fmla="*/ 5 h 149"/>
                <a:gd name="T22" fmla="*/ 11 w 206"/>
                <a:gd name="T23" fmla="*/ 4 h 149"/>
                <a:gd name="T24" fmla="*/ 9 w 206"/>
                <a:gd name="T25" fmla="*/ 3 h 149"/>
                <a:gd name="T26" fmla="*/ 13 w 206"/>
                <a:gd name="T27" fmla="*/ 4 h 149"/>
                <a:gd name="T28" fmla="*/ 13 w 206"/>
                <a:gd name="T29" fmla="*/ 1 h 149"/>
                <a:gd name="T30" fmla="*/ 14 w 206"/>
                <a:gd name="T31" fmla="*/ 1 h 149"/>
                <a:gd name="T32" fmla="*/ 18 w 206"/>
                <a:gd name="T33" fmla="*/ 3 h 149"/>
                <a:gd name="T34" fmla="*/ 18 w 206"/>
                <a:gd name="T35" fmla="*/ 0 h 149"/>
                <a:gd name="T36" fmla="*/ 21 w 206"/>
                <a:gd name="T37" fmla="*/ 1 h 149"/>
                <a:gd name="T38" fmla="*/ 22 w 206"/>
                <a:gd name="T39" fmla="*/ 3 h 149"/>
                <a:gd name="T40" fmla="*/ 23 w 206"/>
                <a:gd name="T41" fmla="*/ 4 h 149"/>
                <a:gd name="T42" fmla="*/ 26 w 206"/>
                <a:gd name="T43" fmla="*/ 4 h 149"/>
                <a:gd name="T44" fmla="*/ 26 w 206"/>
                <a:gd name="T45" fmla="*/ 7 h 149"/>
                <a:gd name="T46" fmla="*/ 22 w 206"/>
                <a:gd name="T47" fmla="*/ 10 h 149"/>
                <a:gd name="T48" fmla="*/ 21 w 206"/>
                <a:gd name="T49" fmla="*/ 15 h 149"/>
                <a:gd name="T50" fmla="*/ 23 w 206"/>
                <a:gd name="T51" fmla="*/ 15 h 149"/>
                <a:gd name="T52" fmla="*/ 20 w 206"/>
                <a:gd name="T53" fmla="*/ 17 h 149"/>
                <a:gd name="T54" fmla="*/ 14 w 206"/>
                <a:gd name="T55" fmla="*/ 17 h 149"/>
                <a:gd name="T56" fmla="*/ 13 w 206"/>
                <a:gd name="T57" fmla="*/ 17 h 149"/>
                <a:gd name="T58" fmla="*/ 12 w 206"/>
                <a:gd name="T59" fmla="*/ 16 h 149"/>
                <a:gd name="T60" fmla="*/ 9 w 206"/>
                <a:gd name="T61" fmla="*/ 18 h 149"/>
                <a:gd name="T62" fmla="*/ 6 w 206"/>
                <a:gd name="T63" fmla="*/ 18 h 149"/>
                <a:gd name="T64" fmla="*/ 3 w 206"/>
                <a:gd name="T65" fmla="*/ 18 h 1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6"/>
                <a:gd name="T100" fmla="*/ 0 h 149"/>
                <a:gd name="T101" fmla="*/ 206 w 206"/>
                <a:gd name="T102" fmla="*/ 149 h 1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6" h="149">
                  <a:moveTo>
                    <a:pt x="25" y="144"/>
                  </a:moveTo>
                  <a:lnTo>
                    <a:pt x="39" y="131"/>
                  </a:lnTo>
                  <a:lnTo>
                    <a:pt x="7" y="126"/>
                  </a:lnTo>
                  <a:lnTo>
                    <a:pt x="5" y="117"/>
                  </a:lnTo>
                  <a:lnTo>
                    <a:pt x="30" y="114"/>
                  </a:lnTo>
                  <a:lnTo>
                    <a:pt x="7" y="92"/>
                  </a:lnTo>
                  <a:lnTo>
                    <a:pt x="27" y="89"/>
                  </a:lnTo>
                  <a:lnTo>
                    <a:pt x="0" y="79"/>
                  </a:lnTo>
                  <a:lnTo>
                    <a:pt x="12" y="69"/>
                  </a:lnTo>
                  <a:lnTo>
                    <a:pt x="79" y="55"/>
                  </a:lnTo>
                  <a:lnTo>
                    <a:pt x="76" y="45"/>
                  </a:lnTo>
                  <a:lnTo>
                    <a:pt x="82" y="37"/>
                  </a:lnTo>
                  <a:lnTo>
                    <a:pt x="71" y="29"/>
                  </a:lnTo>
                  <a:lnTo>
                    <a:pt x="107" y="34"/>
                  </a:lnTo>
                  <a:lnTo>
                    <a:pt x="101" y="14"/>
                  </a:lnTo>
                  <a:lnTo>
                    <a:pt x="118" y="12"/>
                  </a:lnTo>
                  <a:lnTo>
                    <a:pt x="141" y="27"/>
                  </a:lnTo>
                  <a:lnTo>
                    <a:pt x="138" y="0"/>
                  </a:lnTo>
                  <a:lnTo>
                    <a:pt x="164" y="9"/>
                  </a:lnTo>
                  <a:lnTo>
                    <a:pt x="174" y="25"/>
                  </a:lnTo>
                  <a:lnTo>
                    <a:pt x="183" y="32"/>
                  </a:lnTo>
                  <a:lnTo>
                    <a:pt x="206" y="35"/>
                  </a:lnTo>
                  <a:lnTo>
                    <a:pt x="201" y="62"/>
                  </a:lnTo>
                  <a:lnTo>
                    <a:pt x="173" y="84"/>
                  </a:lnTo>
                  <a:lnTo>
                    <a:pt x="166" y="121"/>
                  </a:lnTo>
                  <a:lnTo>
                    <a:pt x="183" y="126"/>
                  </a:lnTo>
                  <a:lnTo>
                    <a:pt x="154" y="137"/>
                  </a:lnTo>
                  <a:lnTo>
                    <a:pt x="118" y="141"/>
                  </a:lnTo>
                  <a:lnTo>
                    <a:pt x="99" y="141"/>
                  </a:lnTo>
                  <a:lnTo>
                    <a:pt x="92" y="131"/>
                  </a:lnTo>
                  <a:lnTo>
                    <a:pt x="72" y="149"/>
                  </a:lnTo>
                  <a:lnTo>
                    <a:pt x="49" y="149"/>
                  </a:lnTo>
                  <a:lnTo>
                    <a:pt x="25" y="144"/>
                  </a:lnTo>
                  <a:close/>
                </a:path>
              </a:pathLst>
            </a:custGeom>
            <a:solidFill>
              <a:srgbClr val="E0E0E0"/>
            </a:solidFill>
            <a:ln w="9525">
              <a:noFill/>
              <a:round/>
              <a:headEnd/>
              <a:tailEnd/>
            </a:ln>
          </p:spPr>
          <p:txBody>
            <a:bodyPr/>
            <a:lstStyle/>
            <a:p>
              <a:endParaRPr lang="nb-NO"/>
            </a:p>
          </p:txBody>
        </p:sp>
        <p:sp>
          <p:nvSpPr>
            <p:cNvPr id="61771" name="Freeform 47"/>
            <p:cNvSpPr>
              <a:spLocks/>
            </p:cNvSpPr>
            <p:nvPr/>
          </p:nvSpPr>
          <p:spPr bwMode="auto">
            <a:xfrm>
              <a:off x="3264" y="1320"/>
              <a:ext cx="157" cy="164"/>
            </a:xfrm>
            <a:custGeom>
              <a:avLst/>
              <a:gdLst>
                <a:gd name="T0" fmla="*/ 27 w 314"/>
                <a:gd name="T1" fmla="*/ 41 h 328"/>
                <a:gd name="T2" fmla="*/ 26 w 314"/>
                <a:gd name="T3" fmla="*/ 40 h 328"/>
                <a:gd name="T4" fmla="*/ 25 w 314"/>
                <a:gd name="T5" fmla="*/ 38 h 328"/>
                <a:gd name="T6" fmla="*/ 21 w 314"/>
                <a:gd name="T7" fmla="*/ 37 h 328"/>
                <a:gd name="T8" fmla="*/ 18 w 314"/>
                <a:gd name="T9" fmla="*/ 35 h 328"/>
                <a:gd name="T10" fmla="*/ 18 w 314"/>
                <a:gd name="T11" fmla="*/ 34 h 328"/>
                <a:gd name="T12" fmla="*/ 19 w 314"/>
                <a:gd name="T13" fmla="*/ 31 h 328"/>
                <a:gd name="T14" fmla="*/ 18 w 314"/>
                <a:gd name="T15" fmla="*/ 30 h 328"/>
                <a:gd name="T16" fmla="*/ 10 w 314"/>
                <a:gd name="T17" fmla="*/ 30 h 328"/>
                <a:gd name="T18" fmla="*/ 6 w 314"/>
                <a:gd name="T19" fmla="*/ 29 h 328"/>
                <a:gd name="T20" fmla="*/ 5 w 314"/>
                <a:gd name="T21" fmla="*/ 24 h 328"/>
                <a:gd name="T22" fmla="*/ 6 w 314"/>
                <a:gd name="T23" fmla="*/ 21 h 328"/>
                <a:gd name="T24" fmla="*/ 5 w 314"/>
                <a:gd name="T25" fmla="*/ 19 h 328"/>
                <a:gd name="T26" fmla="*/ 1 w 314"/>
                <a:gd name="T27" fmla="*/ 14 h 328"/>
                <a:gd name="T28" fmla="*/ 5 w 314"/>
                <a:gd name="T29" fmla="*/ 14 h 328"/>
                <a:gd name="T30" fmla="*/ 0 w 314"/>
                <a:gd name="T31" fmla="*/ 11 h 328"/>
                <a:gd name="T32" fmla="*/ 5 w 314"/>
                <a:gd name="T33" fmla="*/ 11 h 328"/>
                <a:gd name="T34" fmla="*/ 10 w 314"/>
                <a:gd name="T35" fmla="*/ 11 h 328"/>
                <a:gd name="T36" fmla="*/ 10 w 314"/>
                <a:gd name="T37" fmla="*/ 10 h 328"/>
                <a:gd name="T38" fmla="*/ 12 w 314"/>
                <a:gd name="T39" fmla="*/ 9 h 328"/>
                <a:gd name="T40" fmla="*/ 12 w 314"/>
                <a:gd name="T41" fmla="*/ 5 h 328"/>
                <a:gd name="T42" fmla="*/ 9 w 314"/>
                <a:gd name="T43" fmla="*/ 3 h 328"/>
                <a:gd name="T44" fmla="*/ 9 w 314"/>
                <a:gd name="T45" fmla="*/ 3 h 328"/>
                <a:gd name="T46" fmla="*/ 14 w 314"/>
                <a:gd name="T47" fmla="*/ 5 h 328"/>
                <a:gd name="T48" fmla="*/ 20 w 314"/>
                <a:gd name="T49" fmla="*/ 5 h 328"/>
                <a:gd name="T50" fmla="*/ 18 w 314"/>
                <a:gd name="T51" fmla="*/ 6 h 328"/>
                <a:gd name="T52" fmla="*/ 19 w 314"/>
                <a:gd name="T53" fmla="*/ 10 h 328"/>
                <a:gd name="T54" fmla="*/ 18 w 314"/>
                <a:gd name="T55" fmla="*/ 12 h 328"/>
                <a:gd name="T56" fmla="*/ 20 w 314"/>
                <a:gd name="T57" fmla="*/ 13 h 328"/>
                <a:gd name="T58" fmla="*/ 21 w 314"/>
                <a:gd name="T59" fmla="*/ 10 h 328"/>
                <a:gd name="T60" fmla="*/ 22 w 314"/>
                <a:gd name="T61" fmla="*/ 6 h 328"/>
                <a:gd name="T62" fmla="*/ 24 w 314"/>
                <a:gd name="T63" fmla="*/ 7 h 328"/>
                <a:gd name="T64" fmla="*/ 24 w 314"/>
                <a:gd name="T65" fmla="*/ 12 h 328"/>
                <a:gd name="T66" fmla="*/ 23 w 314"/>
                <a:gd name="T67" fmla="*/ 14 h 328"/>
                <a:gd name="T68" fmla="*/ 26 w 314"/>
                <a:gd name="T69" fmla="*/ 13 h 328"/>
                <a:gd name="T70" fmla="*/ 25 w 314"/>
                <a:gd name="T71" fmla="*/ 9 h 328"/>
                <a:gd name="T72" fmla="*/ 24 w 314"/>
                <a:gd name="T73" fmla="*/ 5 h 328"/>
                <a:gd name="T74" fmla="*/ 20 w 314"/>
                <a:gd name="T75" fmla="*/ 5 h 328"/>
                <a:gd name="T76" fmla="*/ 28 w 314"/>
                <a:gd name="T77" fmla="*/ 0 h 328"/>
                <a:gd name="T78" fmla="*/ 33 w 314"/>
                <a:gd name="T79" fmla="*/ 1 h 328"/>
                <a:gd name="T80" fmla="*/ 37 w 314"/>
                <a:gd name="T81" fmla="*/ 2 h 328"/>
                <a:gd name="T82" fmla="*/ 37 w 314"/>
                <a:gd name="T83" fmla="*/ 7 h 328"/>
                <a:gd name="T84" fmla="*/ 38 w 314"/>
                <a:gd name="T85" fmla="*/ 13 h 328"/>
                <a:gd name="T86" fmla="*/ 39 w 314"/>
                <a:gd name="T87" fmla="*/ 18 h 328"/>
                <a:gd name="T88" fmla="*/ 37 w 314"/>
                <a:gd name="T89" fmla="*/ 19 h 328"/>
                <a:gd name="T90" fmla="*/ 35 w 314"/>
                <a:gd name="T91" fmla="*/ 17 h 328"/>
                <a:gd name="T92" fmla="*/ 27 w 314"/>
                <a:gd name="T93" fmla="*/ 21 h 328"/>
                <a:gd name="T94" fmla="*/ 31 w 314"/>
                <a:gd name="T95" fmla="*/ 23 h 328"/>
                <a:gd name="T96" fmla="*/ 34 w 314"/>
                <a:gd name="T97" fmla="*/ 26 h 328"/>
                <a:gd name="T98" fmla="*/ 29 w 314"/>
                <a:gd name="T99" fmla="*/ 29 h 328"/>
                <a:gd name="T100" fmla="*/ 26 w 314"/>
                <a:gd name="T101" fmla="*/ 31 h 328"/>
                <a:gd name="T102" fmla="*/ 27 w 314"/>
                <a:gd name="T103" fmla="*/ 34 h 328"/>
                <a:gd name="T104" fmla="*/ 28 w 314"/>
                <a:gd name="T105" fmla="*/ 38 h 328"/>
                <a:gd name="T106" fmla="*/ 29 w 314"/>
                <a:gd name="T107" fmla="*/ 36 h 328"/>
                <a:gd name="T108" fmla="*/ 36 w 314"/>
                <a:gd name="T109" fmla="*/ 37 h 328"/>
                <a:gd name="T110" fmla="*/ 36 w 314"/>
                <a:gd name="T111" fmla="*/ 39 h 328"/>
                <a:gd name="T112" fmla="*/ 27 w 314"/>
                <a:gd name="T113" fmla="*/ 41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4"/>
                <a:gd name="T172" fmla="*/ 0 h 328"/>
                <a:gd name="T173" fmla="*/ 314 w 314"/>
                <a:gd name="T174" fmla="*/ 328 h 3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4" h="328">
                  <a:moveTo>
                    <a:pt x="221" y="328"/>
                  </a:moveTo>
                  <a:lnTo>
                    <a:pt x="211" y="318"/>
                  </a:lnTo>
                  <a:lnTo>
                    <a:pt x="201" y="301"/>
                  </a:lnTo>
                  <a:lnTo>
                    <a:pt x="174" y="296"/>
                  </a:lnTo>
                  <a:lnTo>
                    <a:pt x="140" y="277"/>
                  </a:lnTo>
                  <a:lnTo>
                    <a:pt x="144" y="266"/>
                  </a:lnTo>
                  <a:lnTo>
                    <a:pt x="150" y="249"/>
                  </a:lnTo>
                  <a:lnTo>
                    <a:pt x="137" y="244"/>
                  </a:lnTo>
                  <a:lnTo>
                    <a:pt x="73" y="241"/>
                  </a:lnTo>
                  <a:lnTo>
                    <a:pt x="55" y="234"/>
                  </a:lnTo>
                  <a:lnTo>
                    <a:pt x="37" y="197"/>
                  </a:lnTo>
                  <a:lnTo>
                    <a:pt x="50" y="175"/>
                  </a:lnTo>
                  <a:lnTo>
                    <a:pt x="40" y="147"/>
                  </a:lnTo>
                  <a:lnTo>
                    <a:pt x="8" y="115"/>
                  </a:lnTo>
                  <a:lnTo>
                    <a:pt x="35" y="113"/>
                  </a:lnTo>
                  <a:lnTo>
                    <a:pt x="0" y="93"/>
                  </a:lnTo>
                  <a:lnTo>
                    <a:pt x="47" y="95"/>
                  </a:lnTo>
                  <a:lnTo>
                    <a:pt x="73" y="92"/>
                  </a:lnTo>
                  <a:lnTo>
                    <a:pt x="85" y="73"/>
                  </a:lnTo>
                  <a:lnTo>
                    <a:pt x="102" y="66"/>
                  </a:lnTo>
                  <a:lnTo>
                    <a:pt x="102" y="43"/>
                  </a:lnTo>
                  <a:lnTo>
                    <a:pt x="65" y="30"/>
                  </a:lnTo>
                  <a:lnTo>
                    <a:pt x="67" y="23"/>
                  </a:lnTo>
                  <a:lnTo>
                    <a:pt x="119" y="36"/>
                  </a:lnTo>
                  <a:lnTo>
                    <a:pt x="155" y="35"/>
                  </a:lnTo>
                  <a:lnTo>
                    <a:pt x="140" y="53"/>
                  </a:lnTo>
                  <a:lnTo>
                    <a:pt x="145" y="83"/>
                  </a:lnTo>
                  <a:lnTo>
                    <a:pt x="137" y="98"/>
                  </a:lnTo>
                  <a:lnTo>
                    <a:pt x="159" y="110"/>
                  </a:lnTo>
                  <a:lnTo>
                    <a:pt x="170" y="80"/>
                  </a:lnTo>
                  <a:lnTo>
                    <a:pt x="177" y="51"/>
                  </a:lnTo>
                  <a:lnTo>
                    <a:pt x="194" y="56"/>
                  </a:lnTo>
                  <a:lnTo>
                    <a:pt x="196" y="97"/>
                  </a:lnTo>
                  <a:lnTo>
                    <a:pt x="189" y="112"/>
                  </a:lnTo>
                  <a:lnTo>
                    <a:pt x="211" y="110"/>
                  </a:lnTo>
                  <a:lnTo>
                    <a:pt x="204" y="66"/>
                  </a:lnTo>
                  <a:lnTo>
                    <a:pt x="194" y="36"/>
                  </a:lnTo>
                  <a:lnTo>
                    <a:pt x="165" y="38"/>
                  </a:lnTo>
                  <a:lnTo>
                    <a:pt x="226" y="0"/>
                  </a:lnTo>
                  <a:lnTo>
                    <a:pt x="261" y="8"/>
                  </a:lnTo>
                  <a:lnTo>
                    <a:pt x="294" y="16"/>
                  </a:lnTo>
                  <a:lnTo>
                    <a:pt x="293" y="63"/>
                  </a:lnTo>
                  <a:lnTo>
                    <a:pt x="299" y="108"/>
                  </a:lnTo>
                  <a:lnTo>
                    <a:pt x="314" y="140"/>
                  </a:lnTo>
                  <a:lnTo>
                    <a:pt x="293" y="150"/>
                  </a:lnTo>
                  <a:lnTo>
                    <a:pt x="273" y="135"/>
                  </a:lnTo>
                  <a:lnTo>
                    <a:pt x="222" y="172"/>
                  </a:lnTo>
                  <a:lnTo>
                    <a:pt x="252" y="189"/>
                  </a:lnTo>
                  <a:lnTo>
                    <a:pt x="271" y="212"/>
                  </a:lnTo>
                  <a:lnTo>
                    <a:pt x="239" y="232"/>
                  </a:lnTo>
                  <a:lnTo>
                    <a:pt x="209" y="251"/>
                  </a:lnTo>
                  <a:lnTo>
                    <a:pt x="222" y="267"/>
                  </a:lnTo>
                  <a:lnTo>
                    <a:pt x="229" y="299"/>
                  </a:lnTo>
                  <a:lnTo>
                    <a:pt x="236" y="281"/>
                  </a:lnTo>
                  <a:lnTo>
                    <a:pt x="284" y="296"/>
                  </a:lnTo>
                  <a:lnTo>
                    <a:pt x="286" y="307"/>
                  </a:lnTo>
                  <a:lnTo>
                    <a:pt x="221" y="328"/>
                  </a:lnTo>
                  <a:close/>
                </a:path>
              </a:pathLst>
            </a:custGeom>
            <a:solidFill>
              <a:srgbClr val="E0E0E0"/>
            </a:solidFill>
            <a:ln w="9525">
              <a:noFill/>
              <a:round/>
              <a:headEnd/>
              <a:tailEnd/>
            </a:ln>
          </p:spPr>
          <p:txBody>
            <a:bodyPr/>
            <a:lstStyle/>
            <a:p>
              <a:endParaRPr lang="nb-NO"/>
            </a:p>
          </p:txBody>
        </p:sp>
        <p:sp>
          <p:nvSpPr>
            <p:cNvPr id="61772" name="Freeform 48"/>
            <p:cNvSpPr>
              <a:spLocks/>
            </p:cNvSpPr>
            <p:nvPr/>
          </p:nvSpPr>
          <p:spPr bwMode="auto">
            <a:xfrm>
              <a:off x="3738" y="1141"/>
              <a:ext cx="70" cy="159"/>
            </a:xfrm>
            <a:custGeom>
              <a:avLst/>
              <a:gdLst>
                <a:gd name="T0" fmla="*/ 0 w 139"/>
                <a:gd name="T1" fmla="*/ 30 h 318"/>
                <a:gd name="T2" fmla="*/ 5 w 139"/>
                <a:gd name="T3" fmla="*/ 20 h 318"/>
                <a:gd name="T4" fmla="*/ 7 w 139"/>
                <a:gd name="T5" fmla="*/ 17 h 318"/>
                <a:gd name="T6" fmla="*/ 8 w 139"/>
                <a:gd name="T7" fmla="*/ 17 h 318"/>
                <a:gd name="T8" fmla="*/ 9 w 139"/>
                <a:gd name="T9" fmla="*/ 14 h 318"/>
                <a:gd name="T10" fmla="*/ 11 w 139"/>
                <a:gd name="T11" fmla="*/ 10 h 318"/>
                <a:gd name="T12" fmla="*/ 13 w 139"/>
                <a:gd name="T13" fmla="*/ 5 h 318"/>
                <a:gd name="T14" fmla="*/ 14 w 139"/>
                <a:gd name="T15" fmla="*/ 5 h 318"/>
                <a:gd name="T16" fmla="*/ 14 w 139"/>
                <a:gd name="T17" fmla="*/ 3 h 318"/>
                <a:gd name="T18" fmla="*/ 17 w 139"/>
                <a:gd name="T19" fmla="*/ 0 h 318"/>
                <a:gd name="T20" fmla="*/ 18 w 139"/>
                <a:gd name="T21" fmla="*/ 0 h 318"/>
                <a:gd name="T22" fmla="*/ 18 w 139"/>
                <a:gd name="T23" fmla="*/ 2 h 318"/>
                <a:gd name="T24" fmla="*/ 16 w 139"/>
                <a:gd name="T25" fmla="*/ 2 h 318"/>
                <a:gd name="T26" fmla="*/ 17 w 139"/>
                <a:gd name="T27" fmla="*/ 5 h 318"/>
                <a:gd name="T28" fmla="*/ 13 w 139"/>
                <a:gd name="T29" fmla="*/ 12 h 318"/>
                <a:gd name="T30" fmla="*/ 12 w 139"/>
                <a:gd name="T31" fmla="*/ 13 h 318"/>
                <a:gd name="T32" fmla="*/ 12 w 139"/>
                <a:gd name="T33" fmla="*/ 15 h 318"/>
                <a:gd name="T34" fmla="*/ 12 w 139"/>
                <a:gd name="T35" fmla="*/ 17 h 318"/>
                <a:gd name="T36" fmla="*/ 12 w 139"/>
                <a:gd name="T37" fmla="*/ 18 h 318"/>
                <a:gd name="T38" fmla="*/ 10 w 139"/>
                <a:gd name="T39" fmla="*/ 20 h 318"/>
                <a:gd name="T40" fmla="*/ 8 w 139"/>
                <a:gd name="T41" fmla="*/ 26 h 318"/>
                <a:gd name="T42" fmla="*/ 6 w 139"/>
                <a:gd name="T43" fmla="*/ 30 h 318"/>
                <a:gd name="T44" fmla="*/ 5 w 139"/>
                <a:gd name="T45" fmla="*/ 35 h 318"/>
                <a:gd name="T46" fmla="*/ 3 w 139"/>
                <a:gd name="T47" fmla="*/ 39 h 318"/>
                <a:gd name="T48" fmla="*/ 1 w 139"/>
                <a:gd name="T49" fmla="*/ 40 h 318"/>
                <a:gd name="T50" fmla="*/ 1 w 139"/>
                <a:gd name="T51" fmla="*/ 33 h 318"/>
                <a:gd name="T52" fmla="*/ 0 w 139"/>
                <a:gd name="T53" fmla="*/ 30 h 31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9"/>
                <a:gd name="T82" fmla="*/ 0 h 318"/>
                <a:gd name="T83" fmla="*/ 139 w 139"/>
                <a:gd name="T84" fmla="*/ 318 h 31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9" h="318">
                  <a:moveTo>
                    <a:pt x="0" y="241"/>
                  </a:moveTo>
                  <a:lnTo>
                    <a:pt x="38" y="153"/>
                  </a:lnTo>
                  <a:lnTo>
                    <a:pt x="50" y="134"/>
                  </a:lnTo>
                  <a:lnTo>
                    <a:pt x="62" y="133"/>
                  </a:lnTo>
                  <a:lnTo>
                    <a:pt x="68" y="119"/>
                  </a:lnTo>
                  <a:lnTo>
                    <a:pt x="83" y="87"/>
                  </a:lnTo>
                  <a:lnTo>
                    <a:pt x="97" y="47"/>
                  </a:lnTo>
                  <a:lnTo>
                    <a:pt x="107" y="41"/>
                  </a:lnTo>
                  <a:lnTo>
                    <a:pt x="105" y="24"/>
                  </a:lnTo>
                  <a:lnTo>
                    <a:pt x="129" y="0"/>
                  </a:lnTo>
                  <a:lnTo>
                    <a:pt x="137" y="0"/>
                  </a:lnTo>
                  <a:lnTo>
                    <a:pt x="139" y="17"/>
                  </a:lnTo>
                  <a:lnTo>
                    <a:pt x="125" y="20"/>
                  </a:lnTo>
                  <a:lnTo>
                    <a:pt x="129" y="37"/>
                  </a:lnTo>
                  <a:lnTo>
                    <a:pt x="102" y="99"/>
                  </a:lnTo>
                  <a:lnTo>
                    <a:pt x="92" y="109"/>
                  </a:lnTo>
                  <a:lnTo>
                    <a:pt x="95" y="123"/>
                  </a:lnTo>
                  <a:lnTo>
                    <a:pt x="90" y="131"/>
                  </a:lnTo>
                  <a:lnTo>
                    <a:pt x="92" y="144"/>
                  </a:lnTo>
                  <a:lnTo>
                    <a:pt x="77" y="154"/>
                  </a:lnTo>
                  <a:lnTo>
                    <a:pt x="60" y="213"/>
                  </a:lnTo>
                  <a:lnTo>
                    <a:pt x="47" y="243"/>
                  </a:lnTo>
                  <a:lnTo>
                    <a:pt x="36" y="275"/>
                  </a:lnTo>
                  <a:lnTo>
                    <a:pt x="20" y="312"/>
                  </a:lnTo>
                  <a:lnTo>
                    <a:pt x="8" y="318"/>
                  </a:lnTo>
                  <a:lnTo>
                    <a:pt x="3" y="260"/>
                  </a:lnTo>
                  <a:lnTo>
                    <a:pt x="0" y="241"/>
                  </a:lnTo>
                  <a:close/>
                </a:path>
              </a:pathLst>
            </a:custGeom>
            <a:solidFill>
              <a:srgbClr val="E0E0E0"/>
            </a:solidFill>
            <a:ln w="9525">
              <a:noFill/>
              <a:round/>
              <a:headEnd/>
              <a:tailEnd/>
            </a:ln>
          </p:spPr>
          <p:txBody>
            <a:bodyPr/>
            <a:lstStyle/>
            <a:p>
              <a:endParaRPr lang="nb-NO"/>
            </a:p>
          </p:txBody>
        </p:sp>
        <p:sp>
          <p:nvSpPr>
            <p:cNvPr id="61773" name="Freeform 49"/>
            <p:cNvSpPr>
              <a:spLocks/>
            </p:cNvSpPr>
            <p:nvPr/>
          </p:nvSpPr>
          <p:spPr bwMode="auto">
            <a:xfrm>
              <a:off x="3268" y="1471"/>
              <a:ext cx="103" cy="58"/>
            </a:xfrm>
            <a:custGeom>
              <a:avLst/>
              <a:gdLst>
                <a:gd name="T0" fmla="*/ 26 w 206"/>
                <a:gd name="T1" fmla="*/ 5 h 115"/>
                <a:gd name="T2" fmla="*/ 23 w 206"/>
                <a:gd name="T3" fmla="*/ 10 h 115"/>
                <a:gd name="T4" fmla="*/ 22 w 206"/>
                <a:gd name="T5" fmla="*/ 15 h 115"/>
                <a:gd name="T6" fmla="*/ 18 w 206"/>
                <a:gd name="T7" fmla="*/ 11 h 115"/>
                <a:gd name="T8" fmla="*/ 12 w 206"/>
                <a:gd name="T9" fmla="*/ 12 h 115"/>
                <a:gd name="T10" fmla="*/ 1 w 206"/>
                <a:gd name="T11" fmla="*/ 7 h 115"/>
                <a:gd name="T12" fmla="*/ 0 w 206"/>
                <a:gd name="T13" fmla="*/ 5 h 115"/>
                <a:gd name="T14" fmla="*/ 3 w 206"/>
                <a:gd name="T15" fmla="*/ 5 h 115"/>
                <a:gd name="T16" fmla="*/ 2 w 206"/>
                <a:gd name="T17" fmla="*/ 3 h 115"/>
                <a:gd name="T18" fmla="*/ 3 w 206"/>
                <a:gd name="T19" fmla="*/ 1 h 115"/>
                <a:gd name="T20" fmla="*/ 6 w 206"/>
                <a:gd name="T21" fmla="*/ 0 h 115"/>
                <a:gd name="T22" fmla="*/ 14 w 206"/>
                <a:gd name="T23" fmla="*/ 5 h 115"/>
                <a:gd name="T24" fmla="*/ 15 w 206"/>
                <a:gd name="T25" fmla="*/ 3 h 115"/>
                <a:gd name="T26" fmla="*/ 18 w 206"/>
                <a:gd name="T27" fmla="*/ 3 h 115"/>
                <a:gd name="T28" fmla="*/ 17 w 206"/>
                <a:gd name="T29" fmla="*/ 1 h 115"/>
                <a:gd name="T30" fmla="*/ 20 w 206"/>
                <a:gd name="T31" fmla="*/ 1 h 115"/>
                <a:gd name="T32" fmla="*/ 26 w 206"/>
                <a:gd name="T33" fmla="*/ 5 h 1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6"/>
                <a:gd name="T52" fmla="*/ 0 h 115"/>
                <a:gd name="T53" fmla="*/ 206 w 206"/>
                <a:gd name="T54" fmla="*/ 115 h 1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6" h="115">
                  <a:moveTo>
                    <a:pt x="206" y="38"/>
                  </a:moveTo>
                  <a:lnTo>
                    <a:pt x="181" y="77"/>
                  </a:lnTo>
                  <a:lnTo>
                    <a:pt x="176" y="115"/>
                  </a:lnTo>
                  <a:lnTo>
                    <a:pt x="144" y="85"/>
                  </a:lnTo>
                  <a:lnTo>
                    <a:pt x="91" y="93"/>
                  </a:lnTo>
                  <a:lnTo>
                    <a:pt x="7" y="55"/>
                  </a:lnTo>
                  <a:lnTo>
                    <a:pt x="0" y="35"/>
                  </a:lnTo>
                  <a:lnTo>
                    <a:pt x="27" y="35"/>
                  </a:lnTo>
                  <a:lnTo>
                    <a:pt x="14" y="18"/>
                  </a:lnTo>
                  <a:lnTo>
                    <a:pt x="22" y="6"/>
                  </a:lnTo>
                  <a:lnTo>
                    <a:pt x="49" y="0"/>
                  </a:lnTo>
                  <a:lnTo>
                    <a:pt x="112" y="40"/>
                  </a:lnTo>
                  <a:lnTo>
                    <a:pt x="121" y="23"/>
                  </a:lnTo>
                  <a:lnTo>
                    <a:pt x="141" y="20"/>
                  </a:lnTo>
                  <a:lnTo>
                    <a:pt x="136" y="6"/>
                  </a:lnTo>
                  <a:lnTo>
                    <a:pt x="154" y="3"/>
                  </a:lnTo>
                  <a:lnTo>
                    <a:pt x="206" y="38"/>
                  </a:lnTo>
                  <a:close/>
                </a:path>
              </a:pathLst>
            </a:custGeom>
            <a:solidFill>
              <a:srgbClr val="E0E0E0"/>
            </a:solidFill>
            <a:ln w="9525">
              <a:noFill/>
              <a:round/>
              <a:headEnd/>
              <a:tailEnd/>
            </a:ln>
          </p:spPr>
          <p:txBody>
            <a:bodyPr/>
            <a:lstStyle/>
            <a:p>
              <a:endParaRPr lang="nb-NO"/>
            </a:p>
          </p:txBody>
        </p:sp>
        <p:sp>
          <p:nvSpPr>
            <p:cNvPr id="61774" name="Freeform 50"/>
            <p:cNvSpPr>
              <a:spLocks/>
            </p:cNvSpPr>
            <p:nvPr/>
          </p:nvSpPr>
          <p:spPr bwMode="auto">
            <a:xfrm>
              <a:off x="3562" y="4034"/>
              <a:ext cx="22" cy="25"/>
            </a:xfrm>
            <a:custGeom>
              <a:avLst/>
              <a:gdLst>
                <a:gd name="T0" fmla="*/ 1 w 43"/>
                <a:gd name="T1" fmla="*/ 0 h 50"/>
                <a:gd name="T2" fmla="*/ 6 w 43"/>
                <a:gd name="T3" fmla="*/ 5 h 50"/>
                <a:gd name="T4" fmla="*/ 5 w 43"/>
                <a:gd name="T5" fmla="*/ 6 h 50"/>
                <a:gd name="T6" fmla="*/ 3 w 43"/>
                <a:gd name="T7" fmla="*/ 6 h 50"/>
                <a:gd name="T8" fmla="*/ 1 w 43"/>
                <a:gd name="T9" fmla="*/ 4 h 50"/>
                <a:gd name="T10" fmla="*/ 0 w 43"/>
                <a:gd name="T11" fmla="*/ 1 h 50"/>
                <a:gd name="T12" fmla="*/ 0 w 43"/>
                <a:gd name="T13" fmla="*/ 1 h 50"/>
                <a:gd name="T14" fmla="*/ 1 w 43"/>
                <a:gd name="T15" fmla="*/ 0 h 50"/>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50"/>
                <a:gd name="T26" fmla="*/ 43 w 43"/>
                <a:gd name="T27" fmla="*/ 50 h 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50">
                  <a:moveTo>
                    <a:pt x="8" y="0"/>
                  </a:moveTo>
                  <a:lnTo>
                    <a:pt x="43" y="38"/>
                  </a:lnTo>
                  <a:lnTo>
                    <a:pt x="36" y="50"/>
                  </a:lnTo>
                  <a:lnTo>
                    <a:pt x="18" y="45"/>
                  </a:lnTo>
                  <a:lnTo>
                    <a:pt x="3" y="32"/>
                  </a:lnTo>
                  <a:lnTo>
                    <a:pt x="0" y="8"/>
                  </a:lnTo>
                  <a:lnTo>
                    <a:pt x="0" y="7"/>
                  </a:lnTo>
                  <a:lnTo>
                    <a:pt x="8" y="0"/>
                  </a:lnTo>
                  <a:close/>
                </a:path>
              </a:pathLst>
            </a:custGeom>
            <a:solidFill>
              <a:srgbClr val="E0E0E0"/>
            </a:solidFill>
            <a:ln w="9525">
              <a:noFill/>
              <a:round/>
              <a:headEnd/>
              <a:tailEnd/>
            </a:ln>
          </p:spPr>
          <p:txBody>
            <a:bodyPr/>
            <a:lstStyle/>
            <a:p>
              <a:endParaRPr lang="nb-NO"/>
            </a:p>
          </p:txBody>
        </p:sp>
        <p:sp>
          <p:nvSpPr>
            <p:cNvPr id="61775" name="Freeform 51"/>
            <p:cNvSpPr>
              <a:spLocks/>
            </p:cNvSpPr>
            <p:nvPr/>
          </p:nvSpPr>
          <p:spPr bwMode="auto">
            <a:xfrm>
              <a:off x="3371" y="1484"/>
              <a:ext cx="3" cy="6"/>
            </a:xfrm>
            <a:custGeom>
              <a:avLst/>
              <a:gdLst>
                <a:gd name="T0" fmla="*/ 0 w 7"/>
                <a:gd name="T1" fmla="*/ 2 h 11"/>
                <a:gd name="T2" fmla="*/ 0 w 7"/>
                <a:gd name="T3" fmla="*/ 0 h 11"/>
                <a:gd name="T4" fmla="*/ 0 w 7"/>
                <a:gd name="T5" fmla="*/ 2 h 11"/>
                <a:gd name="T6" fmla="*/ 0 60000 65536"/>
                <a:gd name="T7" fmla="*/ 0 60000 65536"/>
                <a:gd name="T8" fmla="*/ 0 60000 65536"/>
                <a:gd name="T9" fmla="*/ 0 w 7"/>
                <a:gd name="T10" fmla="*/ 0 h 11"/>
                <a:gd name="T11" fmla="*/ 7 w 7"/>
                <a:gd name="T12" fmla="*/ 11 h 11"/>
              </a:gdLst>
              <a:ahLst/>
              <a:cxnLst>
                <a:cxn ang="T6">
                  <a:pos x="T0" y="T1"/>
                </a:cxn>
                <a:cxn ang="T7">
                  <a:pos x="T2" y="T3"/>
                </a:cxn>
                <a:cxn ang="T8">
                  <a:pos x="T4" y="T5"/>
                </a:cxn>
              </a:cxnLst>
              <a:rect l="T9" t="T10" r="T11" b="T12"/>
              <a:pathLst>
                <a:path w="7" h="11">
                  <a:moveTo>
                    <a:pt x="0" y="11"/>
                  </a:moveTo>
                  <a:lnTo>
                    <a:pt x="7" y="0"/>
                  </a:lnTo>
                  <a:lnTo>
                    <a:pt x="0" y="11"/>
                  </a:lnTo>
                  <a:close/>
                </a:path>
              </a:pathLst>
            </a:custGeom>
            <a:solidFill>
              <a:srgbClr val="E0E0E0"/>
            </a:solidFill>
            <a:ln w="9525">
              <a:noFill/>
              <a:round/>
              <a:headEnd/>
              <a:tailEnd/>
            </a:ln>
          </p:spPr>
          <p:txBody>
            <a:bodyPr/>
            <a:lstStyle/>
            <a:p>
              <a:endParaRPr lang="nb-NO"/>
            </a:p>
          </p:txBody>
        </p:sp>
        <p:sp>
          <p:nvSpPr>
            <p:cNvPr id="61776" name="Freeform 52"/>
            <p:cNvSpPr>
              <a:spLocks/>
            </p:cNvSpPr>
            <p:nvPr/>
          </p:nvSpPr>
          <p:spPr bwMode="auto">
            <a:xfrm>
              <a:off x="3550" y="4023"/>
              <a:ext cx="13" cy="9"/>
            </a:xfrm>
            <a:custGeom>
              <a:avLst/>
              <a:gdLst>
                <a:gd name="T0" fmla="*/ 1 w 27"/>
                <a:gd name="T1" fmla="*/ 0 h 18"/>
                <a:gd name="T2" fmla="*/ 3 w 27"/>
                <a:gd name="T3" fmla="*/ 1 h 18"/>
                <a:gd name="T4" fmla="*/ 3 w 27"/>
                <a:gd name="T5" fmla="*/ 1 h 18"/>
                <a:gd name="T6" fmla="*/ 1 w 27"/>
                <a:gd name="T7" fmla="*/ 2 h 18"/>
                <a:gd name="T8" fmla="*/ 0 w 27"/>
                <a:gd name="T9" fmla="*/ 1 h 18"/>
                <a:gd name="T10" fmla="*/ 0 w 27"/>
                <a:gd name="T11" fmla="*/ 1 h 18"/>
                <a:gd name="T12" fmla="*/ 0 w 27"/>
                <a:gd name="T13" fmla="*/ 0 h 18"/>
                <a:gd name="T14" fmla="*/ 1 w 27"/>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27"/>
                <a:gd name="T25" fmla="*/ 0 h 18"/>
                <a:gd name="T26" fmla="*/ 27 w 27"/>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 h="18">
                  <a:moveTo>
                    <a:pt x="12" y="0"/>
                  </a:moveTo>
                  <a:lnTo>
                    <a:pt x="27" y="12"/>
                  </a:lnTo>
                  <a:lnTo>
                    <a:pt x="27" y="13"/>
                  </a:lnTo>
                  <a:lnTo>
                    <a:pt x="15" y="18"/>
                  </a:lnTo>
                  <a:lnTo>
                    <a:pt x="2" y="13"/>
                  </a:lnTo>
                  <a:lnTo>
                    <a:pt x="0" y="3"/>
                  </a:lnTo>
                  <a:lnTo>
                    <a:pt x="3" y="0"/>
                  </a:lnTo>
                  <a:lnTo>
                    <a:pt x="12" y="0"/>
                  </a:lnTo>
                  <a:close/>
                </a:path>
              </a:pathLst>
            </a:custGeom>
            <a:solidFill>
              <a:srgbClr val="E0E0E0"/>
            </a:solidFill>
            <a:ln w="9525">
              <a:noFill/>
              <a:round/>
              <a:headEnd/>
              <a:tailEnd/>
            </a:ln>
          </p:spPr>
          <p:txBody>
            <a:bodyPr/>
            <a:lstStyle/>
            <a:p>
              <a:endParaRPr lang="nb-NO"/>
            </a:p>
          </p:txBody>
        </p:sp>
        <p:sp>
          <p:nvSpPr>
            <p:cNvPr id="61777" name="Freeform 53"/>
            <p:cNvSpPr>
              <a:spLocks/>
            </p:cNvSpPr>
            <p:nvPr/>
          </p:nvSpPr>
          <p:spPr bwMode="auto">
            <a:xfrm>
              <a:off x="3396" y="3706"/>
              <a:ext cx="283" cy="217"/>
            </a:xfrm>
            <a:custGeom>
              <a:avLst/>
              <a:gdLst>
                <a:gd name="T0" fmla="*/ 55 w 566"/>
                <a:gd name="T1" fmla="*/ 54 h 435"/>
                <a:gd name="T2" fmla="*/ 48 w 566"/>
                <a:gd name="T3" fmla="*/ 53 h 435"/>
                <a:gd name="T4" fmla="*/ 43 w 566"/>
                <a:gd name="T5" fmla="*/ 47 h 435"/>
                <a:gd name="T6" fmla="*/ 38 w 566"/>
                <a:gd name="T7" fmla="*/ 42 h 435"/>
                <a:gd name="T8" fmla="*/ 33 w 566"/>
                <a:gd name="T9" fmla="*/ 42 h 435"/>
                <a:gd name="T10" fmla="*/ 26 w 566"/>
                <a:gd name="T11" fmla="*/ 38 h 435"/>
                <a:gd name="T12" fmla="*/ 21 w 566"/>
                <a:gd name="T13" fmla="*/ 33 h 435"/>
                <a:gd name="T14" fmla="*/ 15 w 566"/>
                <a:gd name="T15" fmla="*/ 28 h 435"/>
                <a:gd name="T16" fmla="*/ 11 w 566"/>
                <a:gd name="T17" fmla="*/ 25 h 435"/>
                <a:gd name="T18" fmla="*/ 5 w 566"/>
                <a:gd name="T19" fmla="*/ 26 h 435"/>
                <a:gd name="T20" fmla="*/ 1 w 566"/>
                <a:gd name="T21" fmla="*/ 21 h 435"/>
                <a:gd name="T22" fmla="*/ 1 w 566"/>
                <a:gd name="T23" fmla="*/ 15 h 435"/>
                <a:gd name="T24" fmla="*/ 1 w 566"/>
                <a:gd name="T25" fmla="*/ 10 h 435"/>
                <a:gd name="T26" fmla="*/ 4 w 566"/>
                <a:gd name="T27" fmla="*/ 7 h 435"/>
                <a:gd name="T28" fmla="*/ 6 w 566"/>
                <a:gd name="T29" fmla="*/ 4 h 435"/>
                <a:gd name="T30" fmla="*/ 9 w 566"/>
                <a:gd name="T31" fmla="*/ 5 h 435"/>
                <a:gd name="T32" fmla="*/ 12 w 566"/>
                <a:gd name="T33" fmla="*/ 8 h 435"/>
                <a:gd name="T34" fmla="*/ 13 w 566"/>
                <a:gd name="T35" fmla="*/ 5 h 435"/>
                <a:gd name="T36" fmla="*/ 18 w 566"/>
                <a:gd name="T37" fmla="*/ 2 h 435"/>
                <a:gd name="T38" fmla="*/ 21 w 566"/>
                <a:gd name="T39" fmla="*/ 4 h 435"/>
                <a:gd name="T40" fmla="*/ 24 w 566"/>
                <a:gd name="T41" fmla="*/ 6 h 435"/>
                <a:gd name="T42" fmla="*/ 25 w 566"/>
                <a:gd name="T43" fmla="*/ 7 h 435"/>
                <a:gd name="T44" fmla="*/ 29 w 566"/>
                <a:gd name="T45" fmla="*/ 10 h 435"/>
                <a:gd name="T46" fmla="*/ 35 w 566"/>
                <a:gd name="T47" fmla="*/ 9 h 435"/>
                <a:gd name="T48" fmla="*/ 39 w 566"/>
                <a:gd name="T49" fmla="*/ 9 h 435"/>
                <a:gd name="T50" fmla="*/ 45 w 566"/>
                <a:gd name="T51" fmla="*/ 8 h 435"/>
                <a:gd name="T52" fmla="*/ 50 w 566"/>
                <a:gd name="T53" fmla="*/ 5 h 435"/>
                <a:gd name="T54" fmla="*/ 53 w 566"/>
                <a:gd name="T55" fmla="*/ 4 h 435"/>
                <a:gd name="T56" fmla="*/ 55 w 566"/>
                <a:gd name="T57" fmla="*/ 4 h 435"/>
                <a:gd name="T58" fmla="*/ 59 w 566"/>
                <a:gd name="T59" fmla="*/ 4 h 435"/>
                <a:gd name="T60" fmla="*/ 63 w 566"/>
                <a:gd name="T61" fmla="*/ 0 h 435"/>
                <a:gd name="T62" fmla="*/ 67 w 566"/>
                <a:gd name="T63" fmla="*/ 0 h 435"/>
                <a:gd name="T64" fmla="*/ 71 w 566"/>
                <a:gd name="T65" fmla="*/ 0 h 435"/>
                <a:gd name="T66" fmla="*/ 70 w 566"/>
                <a:gd name="T67" fmla="*/ 3 h 435"/>
                <a:gd name="T68" fmla="*/ 69 w 566"/>
                <a:gd name="T69" fmla="*/ 10 h 435"/>
                <a:gd name="T70" fmla="*/ 65 w 566"/>
                <a:gd name="T71" fmla="*/ 15 h 435"/>
                <a:gd name="T72" fmla="*/ 62 w 566"/>
                <a:gd name="T73" fmla="*/ 23 h 435"/>
                <a:gd name="T74" fmla="*/ 59 w 566"/>
                <a:gd name="T75" fmla="*/ 28 h 435"/>
                <a:gd name="T76" fmla="*/ 61 w 566"/>
                <a:gd name="T77" fmla="*/ 34 h 435"/>
                <a:gd name="T78" fmla="*/ 62 w 566"/>
                <a:gd name="T79" fmla="*/ 37 h 435"/>
                <a:gd name="T80" fmla="*/ 63 w 566"/>
                <a:gd name="T81" fmla="*/ 40 h 435"/>
                <a:gd name="T82" fmla="*/ 65 w 566"/>
                <a:gd name="T83" fmla="*/ 44 h 435"/>
                <a:gd name="T84" fmla="*/ 61 w 566"/>
                <a:gd name="T85" fmla="*/ 47 h 435"/>
                <a:gd name="T86" fmla="*/ 60 w 566"/>
                <a:gd name="T87" fmla="*/ 52 h 43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6"/>
                <a:gd name="T133" fmla="*/ 0 h 435"/>
                <a:gd name="T134" fmla="*/ 566 w 566"/>
                <a:gd name="T135" fmla="*/ 435 h 43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6" h="435">
                  <a:moveTo>
                    <a:pt x="480" y="435"/>
                  </a:moveTo>
                  <a:lnTo>
                    <a:pt x="447" y="433"/>
                  </a:lnTo>
                  <a:lnTo>
                    <a:pt x="419" y="428"/>
                  </a:lnTo>
                  <a:lnTo>
                    <a:pt x="390" y="427"/>
                  </a:lnTo>
                  <a:lnTo>
                    <a:pt x="362" y="410"/>
                  </a:lnTo>
                  <a:lnTo>
                    <a:pt x="345" y="381"/>
                  </a:lnTo>
                  <a:lnTo>
                    <a:pt x="325" y="358"/>
                  </a:lnTo>
                  <a:lnTo>
                    <a:pt x="308" y="343"/>
                  </a:lnTo>
                  <a:lnTo>
                    <a:pt x="281" y="341"/>
                  </a:lnTo>
                  <a:lnTo>
                    <a:pt x="260" y="338"/>
                  </a:lnTo>
                  <a:lnTo>
                    <a:pt x="233" y="326"/>
                  </a:lnTo>
                  <a:lnTo>
                    <a:pt x="211" y="308"/>
                  </a:lnTo>
                  <a:lnTo>
                    <a:pt x="196" y="294"/>
                  </a:lnTo>
                  <a:lnTo>
                    <a:pt x="169" y="271"/>
                  </a:lnTo>
                  <a:lnTo>
                    <a:pt x="139" y="256"/>
                  </a:lnTo>
                  <a:lnTo>
                    <a:pt x="121" y="231"/>
                  </a:lnTo>
                  <a:lnTo>
                    <a:pt x="107" y="222"/>
                  </a:lnTo>
                  <a:lnTo>
                    <a:pt x="91" y="207"/>
                  </a:lnTo>
                  <a:lnTo>
                    <a:pt x="60" y="201"/>
                  </a:lnTo>
                  <a:lnTo>
                    <a:pt x="40" y="211"/>
                  </a:lnTo>
                  <a:lnTo>
                    <a:pt x="22" y="189"/>
                  </a:lnTo>
                  <a:lnTo>
                    <a:pt x="4" y="169"/>
                  </a:lnTo>
                  <a:lnTo>
                    <a:pt x="0" y="152"/>
                  </a:lnTo>
                  <a:lnTo>
                    <a:pt x="4" y="124"/>
                  </a:lnTo>
                  <a:lnTo>
                    <a:pt x="5" y="99"/>
                  </a:lnTo>
                  <a:lnTo>
                    <a:pt x="12" y="80"/>
                  </a:lnTo>
                  <a:lnTo>
                    <a:pt x="22" y="62"/>
                  </a:lnTo>
                  <a:lnTo>
                    <a:pt x="35" y="62"/>
                  </a:lnTo>
                  <a:lnTo>
                    <a:pt x="42" y="55"/>
                  </a:lnTo>
                  <a:lnTo>
                    <a:pt x="54" y="33"/>
                  </a:lnTo>
                  <a:lnTo>
                    <a:pt x="62" y="32"/>
                  </a:lnTo>
                  <a:lnTo>
                    <a:pt x="69" y="45"/>
                  </a:lnTo>
                  <a:lnTo>
                    <a:pt x="82" y="68"/>
                  </a:lnTo>
                  <a:lnTo>
                    <a:pt x="96" y="67"/>
                  </a:lnTo>
                  <a:lnTo>
                    <a:pt x="109" y="57"/>
                  </a:lnTo>
                  <a:lnTo>
                    <a:pt x="109" y="40"/>
                  </a:lnTo>
                  <a:lnTo>
                    <a:pt x="124" y="32"/>
                  </a:lnTo>
                  <a:lnTo>
                    <a:pt x="146" y="20"/>
                  </a:lnTo>
                  <a:lnTo>
                    <a:pt x="163" y="18"/>
                  </a:lnTo>
                  <a:lnTo>
                    <a:pt x="171" y="32"/>
                  </a:lnTo>
                  <a:lnTo>
                    <a:pt x="178" y="42"/>
                  </a:lnTo>
                  <a:lnTo>
                    <a:pt x="193" y="50"/>
                  </a:lnTo>
                  <a:lnTo>
                    <a:pt x="199" y="45"/>
                  </a:lnTo>
                  <a:lnTo>
                    <a:pt x="204" y="57"/>
                  </a:lnTo>
                  <a:lnTo>
                    <a:pt x="214" y="67"/>
                  </a:lnTo>
                  <a:lnTo>
                    <a:pt x="234" y="83"/>
                  </a:lnTo>
                  <a:lnTo>
                    <a:pt x="255" y="80"/>
                  </a:lnTo>
                  <a:lnTo>
                    <a:pt x="276" y="72"/>
                  </a:lnTo>
                  <a:lnTo>
                    <a:pt x="291" y="70"/>
                  </a:lnTo>
                  <a:lnTo>
                    <a:pt x="315" y="72"/>
                  </a:lnTo>
                  <a:lnTo>
                    <a:pt x="338" y="70"/>
                  </a:lnTo>
                  <a:lnTo>
                    <a:pt x="363" y="70"/>
                  </a:lnTo>
                  <a:lnTo>
                    <a:pt x="388" y="57"/>
                  </a:lnTo>
                  <a:lnTo>
                    <a:pt x="404" y="43"/>
                  </a:lnTo>
                  <a:lnTo>
                    <a:pt x="414" y="37"/>
                  </a:lnTo>
                  <a:lnTo>
                    <a:pt x="424" y="32"/>
                  </a:lnTo>
                  <a:lnTo>
                    <a:pt x="434" y="30"/>
                  </a:lnTo>
                  <a:lnTo>
                    <a:pt x="444" y="33"/>
                  </a:lnTo>
                  <a:lnTo>
                    <a:pt x="460" y="35"/>
                  </a:lnTo>
                  <a:lnTo>
                    <a:pt x="479" y="33"/>
                  </a:lnTo>
                  <a:lnTo>
                    <a:pt x="487" y="23"/>
                  </a:lnTo>
                  <a:lnTo>
                    <a:pt x="509" y="6"/>
                  </a:lnTo>
                  <a:lnTo>
                    <a:pt x="521" y="8"/>
                  </a:lnTo>
                  <a:lnTo>
                    <a:pt x="536" y="1"/>
                  </a:lnTo>
                  <a:lnTo>
                    <a:pt x="547" y="0"/>
                  </a:lnTo>
                  <a:lnTo>
                    <a:pt x="561" y="1"/>
                  </a:lnTo>
                  <a:lnTo>
                    <a:pt x="566" y="15"/>
                  </a:lnTo>
                  <a:lnTo>
                    <a:pt x="559" y="28"/>
                  </a:lnTo>
                  <a:lnTo>
                    <a:pt x="556" y="57"/>
                  </a:lnTo>
                  <a:lnTo>
                    <a:pt x="549" y="85"/>
                  </a:lnTo>
                  <a:lnTo>
                    <a:pt x="529" y="110"/>
                  </a:lnTo>
                  <a:lnTo>
                    <a:pt x="516" y="125"/>
                  </a:lnTo>
                  <a:lnTo>
                    <a:pt x="502" y="157"/>
                  </a:lnTo>
                  <a:lnTo>
                    <a:pt x="497" y="189"/>
                  </a:lnTo>
                  <a:lnTo>
                    <a:pt x="492" y="207"/>
                  </a:lnTo>
                  <a:lnTo>
                    <a:pt x="479" y="229"/>
                  </a:lnTo>
                  <a:lnTo>
                    <a:pt x="482" y="241"/>
                  </a:lnTo>
                  <a:lnTo>
                    <a:pt x="491" y="276"/>
                  </a:lnTo>
                  <a:lnTo>
                    <a:pt x="497" y="281"/>
                  </a:lnTo>
                  <a:lnTo>
                    <a:pt x="497" y="298"/>
                  </a:lnTo>
                  <a:lnTo>
                    <a:pt x="494" y="314"/>
                  </a:lnTo>
                  <a:lnTo>
                    <a:pt x="507" y="323"/>
                  </a:lnTo>
                  <a:lnTo>
                    <a:pt x="514" y="341"/>
                  </a:lnTo>
                  <a:lnTo>
                    <a:pt x="516" y="358"/>
                  </a:lnTo>
                  <a:lnTo>
                    <a:pt x="501" y="373"/>
                  </a:lnTo>
                  <a:lnTo>
                    <a:pt x="491" y="383"/>
                  </a:lnTo>
                  <a:lnTo>
                    <a:pt x="484" y="406"/>
                  </a:lnTo>
                  <a:lnTo>
                    <a:pt x="480" y="423"/>
                  </a:lnTo>
                  <a:lnTo>
                    <a:pt x="480" y="435"/>
                  </a:lnTo>
                  <a:close/>
                </a:path>
              </a:pathLst>
            </a:custGeom>
            <a:solidFill>
              <a:srgbClr val="E0E0E0"/>
            </a:solidFill>
            <a:ln w="9525">
              <a:noFill/>
              <a:round/>
              <a:headEnd/>
              <a:tailEnd/>
            </a:ln>
          </p:spPr>
          <p:txBody>
            <a:bodyPr/>
            <a:lstStyle/>
            <a:p>
              <a:endParaRPr lang="nb-NO"/>
            </a:p>
          </p:txBody>
        </p:sp>
        <p:sp>
          <p:nvSpPr>
            <p:cNvPr id="61778" name="Freeform 54"/>
            <p:cNvSpPr>
              <a:spLocks/>
            </p:cNvSpPr>
            <p:nvPr/>
          </p:nvSpPr>
          <p:spPr bwMode="auto">
            <a:xfrm>
              <a:off x="2025" y="1332"/>
              <a:ext cx="265" cy="597"/>
            </a:xfrm>
            <a:custGeom>
              <a:avLst/>
              <a:gdLst>
                <a:gd name="T0" fmla="*/ 0 w 531"/>
                <a:gd name="T1" fmla="*/ 0 h 1195"/>
                <a:gd name="T2" fmla="*/ 21 w 531"/>
                <a:gd name="T3" fmla="*/ 3 h 1195"/>
                <a:gd name="T4" fmla="*/ 33 w 531"/>
                <a:gd name="T5" fmla="*/ 16 h 1195"/>
                <a:gd name="T6" fmla="*/ 43 w 531"/>
                <a:gd name="T7" fmla="*/ 76 h 1195"/>
                <a:gd name="T8" fmla="*/ 65 w 531"/>
                <a:gd name="T9" fmla="*/ 116 h 1195"/>
                <a:gd name="T10" fmla="*/ 66 w 531"/>
                <a:gd name="T11" fmla="*/ 149 h 1195"/>
                <a:gd name="T12" fmla="*/ 0 60000 65536"/>
                <a:gd name="T13" fmla="*/ 0 60000 65536"/>
                <a:gd name="T14" fmla="*/ 0 60000 65536"/>
                <a:gd name="T15" fmla="*/ 0 60000 65536"/>
                <a:gd name="T16" fmla="*/ 0 60000 65536"/>
                <a:gd name="T17" fmla="*/ 0 60000 65536"/>
                <a:gd name="T18" fmla="*/ 0 w 531"/>
                <a:gd name="T19" fmla="*/ 0 h 1195"/>
                <a:gd name="T20" fmla="*/ 531 w 531"/>
                <a:gd name="T21" fmla="*/ 1195 h 1195"/>
              </a:gdLst>
              <a:ahLst/>
              <a:cxnLst>
                <a:cxn ang="T12">
                  <a:pos x="T0" y="T1"/>
                </a:cxn>
                <a:cxn ang="T13">
                  <a:pos x="T2" y="T3"/>
                </a:cxn>
                <a:cxn ang="T14">
                  <a:pos x="T4" y="T5"/>
                </a:cxn>
                <a:cxn ang="T15">
                  <a:pos x="T6" y="T7"/>
                </a:cxn>
                <a:cxn ang="T16">
                  <a:pos x="T8" y="T9"/>
                </a:cxn>
                <a:cxn ang="T17">
                  <a:pos x="T10" y="T11"/>
                </a:cxn>
              </a:cxnLst>
              <a:rect l="T18" t="T19" r="T20" b="T21"/>
              <a:pathLst>
                <a:path w="531" h="1195">
                  <a:moveTo>
                    <a:pt x="0" y="0"/>
                  </a:moveTo>
                  <a:lnTo>
                    <a:pt x="168" y="25"/>
                  </a:lnTo>
                  <a:lnTo>
                    <a:pt x="270" y="132"/>
                  </a:lnTo>
                  <a:lnTo>
                    <a:pt x="348" y="612"/>
                  </a:lnTo>
                  <a:lnTo>
                    <a:pt x="521" y="934"/>
                  </a:lnTo>
                  <a:lnTo>
                    <a:pt x="531" y="1195"/>
                  </a:lnTo>
                </a:path>
              </a:pathLst>
            </a:custGeom>
            <a:noFill/>
            <a:ln w="26988">
              <a:solidFill>
                <a:srgbClr val="00E000"/>
              </a:solidFill>
              <a:round/>
              <a:headEnd/>
              <a:tailEnd/>
            </a:ln>
          </p:spPr>
          <p:txBody>
            <a:bodyPr/>
            <a:lstStyle/>
            <a:p>
              <a:endParaRPr lang="nb-NO"/>
            </a:p>
          </p:txBody>
        </p:sp>
        <p:sp>
          <p:nvSpPr>
            <p:cNvPr id="61779" name="Freeform 55"/>
            <p:cNvSpPr>
              <a:spLocks/>
            </p:cNvSpPr>
            <p:nvPr/>
          </p:nvSpPr>
          <p:spPr bwMode="auto">
            <a:xfrm>
              <a:off x="1933" y="1346"/>
              <a:ext cx="357" cy="586"/>
            </a:xfrm>
            <a:custGeom>
              <a:avLst/>
              <a:gdLst>
                <a:gd name="T0" fmla="*/ 0 w 715"/>
                <a:gd name="T1" fmla="*/ 0 h 1172"/>
                <a:gd name="T2" fmla="*/ 22 w 715"/>
                <a:gd name="T3" fmla="*/ 15 h 1172"/>
                <a:gd name="T4" fmla="*/ 36 w 715"/>
                <a:gd name="T5" fmla="*/ 52 h 1172"/>
                <a:gd name="T6" fmla="*/ 36 w 715"/>
                <a:gd name="T7" fmla="*/ 87 h 1172"/>
                <a:gd name="T8" fmla="*/ 45 w 715"/>
                <a:gd name="T9" fmla="*/ 105 h 1172"/>
                <a:gd name="T10" fmla="*/ 47 w 715"/>
                <a:gd name="T11" fmla="*/ 111 h 1172"/>
                <a:gd name="T12" fmla="*/ 68 w 715"/>
                <a:gd name="T13" fmla="*/ 119 h 1172"/>
                <a:gd name="T14" fmla="*/ 89 w 715"/>
                <a:gd name="T15" fmla="*/ 147 h 1172"/>
                <a:gd name="T16" fmla="*/ 0 60000 65536"/>
                <a:gd name="T17" fmla="*/ 0 60000 65536"/>
                <a:gd name="T18" fmla="*/ 0 60000 65536"/>
                <a:gd name="T19" fmla="*/ 0 60000 65536"/>
                <a:gd name="T20" fmla="*/ 0 60000 65536"/>
                <a:gd name="T21" fmla="*/ 0 60000 65536"/>
                <a:gd name="T22" fmla="*/ 0 60000 65536"/>
                <a:gd name="T23" fmla="*/ 0 60000 65536"/>
                <a:gd name="T24" fmla="*/ 0 w 715"/>
                <a:gd name="T25" fmla="*/ 0 h 1172"/>
                <a:gd name="T26" fmla="*/ 715 w 715"/>
                <a:gd name="T27" fmla="*/ 1172 h 11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5" h="1172">
                  <a:moveTo>
                    <a:pt x="0" y="0"/>
                  </a:moveTo>
                  <a:lnTo>
                    <a:pt x="181" y="126"/>
                  </a:lnTo>
                  <a:lnTo>
                    <a:pt x="291" y="417"/>
                  </a:lnTo>
                  <a:lnTo>
                    <a:pt x="295" y="700"/>
                  </a:lnTo>
                  <a:lnTo>
                    <a:pt x="360" y="844"/>
                  </a:lnTo>
                  <a:lnTo>
                    <a:pt x="383" y="894"/>
                  </a:lnTo>
                  <a:lnTo>
                    <a:pt x="547" y="958"/>
                  </a:lnTo>
                  <a:lnTo>
                    <a:pt x="715" y="1172"/>
                  </a:lnTo>
                </a:path>
              </a:pathLst>
            </a:custGeom>
            <a:noFill/>
            <a:ln w="26988">
              <a:solidFill>
                <a:srgbClr val="FF0000"/>
              </a:solidFill>
              <a:round/>
              <a:headEnd/>
              <a:tailEnd/>
            </a:ln>
          </p:spPr>
          <p:txBody>
            <a:bodyPr/>
            <a:lstStyle/>
            <a:p>
              <a:endParaRPr lang="nb-NO"/>
            </a:p>
          </p:txBody>
        </p:sp>
        <p:sp>
          <p:nvSpPr>
            <p:cNvPr id="61780" name="Freeform 56"/>
            <p:cNvSpPr>
              <a:spLocks/>
            </p:cNvSpPr>
            <p:nvPr/>
          </p:nvSpPr>
          <p:spPr bwMode="auto">
            <a:xfrm>
              <a:off x="2112" y="1671"/>
              <a:ext cx="3" cy="98"/>
            </a:xfrm>
            <a:custGeom>
              <a:avLst/>
              <a:gdLst>
                <a:gd name="T0" fmla="*/ 0 w 5"/>
                <a:gd name="T1" fmla="*/ 25 h 196"/>
                <a:gd name="T2" fmla="*/ 0 w 5"/>
                <a:gd name="T3" fmla="*/ 25 h 196"/>
                <a:gd name="T4" fmla="*/ 1 w 5"/>
                <a:gd name="T5" fmla="*/ 0 h 196"/>
                <a:gd name="T6" fmla="*/ 0 60000 65536"/>
                <a:gd name="T7" fmla="*/ 0 60000 65536"/>
                <a:gd name="T8" fmla="*/ 0 60000 65536"/>
                <a:gd name="T9" fmla="*/ 0 w 5"/>
                <a:gd name="T10" fmla="*/ 0 h 196"/>
                <a:gd name="T11" fmla="*/ 5 w 5"/>
                <a:gd name="T12" fmla="*/ 196 h 196"/>
              </a:gdLst>
              <a:ahLst/>
              <a:cxnLst>
                <a:cxn ang="T6">
                  <a:pos x="T0" y="T1"/>
                </a:cxn>
                <a:cxn ang="T7">
                  <a:pos x="T2" y="T3"/>
                </a:cxn>
                <a:cxn ang="T8">
                  <a:pos x="T4" y="T5"/>
                </a:cxn>
              </a:cxnLst>
              <a:rect l="T9" t="T10" r="T11" b="T12"/>
              <a:pathLst>
                <a:path w="5" h="196">
                  <a:moveTo>
                    <a:pt x="0" y="196"/>
                  </a:moveTo>
                  <a:lnTo>
                    <a:pt x="0" y="194"/>
                  </a:lnTo>
                  <a:lnTo>
                    <a:pt x="5" y="0"/>
                  </a:lnTo>
                </a:path>
              </a:pathLst>
            </a:custGeom>
            <a:noFill/>
            <a:ln w="26988">
              <a:solidFill>
                <a:srgbClr val="00E000"/>
              </a:solidFill>
              <a:round/>
              <a:headEnd/>
              <a:tailEnd/>
            </a:ln>
          </p:spPr>
          <p:txBody>
            <a:bodyPr/>
            <a:lstStyle/>
            <a:p>
              <a:endParaRPr lang="nb-NO"/>
            </a:p>
          </p:txBody>
        </p:sp>
        <p:sp>
          <p:nvSpPr>
            <p:cNvPr id="61781" name="Line 57"/>
            <p:cNvSpPr>
              <a:spLocks noChangeShapeType="1"/>
            </p:cNvSpPr>
            <p:nvPr/>
          </p:nvSpPr>
          <p:spPr bwMode="auto">
            <a:xfrm flipH="1" flipV="1">
              <a:off x="2170" y="2393"/>
              <a:ext cx="71" cy="23"/>
            </a:xfrm>
            <a:prstGeom prst="line">
              <a:avLst/>
            </a:prstGeom>
            <a:noFill/>
            <a:ln w="26988">
              <a:solidFill>
                <a:srgbClr val="FF0000"/>
              </a:solidFill>
              <a:round/>
              <a:headEnd/>
              <a:tailEnd/>
            </a:ln>
          </p:spPr>
          <p:txBody>
            <a:bodyPr/>
            <a:lstStyle/>
            <a:p>
              <a:endParaRPr lang="nb-NO"/>
            </a:p>
          </p:txBody>
        </p:sp>
        <p:sp>
          <p:nvSpPr>
            <p:cNvPr id="61782" name="Freeform 58"/>
            <p:cNvSpPr>
              <a:spLocks/>
            </p:cNvSpPr>
            <p:nvPr/>
          </p:nvSpPr>
          <p:spPr bwMode="auto">
            <a:xfrm>
              <a:off x="1579" y="1576"/>
              <a:ext cx="184" cy="298"/>
            </a:xfrm>
            <a:custGeom>
              <a:avLst/>
              <a:gdLst>
                <a:gd name="T0" fmla="*/ 39 w 366"/>
                <a:gd name="T1" fmla="*/ 0 h 595"/>
                <a:gd name="T2" fmla="*/ 47 w 366"/>
                <a:gd name="T3" fmla="*/ 27 h 595"/>
                <a:gd name="T4" fmla="*/ 10 w 366"/>
                <a:gd name="T5" fmla="*/ 52 h 595"/>
                <a:gd name="T6" fmla="*/ 0 w 366"/>
                <a:gd name="T7" fmla="*/ 75 h 595"/>
                <a:gd name="T8" fmla="*/ 0 60000 65536"/>
                <a:gd name="T9" fmla="*/ 0 60000 65536"/>
                <a:gd name="T10" fmla="*/ 0 60000 65536"/>
                <a:gd name="T11" fmla="*/ 0 60000 65536"/>
                <a:gd name="T12" fmla="*/ 0 w 366"/>
                <a:gd name="T13" fmla="*/ 0 h 595"/>
                <a:gd name="T14" fmla="*/ 366 w 366"/>
                <a:gd name="T15" fmla="*/ 595 h 595"/>
              </a:gdLst>
              <a:ahLst/>
              <a:cxnLst>
                <a:cxn ang="T8">
                  <a:pos x="T0" y="T1"/>
                </a:cxn>
                <a:cxn ang="T9">
                  <a:pos x="T2" y="T3"/>
                </a:cxn>
                <a:cxn ang="T10">
                  <a:pos x="T4" y="T5"/>
                </a:cxn>
                <a:cxn ang="T11">
                  <a:pos x="T6" y="T7"/>
                </a:cxn>
              </a:cxnLst>
              <a:rect l="T12" t="T13" r="T14" b="T15"/>
              <a:pathLst>
                <a:path w="366" h="595">
                  <a:moveTo>
                    <a:pt x="304" y="0"/>
                  </a:moveTo>
                  <a:lnTo>
                    <a:pt x="366" y="216"/>
                  </a:lnTo>
                  <a:lnTo>
                    <a:pt x="74" y="415"/>
                  </a:lnTo>
                  <a:lnTo>
                    <a:pt x="0" y="595"/>
                  </a:lnTo>
                </a:path>
              </a:pathLst>
            </a:custGeom>
            <a:noFill/>
            <a:ln w="26988">
              <a:solidFill>
                <a:srgbClr val="00E000"/>
              </a:solidFill>
              <a:round/>
              <a:headEnd/>
              <a:tailEnd/>
            </a:ln>
          </p:spPr>
          <p:txBody>
            <a:bodyPr/>
            <a:lstStyle/>
            <a:p>
              <a:endParaRPr lang="nb-NO"/>
            </a:p>
          </p:txBody>
        </p:sp>
        <p:sp>
          <p:nvSpPr>
            <p:cNvPr id="61783" name="Line 59"/>
            <p:cNvSpPr>
              <a:spLocks noChangeShapeType="1"/>
            </p:cNvSpPr>
            <p:nvPr/>
          </p:nvSpPr>
          <p:spPr bwMode="auto">
            <a:xfrm flipH="1">
              <a:off x="1732" y="1522"/>
              <a:ext cx="36" cy="54"/>
            </a:xfrm>
            <a:prstGeom prst="line">
              <a:avLst/>
            </a:prstGeom>
            <a:noFill/>
            <a:ln w="26988">
              <a:solidFill>
                <a:srgbClr val="00E000"/>
              </a:solidFill>
              <a:round/>
              <a:headEnd/>
              <a:tailEnd/>
            </a:ln>
          </p:spPr>
          <p:txBody>
            <a:bodyPr/>
            <a:lstStyle/>
            <a:p>
              <a:endParaRPr lang="nb-NO"/>
            </a:p>
          </p:txBody>
        </p:sp>
        <p:sp>
          <p:nvSpPr>
            <p:cNvPr id="61784" name="Freeform 60"/>
            <p:cNvSpPr>
              <a:spLocks/>
            </p:cNvSpPr>
            <p:nvPr/>
          </p:nvSpPr>
          <p:spPr bwMode="auto">
            <a:xfrm>
              <a:off x="1687" y="3436"/>
              <a:ext cx="297" cy="204"/>
            </a:xfrm>
            <a:custGeom>
              <a:avLst/>
              <a:gdLst>
                <a:gd name="T0" fmla="*/ 74 w 596"/>
                <a:gd name="T1" fmla="*/ 0 h 407"/>
                <a:gd name="T2" fmla="*/ 14 w 596"/>
                <a:gd name="T3" fmla="*/ 50 h 407"/>
                <a:gd name="T4" fmla="*/ 0 w 596"/>
                <a:gd name="T5" fmla="*/ 51 h 407"/>
                <a:gd name="T6" fmla="*/ 0 60000 65536"/>
                <a:gd name="T7" fmla="*/ 0 60000 65536"/>
                <a:gd name="T8" fmla="*/ 0 60000 65536"/>
                <a:gd name="T9" fmla="*/ 0 w 596"/>
                <a:gd name="T10" fmla="*/ 0 h 407"/>
                <a:gd name="T11" fmla="*/ 596 w 596"/>
                <a:gd name="T12" fmla="*/ 407 h 407"/>
              </a:gdLst>
              <a:ahLst/>
              <a:cxnLst>
                <a:cxn ang="T6">
                  <a:pos x="T0" y="T1"/>
                </a:cxn>
                <a:cxn ang="T7">
                  <a:pos x="T2" y="T3"/>
                </a:cxn>
                <a:cxn ang="T8">
                  <a:pos x="T4" y="T5"/>
                </a:cxn>
              </a:cxnLst>
              <a:rect l="T9" t="T10" r="T11" b="T12"/>
              <a:pathLst>
                <a:path w="596" h="407">
                  <a:moveTo>
                    <a:pt x="596" y="0"/>
                  </a:moveTo>
                  <a:lnTo>
                    <a:pt x="116" y="398"/>
                  </a:lnTo>
                  <a:lnTo>
                    <a:pt x="0" y="407"/>
                  </a:lnTo>
                </a:path>
              </a:pathLst>
            </a:custGeom>
            <a:noFill/>
            <a:ln w="26988">
              <a:solidFill>
                <a:srgbClr val="FF0000"/>
              </a:solidFill>
              <a:round/>
              <a:headEnd/>
              <a:tailEnd/>
            </a:ln>
          </p:spPr>
          <p:txBody>
            <a:bodyPr/>
            <a:lstStyle/>
            <a:p>
              <a:endParaRPr lang="nb-NO"/>
            </a:p>
          </p:txBody>
        </p:sp>
        <p:sp>
          <p:nvSpPr>
            <p:cNvPr id="61785" name="Line 61"/>
            <p:cNvSpPr>
              <a:spLocks noChangeShapeType="1"/>
            </p:cNvSpPr>
            <p:nvPr/>
          </p:nvSpPr>
          <p:spPr bwMode="auto">
            <a:xfrm flipH="1">
              <a:off x="2223" y="3629"/>
              <a:ext cx="37" cy="38"/>
            </a:xfrm>
            <a:prstGeom prst="line">
              <a:avLst/>
            </a:prstGeom>
            <a:noFill/>
            <a:ln w="26988">
              <a:solidFill>
                <a:srgbClr val="FF0000"/>
              </a:solidFill>
              <a:round/>
              <a:headEnd/>
              <a:tailEnd/>
            </a:ln>
          </p:spPr>
          <p:txBody>
            <a:bodyPr/>
            <a:lstStyle/>
            <a:p>
              <a:endParaRPr lang="nb-NO"/>
            </a:p>
          </p:txBody>
        </p:sp>
        <p:sp>
          <p:nvSpPr>
            <p:cNvPr id="61786" name="Line 62"/>
            <p:cNvSpPr>
              <a:spLocks noChangeShapeType="1"/>
            </p:cNvSpPr>
            <p:nvPr/>
          </p:nvSpPr>
          <p:spPr bwMode="auto">
            <a:xfrm flipH="1" flipV="1">
              <a:off x="2042" y="3579"/>
              <a:ext cx="103" cy="50"/>
            </a:xfrm>
            <a:prstGeom prst="line">
              <a:avLst/>
            </a:prstGeom>
            <a:noFill/>
            <a:ln w="26988">
              <a:solidFill>
                <a:srgbClr val="00E000"/>
              </a:solidFill>
              <a:round/>
              <a:headEnd/>
              <a:tailEnd/>
            </a:ln>
          </p:spPr>
          <p:txBody>
            <a:bodyPr/>
            <a:lstStyle/>
            <a:p>
              <a:endParaRPr lang="nb-NO"/>
            </a:p>
          </p:txBody>
        </p:sp>
        <p:sp>
          <p:nvSpPr>
            <p:cNvPr id="61787" name="Line 63"/>
            <p:cNvSpPr>
              <a:spLocks noChangeShapeType="1"/>
            </p:cNvSpPr>
            <p:nvPr/>
          </p:nvSpPr>
          <p:spPr bwMode="auto">
            <a:xfrm flipH="1">
              <a:off x="2405" y="3303"/>
              <a:ext cx="91" cy="36"/>
            </a:xfrm>
            <a:prstGeom prst="line">
              <a:avLst/>
            </a:prstGeom>
            <a:noFill/>
            <a:ln w="26988">
              <a:solidFill>
                <a:srgbClr val="FF0000"/>
              </a:solidFill>
              <a:round/>
              <a:headEnd/>
              <a:tailEnd/>
            </a:ln>
          </p:spPr>
          <p:txBody>
            <a:bodyPr/>
            <a:lstStyle/>
            <a:p>
              <a:endParaRPr lang="nb-NO"/>
            </a:p>
          </p:txBody>
        </p:sp>
        <p:sp>
          <p:nvSpPr>
            <p:cNvPr id="61788" name="Freeform 64"/>
            <p:cNvSpPr>
              <a:spLocks/>
            </p:cNvSpPr>
            <p:nvPr/>
          </p:nvSpPr>
          <p:spPr bwMode="auto">
            <a:xfrm>
              <a:off x="1500" y="3330"/>
              <a:ext cx="65" cy="337"/>
            </a:xfrm>
            <a:custGeom>
              <a:avLst/>
              <a:gdLst>
                <a:gd name="T0" fmla="*/ 16 w 130"/>
                <a:gd name="T1" fmla="*/ 0 h 675"/>
                <a:gd name="T2" fmla="*/ 11 w 130"/>
                <a:gd name="T3" fmla="*/ 54 h 675"/>
                <a:gd name="T4" fmla="*/ 0 w 130"/>
                <a:gd name="T5" fmla="*/ 84 h 675"/>
                <a:gd name="T6" fmla="*/ 0 60000 65536"/>
                <a:gd name="T7" fmla="*/ 0 60000 65536"/>
                <a:gd name="T8" fmla="*/ 0 60000 65536"/>
                <a:gd name="T9" fmla="*/ 0 w 130"/>
                <a:gd name="T10" fmla="*/ 0 h 675"/>
                <a:gd name="T11" fmla="*/ 130 w 130"/>
                <a:gd name="T12" fmla="*/ 675 h 675"/>
              </a:gdLst>
              <a:ahLst/>
              <a:cxnLst>
                <a:cxn ang="T6">
                  <a:pos x="T0" y="T1"/>
                </a:cxn>
                <a:cxn ang="T7">
                  <a:pos x="T2" y="T3"/>
                </a:cxn>
                <a:cxn ang="T8">
                  <a:pos x="T4" y="T5"/>
                </a:cxn>
              </a:cxnLst>
              <a:rect l="T9" t="T10" r="T11" b="T12"/>
              <a:pathLst>
                <a:path w="130" h="675">
                  <a:moveTo>
                    <a:pt x="130" y="0"/>
                  </a:moveTo>
                  <a:lnTo>
                    <a:pt x="90" y="434"/>
                  </a:lnTo>
                  <a:lnTo>
                    <a:pt x="0" y="675"/>
                  </a:lnTo>
                </a:path>
              </a:pathLst>
            </a:custGeom>
            <a:noFill/>
            <a:ln w="26988">
              <a:solidFill>
                <a:srgbClr val="FF0000"/>
              </a:solidFill>
              <a:round/>
              <a:headEnd/>
              <a:tailEnd/>
            </a:ln>
          </p:spPr>
          <p:txBody>
            <a:bodyPr/>
            <a:lstStyle/>
            <a:p>
              <a:endParaRPr lang="nb-NO"/>
            </a:p>
          </p:txBody>
        </p:sp>
        <p:sp>
          <p:nvSpPr>
            <p:cNvPr id="61789" name="Freeform 65"/>
            <p:cNvSpPr>
              <a:spLocks/>
            </p:cNvSpPr>
            <p:nvPr/>
          </p:nvSpPr>
          <p:spPr bwMode="auto">
            <a:xfrm>
              <a:off x="1885" y="3780"/>
              <a:ext cx="33" cy="157"/>
            </a:xfrm>
            <a:custGeom>
              <a:avLst/>
              <a:gdLst>
                <a:gd name="T0" fmla="*/ 0 w 67"/>
                <a:gd name="T1" fmla="*/ 0 h 315"/>
                <a:gd name="T2" fmla="*/ 2 w 67"/>
                <a:gd name="T3" fmla="*/ 29 h 315"/>
                <a:gd name="T4" fmla="*/ 8 w 67"/>
                <a:gd name="T5" fmla="*/ 39 h 315"/>
                <a:gd name="T6" fmla="*/ 0 60000 65536"/>
                <a:gd name="T7" fmla="*/ 0 60000 65536"/>
                <a:gd name="T8" fmla="*/ 0 60000 65536"/>
                <a:gd name="T9" fmla="*/ 0 w 67"/>
                <a:gd name="T10" fmla="*/ 0 h 315"/>
                <a:gd name="T11" fmla="*/ 67 w 67"/>
                <a:gd name="T12" fmla="*/ 315 h 315"/>
              </a:gdLst>
              <a:ahLst/>
              <a:cxnLst>
                <a:cxn ang="T6">
                  <a:pos x="T0" y="T1"/>
                </a:cxn>
                <a:cxn ang="T7">
                  <a:pos x="T2" y="T3"/>
                </a:cxn>
                <a:cxn ang="T8">
                  <a:pos x="T4" y="T5"/>
                </a:cxn>
              </a:cxnLst>
              <a:rect l="T9" t="T10" r="T11" b="T12"/>
              <a:pathLst>
                <a:path w="67" h="315">
                  <a:moveTo>
                    <a:pt x="0" y="0"/>
                  </a:moveTo>
                  <a:lnTo>
                    <a:pt x="16" y="238"/>
                  </a:lnTo>
                  <a:lnTo>
                    <a:pt x="67" y="315"/>
                  </a:lnTo>
                </a:path>
              </a:pathLst>
            </a:custGeom>
            <a:noFill/>
            <a:ln w="26988">
              <a:solidFill>
                <a:srgbClr val="FF0000"/>
              </a:solidFill>
              <a:round/>
              <a:headEnd/>
              <a:tailEnd/>
            </a:ln>
          </p:spPr>
          <p:txBody>
            <a:bodyPr/>
            <a:lstStyle/>
            <a:p>
              <a:endParaRPr lang="nb-NO"/>
            </a:p>
          </p:txBody>
        </p:sp>
        <p:sp>
          <p:nvSpPr>
            <p:cNvPr id="61790" name="Freeform 66"/>
            <p:cNvSpPr>
              <a:spLocks/>
            </p:cNvSpPr>
            <p:nvPr/>
          </p:nvSpPr>
          <p:spPr bwMode="auto">
            <a:xfrm>
              <a:off x="1565" y="3052"/>
              <a:ext cx="341" cy="217"/>
            </a:xfrm>
            <a:custGeom>
              <a:avLst/>
              <a:gdLst>
                <a:gd name="T0" fmla="*/ 85 w 682"/>
                <a:gd name="T1" fmla="*/ 54 h 435"/>
                <a:gd name="T2" fmla="*/ 47 w 682"/>
                <a:gd name="T3" fmla="*/ 23 h 435"/>
                <a:gd name="T4" fmla="*/ 0 w 682"/>
                <a:gd name="T5" fmla="*/ 15 h 435"/>
                <a:gd name="T6" fmla="*/ 5 w 682"/>
                <a:gd name="T7" fmla="*/ 0 h 435"/>
                <a:gd name="T8" fmla="*/ 0 60000 65536"/>
                <a:gd name="T9" fmla="*/ 0 60000 65536"/>
                <a:gd name="T10" fmla="*/ 0 60000 65536"/>
                <a:gd name="T11" fmla="*/ 0 60000 65536"/>
                <a:gd name="T12" fmla="*/ 0 w 682"/>
                <a:gd name="T13" fmla="*/ 0 h 435"/>
                <a:gd name="T14" fmla="*/ 682 w 682"/>
                <a:gd name="T15" fmla="*/ 435 h 435"/>
              </a:gdLst>
              <a:ahLst/>
              <a:cxnLst>
                <a:cxn ang="T8">
                  <a:pos x="T0" y="T1"/>
                </a:cxn>
                <a:cxn ang="T9">
                  <a:pos x="T2" y="T3"/>
                </a:cxn>
                <a:cxn ang="T10">
                  <a:pos x="T4" y="T5"/>
                </a:cxn>
                <a:cxn ang="T11">
                  <a:pos x="T6" y="T7"/>
                </a:cxn>
              </a:cxnLst>
              <a:rect l="T12" t="T13" r="T14" b="T15"/>
              <a:pathLst>
                <a:path w="682" h="435">
                  <a:moveTo>
                    <a:pt x="682" y="435"/>
                  </a:moveTo>
                  <a:lnTo>
                    <a:pt x="379" y="191"/>
                  </a:lnTo>
                  <a:lnTo>
                    <a:pt x="0" y="124"/>
                  </a:lnTo>
                  <a:lnTo>
                    <a:pt x="44" y="0"/>
                  </a:lnTo>
                </a:path>
              </a:pathLst>
            </a:custGeom>
            <a:noFill/>
            <a:ln w="26988">
              <a:solidFill>
                <a:srgbClr val="FF0000"/>
              </a:solidFill>
              <a:round/>
              <a:headEnd/>
              <a:tailEnd/>
            </a:ln>
          </p:spPr>
          <p:txBody>
            <a:bodyPr/>
            <a:lstStyle/>
            <a:p>
              <a:endParaRPr lang="nb-NO"/>
            </a:p>
          </p:txBody>
        </p:sp>
        <p:sp>
          <p:nvSpPr>
            <p:cNvPr id="61791" name="Line 67"/>
            <p:cNvSpPr>
              <a:spLocks noChangeShapeType="1"/>
            </p:cNvSpPr>
            <p:nvPr/>
          </p:nvSpPr>
          <p:spPr bwMode="auto">
            <a:xfrm>
              <a:off x="1565" y="3113"/>
              <a:ext cx="1" cy="91"/>
            </a:xfrm>
            <a:prstGeom prst="line">
              <a:avLst/>
            </a:prstGeom>
            <a:noFill/>
            <a:ln w="26988">
              <a:solidFill>
                <a:srgbClr val="FF0000"/>
              </a:solidFill>
              <a:round/>
              <a:headEnd/>
              <a:tailEnd/>
            </a:ln>
          </p:spPr>
          <p:txBody>
            <a:bodyPr/>
            <a:lstStyle/>
            <a:p>
              <a:endParaRPr lang="nb-NO"/>
            </a:p>
          </p:txBody>
        </p:sp>
        <p:sp>
          <p:nvSpPr>
            <p:cNvPr id="61792" name="Line 68"/>
            <p:cNvSpPr>
              <a:spLocks noChangeShapeType="1"/>
            </p:cNvSpPr>
            <p:nvPr/>
          </p:nvSpPr>
          <p:spPr bwMode="auto">
            <a:xfrm flipH="1">
              <a:off x="1754" y="3020"/>
              <a:ext cx="22" cy="127"/>
            </a:xfrm>
            <a:prstGeom prst="line">
              <a:avLst/>
            </a:prstGeom>
            <a:noFill/>
            <a:ln w="26988">
              <a:solidFill>
                <a:srgbClr val="FF0000"/>
              </a:solidFill>
              <a:round/>
              <a:headEnd/>
              <a:tailEnd/>
            </a:ln>
          </p:spPr>
          <p:txBody>
            <a:bodyPr/>
            <a:lstStyle/>
            <a:p>
              <a:endParaRPr lang="nb-NO"/>
            </a:p>
          </p:txBody>
        </p:sp>
        <p:sp>
          <p:nvSpPr>
            <p:cNvPr id="61793" name="Line 69"/>
            <p:cNvSpPr>
              <a:spLocks noChangeShapeType="1"/>
            </p:cNvSpPr>
            <p:nvPr/>
          </p:nvSpPr>
          <p:spPr bwMode="auto">
            <a:xfrm>
              <a:off x="2051" y="3052"/>
              <a:ext cx="56" cy="61"/>
            </a:xfrm>
            <a:prstGeom prst="line">
              <a:avLst/>
            </a:prstGeom>
            <a:noFill/>
            <a:ln w="26988">
              <a:solidFill>
                <a:srgbClr val="FF0000"/>
              </a:solidFill>
              <a:round/>
              <a:headEnd/>
              <a:tailEnd/>
            </a:ln>
          </p:spPr>
          <p:txBody>
            <a:bodyPr/>
            <a:lstStyle/>
            <a:p>
              <a:endParaRPr lang="nb-NO"/>
            </a:p>
          </p:txBody>
        </p:sp>
        <p:sp>
          <p:nvSpPr>
            <p:cNvPr id="61794" name="Freeform 70"/>
            <p:cNvSpPr>
              <a:spLocks/>
            </p:cNvSpPr>
            <p:nvPr/>
          </p:nvSpPr>
          <p:spPr bwMode="auto">
            <a:xfrm>
              <a:off x="1984" y="3436"/>
              <a:ext cx="271" cy="289"/>
            </a:xfrm>
            <a:custGeom>
              <a:avLst/>
              <a:gdLst>
                <a:gd name="T0" fmla="*/ 0 w 540"/>
                <a:gd name="T1" fmla="*/ 0 h 577"/>
                <a:gd name="T2" fmla="*/ 36 w 540"/>
                <a:gd name="T3" fmla="*/ 17 h 577"/>
                <a:gd name="T4" fmla="*/ 41 w 540"/>
                <a:gd name="T5" fmla="*/ 49 h 577"/>
                <a:gd name="T6" fmla="*/ 60 w 540"/>
                <a:gd name="T7" fmla="*/ 58 h 577"/>
                <a:gd name="T8" fmla="*/ 68 w 540"/>
                <a:gd name="T9" fmla="*/ 73 h 577"/>
                <a:gd name="T10" fmla="*/ 0 60000 65536"/>
                <a:gd name="T11" fmla="*/ 0 60000 65536"/>
                <a:gd name="T12" fmla="*/ 0 60000 65536"/>
                <a:gd name="T13" fmla="*/ 0 60000 65536"/>
                <a:gd name="T14" fmla="*/ 0 60000 65536"/>
                <a:gd name="T15" fmla="*/ 0 w 540"/>
                <a:gd name="T16" fmla="*/ 0 h 577"/>
                <a:gd name="T17" fmla="*/ 540 w 540"/>
                <a:gd name="T18" fmla="*/ 577 h 577"/>
              </a:gdLst>
              <a:ahLst/>
              <a:cxnLst>
                <a:cxn ang="T10">
                  <a:pos x="T0" y="T1"/>
                </a:cxn>
                <a:cxn ang="T11">
                  <a:pos x="T2" y="T3"/>
                </a:cxn>
                <a:cxn ang="T12">
                  <a:pos x="T4" y="T5"/>
                </a:cxn>
                <a:cxn ang="T13">
                  <a:pos x="T6" y="T7"/>
                </a:cxn>
                <a:cxn ang="T14">
                  <a:pos x="T8" y="T9"/>
                </a:cxn>
              </a:cxnLst>
              <a:rect l="T15" t="T16" r="T17" b="T18"/>
              <a:pathLst>
                <a:path w="540" h="577">
                  <a:moveTo>
                    <a:pt x="0" y="0"/>
                  </a:moveTo>
                  <a:lnTo>
                    <a:pt x="284" y="129"/>
                  </a:lnTo>
                  <a:lnTo>
                    <a:pt x="321" y="385"/>
                  </a:lnTo>
                  <a:lnTo>
                    <a:pt x="477" y="460"/>
                  </a:lnTo>
                  <a:lnTo>
                    <a:pt x="540" y="577"/>
                  </a:lnTo>
                </a:path>
              </a:pathLst>
            </a:custGeom>
            <a:noFill/>
            <a:ln w="26988">
              <a:solidFill>
                <a:srgbClr val="FF0000"/>
              </a:solidFill>
              <a:round/>
              <a:headEnd/>
              <a:tailEnd/>
            </a:ln>
          </p:spPr>
          <p:txBody>
            <a:bodyPr/>
            <a:lstStyle/>
            <a:p>
              <a:endParaRPr lang="nb-NO"/>
            </a:p>
          </p:txBody>
        </p:sp>
        <p:sp>
          <p:nvSpPr>
            <p:cNvPr id="61795" name="Line 71"/>
            <p:cNvSpPr>
              <a:spLocks noChangeShapeType="1"/>
            </p:cNvSpPr>
            <p:nvPr/>
          </p:nvSpPr>
          <p:spPr bwMode="auto">
            <a:xfrm>
              <a:off x="2135" y="3552"/>
              <a:ext cx="138" cy="14"/>
            </a:xfrm>
            <a:prstGeom prst="line">
              <a:avLst/>
            </a:prstGeom>
            <a:noFill/>
            <a:ln w="26988">
              <a:solidFill>
                <a:srgbClr val="FF0000"/>
              </a:solidFill>
              <a:round/>
              <a:headEnd/>
              <a:tailEnd/>
            </a:ln>
          </p:spPr>
          <p:txBody>
            <a:bodyPr/>
            <a:lstStyle/>
            <a:p>
              <a:endParaRPr lang="nb-NO"/>
            </a:p>
          </p:txBody>
        </p:sp>
        <p:sp>
          <p:nvSpPr>
            <p:cNvPr id="61796" name="Line 72"/>
            <p:cNvSpPr>
              <a:spLocks noChangeShapeType="1"/>
            </p:cNvSpPr>
            <p:nvPr/>
          </p:nvSpPr>
          <p:spPr bwMode="auto">
            <a:xfrm flipH="1">
              <a:off x="1500" y="3640"/>
              <a:ext cx="187" cy="27"/>
            </a:xfrm>
            <a:prstGeom prst="line">
              <a:avLst/>
            </a:prstGeom>
            <a:noFill/>
            <a:ln w="26988">
              <a:solidFill>
                <a:srgbClr val="FF0000"/>
              </a:solidFill>
              <a:round/>
              <a:headEnd/>
              <a:tailEnd/>
            </a:ln>
          </p:spPr>
          <p:txBody>
            <a:bodyPr/>
            <a:lstStyle/>
            <a:p>
              <a:endParaRPr lang="nb-NO"/>
            </a:p>
          </p:txBody>
        </p:sp>
        <p:sp>
          <p:nvSpPr>
            <p:cNvPr id="61797" name="Freeform 73"/>
            <p:cNvSpPr>
              <a:spLocks/>
            </p:cNvSpPr>
            <p:nvPr/>
          </p:nvSpPr>
          <p:spPr bwMode="auto">
            <a:xfrm>
              <a:off x="1783" y="3436"/>
              <a:ext cx="201" cy="405"/>
            </a:xfrm>
            <a:custGeom>
              <a:avLst/>
              <a:gdLst>
                <a:gd name="T0" fmla="*/ 50 w 403"/>
                <a:gd name="T1" fmla="*/ 0 h 808"/>
                <a:gd name="T2" fmla="*/ 46 w 403"/>
                <a:gd name="T3" fmla="*/ 43 h 808"/>
                <a:gd name="T4" fmla="*/ 35 w 403"/>
                <a:gd name="T5" fmla="*/ 60 h 808"/>
                <a:gd name="T6" fmla="*/ 32 w 403"/>
                <a:gd name="T7" fmla="*/ 82 h 808"/>
                <a:gd name="T8" fmla="*/ 0 w 403"/>
                <a:gd name="T9" fmla="*/ 102 h 808"/>
                <a:gd name="T10" fmla="*/ 0 60000 65536"/>
                <a:gd name="T11" fmla="*/ 0 60000 65536"/>
                <a:gd name="T12" fmla="*/ 0 60000 65536"/>
                <a:gd name="T13" fmla="*/ 0 60000 65536"/>
                <a:gd name="T14" fmla="*/ 0 60000 65536"/>
                <a:gd name="T15" fmla="*/ 0 w 403"/>
                <a:gd name="T16" fmla="*/ 0 h 808"/>
                <a:gd name="T17" fmla="*/ 403 w 403"/>
                <a:gd name="T18" fmla="*/ 808 h 808"/>
              </a:gdLst>
              <a:ahLst/>
              <a:cxnLst>
                <a:cxn ang="T10">
                  <a:pos x="T0" y="T1"/>
                </a:cxn>
                <a:cxn ang="T11">
                  <a:pos x="T2" y="T3"/>
                </a:cxn>
                <a:cxn ang="T12">
                  <a:pos x="T4" y="T5"/>
                </a:cxn>
                <a:cxn ang="T13">
                  <a:pos x="T6" y="T7"/>
                </a:cxn>
                <a:cxn ang="T14">
                  <a:pos x="T8" y="T9"/>
                </a:cxn>
              </a:cxnLst>
              <a:rect l="T15" t="T16" r="T17" b="T18"/>
              <a:pathLst>
                <a:path w="403" h="808">
                  <a:moveTo>
                    <a:pt x="403" y="0"/>
                  </a:moveTo>
                  <a:lnTo>
                    <a:pt x="371" y="338"/>
                  </a:lnTo>
                  <a:lnTo>
                    <a:pt x="281" y="475"/>
                  </a:lnTo>
                  <a:lnTo>
                    <a:pt x="261" y="649"/>
                  </a:lnTo>
                  <a:lnTo>
                    <a:pt x="0" y="808"/>
                  </a:lnTo>
                </a:path>
              </a:pathLst>
            </a:custGeom>
            <a:noFill/>
            <a:ln w="26988">
              <a:solidFill>
                <a:srgbClr val="FF0000"/>
              </a:solidFill>
              <a:round/>
              <a:headEnd/>
              <a:tailEnd/>
            </a:ln>
          </p:spPr>
          <p:txBody>
            <a:bodyPr/>
            <a:lstStyle/>
            <a:p>
              <a:endParaRPr lang="nb-NO"/>
            </a:p>
          </p:txBody>
        </p:sp>
        <p:sp>
          <p:nvSpPr>
            <p:cNvPr id="61798" name="Line 74"/>
            <p:cNvSpPr>
              <a:spLocks noChangeShapeType="1"/>
            </p:cNvSpPr>
            <p:nvPr/>
          </p:nvSpPr>
          <p:spPr bwMode="auto">
            <a:xfrm flipH="1">
              <a:off x="2277" y="2692"/>
              <a:ext cx="34" cy="136"/>
            </a:xfrm>
            <a:prstGeom prst="line">
              <a:avLst/>
            </a:prstGeom>
            <a:noFill/>
            <a:ln w="26988">
              <a:solidFill>
                <a:srgbClr val="FF0000"/>
              </a:solidFill>
              <a:round/>
              <a:headEnd/>
              <a:tailEnd/>
            </a:ln>
          </p:spPr>
          <p:txBody>
            <a:bodyPr/>
            <a:lstStyle/>
            <a:p>
              <a:endParaRPr lang="nb-NO"/>
            </a:p>
          </p:txBody>
        </p:sp>
        <p:sp>
          <p:nvSpPr>
            <p:cNvPr id="61799" name="Line 75"/>
            <p:cNvSpPr>
              <a:spLocks noChangeShapeType="1"/>
            </p:cNvSpPr>
            <p:nvPr/>
          </p:nvSpPr>
          <p:spPr bwMode="auto">
            <a:xfrm flipH="1">
              <a:off x="2260" y="3566"/>
              <a:ext cx="13" cy="63"/>
            </a:xfrm>
            <a:prstGeom prst="line">
              <a:avLst/>
            </a:prstGeom>
            <a:noFill/>
            <a:ln w="26988">
              <a:solidFill>
                <a:srgbClr val="FF0000"/>
              </a:solidFill>
              <a:round/>
              <a:headEnd/>
              <a:tailEnd/>
            </a:ln>
          </p:spPr>
          <p:txBody>
            <a:bodyPr/>
            <a:lstStyle/>
            <a:p>
              <a:endParaRPr lang="nb-NO"/>
            </a:p>
          </p:txBody>
        </p:sp>
        <p:sp>
          <p:nvSpPr>
            <p:cNvPr id="61800" name="Line 76"/>
            <p:cNvSpPr>
              <a:spLocks noChangeShapeType="1"/>
            </p:cNvSpPr>
            <p:nvPr/>
          </p:nvSpPr>
          <p:spPr bwMode="auto">
            <a:xfrm flipH="1" flipV="1">
              <a:off x="1984" y="3436"/>
              <a:ext cx="58" cy="143"/>
            </a:xfrm>
            <a:prstGeom prst="line">
              <a:avLst/>
            </a:prstGeom>
            <a:noFill/>
            <a:ln w="26988">
              <a:solidFill>
                <a:srgbClr val="00E000"/>
              </a:solidFill>
              <a:round/>
              <a:headEnd/>
              <a:tailEnd/>
            </a:ln>
          </p:spPr>
          <p:txBody>
            <a:bodyPr/>
            <a:lstStyle/>
            <a:p>
              <a:endParaRPr lang="nb-NO"/>
            </a:p>
          </p:txBody>
        </p:sp>
        <p:sp>
          <p:nvSpPr>
            <p:cNvPr id="61801" name="Freeform 77"/>
            <p:cNvSpPr>
              <a:spLocks/>
            </p:cNvSpPr>
            <p:nvPr/>
          </p:nvSpPr>
          <p:spPr bwMode="auto">
            <a:xfrm>
              <a:off x="2275" y="2832"/>
              <a:ext cx="301" cy="215"/>
            </a:xfrm>
            <a:custGeom>
              <a:avLst/>
              <a:gdLst>
                <a:gd name="T0" fmla="*/ 0 w 602"/>
                <a:gd name="T1" fmla="*/ 0 h 428"/>
                <a:gd name="T2" fmla="*/ 29 w 602"/>
                <a:gd name="T3" fmla="*/ 42 h 428"/>
                <a:gd name="T4" fmla="*/ 75 w 602"/>
                <a:gd name="T5" fmla="*/ 54 h 428"/>
                <a:gd name="T6" fmla="*/ 0 60000 65536"/>
                <a:gd name="T7" fmla="*/ 0 60000 65536"/>
                <a:gd name="T8" fmla="*/ 0 60000 65536"/>
                <a:gd name="T9" fmla="*/ 0 w 602"/>
                <a:gd name="T10" fmla="*/ 0 h 428"/>
                <a:gd name="T11" fmla="*/ 602 w 602"/>
                <a:gd name="T12" fmla="*/ 428 h 428"/>
              </a:gdLst>
              <a:ahLst/>
              <a:cxnLst>
                <a:cxn ang="T6">
                  <a:pos x="T0" y="T1"/>
                </a:cxn>
                <a:cxn ang="T7">
                  <a:pos x="T2" y="T3"/>
                </a:cxn>
                <a:cxn ang="T8">
                  <a:pos x="T4" y="T5"/>
                </a:cxn>
              </a:cxnLst>
              <a:rect l="T9" t="T10" r="T11" b="T12"/>
              <a:pathLst>
                <a:path w="602" h="428">
                  <a:moveTo>
                    <a:pt x="0" y="0"/>
                  </a:moveTo>
                  <a:lnTo>
                    <a:pt x="237" y="329"/>
                  </a:lnTo>
                  <a:lnTo>
                    <a:pt x="602" y="428"/>
                  </a:lnTo>
                </a:path>
              </a:pathLst>
            </a:custGeom>
            <a:noFill/>
            <a:ln w="26988">
              <a:solidFill>
                <a:srgbClr val="FF0000"/>
              </a:solidFill>
              <a:round/>
              <a:headEnd/>
              <a:tailEnd/>
            </a:ln>
          </p:spPr>
          <p:txBody>
            <a:bodyPr/>
            <a:lstStyle/>
            <a:p>
              <a:endParaRPr lang="nb-NO"/>
            </a:p>
          </p:txBody>
        </p:sp>
        <p:sp>
          <p:nvSpPr>
            <p:cNvPr id="61802" name="Freeform 78"/>
            <p:cNvSpPr>
              <a:spLocks/>
            </p:cNvSpPr>
            <p:nvPr/>
          </p:nvSpPr>
          <p:spPr bwMode="auto">
            <a:xfrm>
              <a:off x="2279" y="2242"/>
              <a:ext cx="231" cy="41"/>
            </a:xfrm>
            <a:custGeom>
              <a:avLst/>
              <a:gdLst>
                <a:gd name="T0" fmla="*/ 58 w 462"/>
                <a:gd name="T1" fmla="*/ 10 h 82"/>
                <a:gd name="T2" fmla="*/ 42 w 462"/>
                <a:gd name="T3" fmla="*/ 3 h 82"/>
                <a:gd name="T4" fmla="*/ 0 w 462"/>
                <a:gd name="T5" fmla="*/ 0 h 82"/>
                <a:gd name="T6" fmla="*/ 0 60000 65536"/>
                <a:gd name="T7" fmla="*/ 0 60000 65536"/>
                <a:gd name="T8" fmla="*/ 0 60000 65536"/>
                <a:gd name="T9" fmla="*/ 0 w 462"/>
                <a:gd name="T10" fmla="*/ 0 h 82"/>
                <a:gd name="T11" fmla="*/ 462 w 462"/>
                <a:gd name="T12" fmla="*/ 82 h 82"/>
              </a:gdLst>
              <a:ahLst/>
              <a:cxnLst>
                <a:cxn ang="T6">
                  <a:pos x="T0" y="T1"/>
                </a:cxn>
                <a:cxn ang="T7">
                  <a:pos x="T2" y="T3"/>
                </a:cxn>
                <a:cxn ang="T8">
                  <a:pos x="T4" y="T5"/>
                </a:cxn>
              </a:cxnLst>
              <a:rect l="T9" t="T10" r="T11" b="T12"/>
              <a:pathLst>
                <a:path w="462" h="82">
                  <a:moveTo>
                    <a:pt x="462" y="82"/>
                  </a:moveTo>
                  <a:lnTo>
                    <a:pt x="335" y="29"/>
                  </a:lnTo>
                  <a:lnTo>
                    <a:pt x="0" y="0"/>
                  </a:lnTo>
                </a:path>
              </a:pathLst>
            </a:custGeom>
            <a:noFill/>
            <a:ln w="26988">
              <a:solidFill>
                <a:srgbClr val="00E000"/>
              </a:solidFill>
              <a:round/>
              <a:headEnd/>
              <a:tailEnd/>
            </a:ln>
          </p:spPr>
          <p:txBody>
            <a:bodyPr/>
            <a:lstStyle/>
            <a:p>
              <a:endParaRPr lang="nb-NO"/>
            </a:p>
          </p:txBody>
        </p:sp>
        <p:sp>
          <p:nvSpPr>
            <p:cNvPr id="61803" name="Line 79"/>
            <p:cNvSpPr>
              <a:spLocks noChangeShapeType="1"/>
            </p:cNvSpPr>
            <p:nvPr/>
          </p:nvSpPr>
          <p:spPr bwMode="auto">
            <a:xfrm flipH="1" flipV="1">
              <a:off x="2415" y="2211"/>
              <a:ext cx="31" cy="45"/>
            </a:xfrm>
            <a:prstGeom prst="line">
              <a:avLst/>
            </a:prstGeom>
            <a:noFill/>
            <a:ln w="26988">
              <a:solidFill>
                <a:srgbClr val="00E000"/>
              </a:solidFill>
              <a:round/>
              <a:headEnd/>
              <a:tailEnd/>
            </a:ln>
          </p:spPr>
          <p:txBody>
            <a:bodyPr/>
            <a:lstStyle/>
            <a:p>
              <a:endParaRPr lang="nb-NO"/>
            </a:p>
          </p:txBody>
        </p:sp>
        <p:sp>
          <p:nvSpPr>
            <p:cNvPr id="61804" name="Line 80"/>
            <p:cNvSpPr>
              <a:spLocks noChangeShapeType="1"/>
            </p:cNvSpPr>
            <p:nvPr/>
          </p:nvSpPr>
          <p:spPr bwMode="auto">
            <a:xfrm flipV="1">
              <a:off x="2404" y="2434"/>
              <a:ext cx="94" cy="50"/>
            </a:xfrm>
            <a:prstGeom prst="line">
              <a:avLst/>
            </a:prstGeom>
            <a:noFill/>
            <a:ln w="26988">
              <a:solidFill>
                <a:srgbClr val="00E000"/>
              </a:solidFill>
              <a:round/>
              <a:headEnd/>
              <a:tailEnd/>
            </a:ln>
          </p:spPr>
          <p:txBody>
            <a:bodyPr/>
            <a:lstStyle/>
            <a:p>
              <a:endParaRPr lang="nb-NO"/>
            </a:p>
          </p:txBody>
        </p:sp>
        <p:sp>
          <p:nvSpPr>
            <p:cNvPr id="61805" name="Freeform 81"/>
            <p:cNvSpPr>
              <a:spLocks/>
            </p:cNvSpPr>
            <p:nvPr/>
          </p:nvSpPr>
          <p:spPr bwMode="auto">
            <a:xfrm>
              <a:off x="1876" y="3062"/>
              <a:ext cx="308" cy="232"/>
            </a:xfrm>
            <a:custGeom>
              <a:avLst/>
              <a:gdLst>
                <a:gd name="T0" fmla="*/ 77 w 616"/>
                <a:gd name="T1" fmla="*/ 0 h 463"/>
                <a:gd name="T2" fmla="*/ 57 w 616"/>
                <a:gd name="T3" fmla="*/ 13 h 463"/>
                <a:gd name="T4" fmla="*/ 0 w 616"/>
                <a:gd name="T5" fmla="*/ 58 h 463"/>
                <a:gd name="T6" fmla="*/ 0 60000 65536"/>
                <a:gd name="T7" fmla="*/ 0 60000 65536"/>
                <a:gd name="T8" fmla="*/ 0 60000 65536"/>
                <a:gd name="T9" fmla="*/ 0 w 616"/>
                <a:gd name="T10" fmla="*/ 0 h 463"/>
                <a:gd name="T11" fmla="*/ 616 w 616"/>
                <a:gd name="T12" fmla="*/ 463 h 463"/>
              </a:gdLst>
              <a:ahLst/>
              <a:cxnLst>
                <a:cxn ang="T6">
                  <a:pos x="T0" y="T1"/>
                </a:cxn>
                <a:cxn ang="T7">
                  <a:pos x="T2" y="T3"/>
                </a:cxn>
                <a:cxn ang="T8">
                  <a:pos x="T4" y="T5"/>
                </a:cxn>
              </a:cxnLst>
              <a:rect l="T9" t="T10" r="T11" b="T12"/>
              <a:pathLst>
                <a:path w="616" h="463">
                  <a:moveTo>
                    <a:pt x="616" y="0"/>
                  </a:moveTo>
                  <a:lnTo>
                    <a:pt x="460" y="100"/>
                  </a:lnTo>
                  <a:lnTo>
                    <a:pt x="0" y="463"/>
                  </a:lnTo>
                </a:path>
              </a:pathLst>
            </a:custGeom>
            <a:noFill/>
            <a:ln w="26988">
              <a:solidFill>
                <a:srgbClr val="FF0000"/>
              </a:solidFill>
              <a:round/>
              <a:headEnd/>
              <a:tailEnd/>
            </a:ln>
          </p:spPr>
          <p:txBody>
            <a:bodyPr/>
            <a:lstStyle/>
            <a:p>
              <a:endParaRPr lang="nb-NO"/>
            </a:p>
          </p:txBody>
        </p:sp>
        <p:sp>
          <p:nvSpPr>
            <p:cNvPr id="61806" name="Freeform 82"/>
            <p:cNvSpPr>
              <a:spLocks/>
            </p:cNvSpPr>
            <p:nvPr/>
          </p:nvSpPr>
          <p:spPr bwMode="auto">
            <a:xfrm>
              <a:off x="2184" y="2828"/>
              <a:ext cx="93" cy="234"/>
            </a:xfrm>
            <a:custGeom>
              <a:avLst/>
              <a:gdLst>
                <a:gd name="T0" fmla="*/ 23 w 186"/>
                <a:gd name="T1" fmla="*/ 0 h 469"/>
                <a:gd name="T2" fmla="*/ 9 w 186"/>
                <a:gd name="T3" fmla="*/ 53 h 469"/>
                <a:gd name="T4" fmla="*/ 0 w 186"/>
                <a:gd name="T5" fmla="*/ 58 h 469"/>
                <a:gd name="T6" fmla="*/ 0 60000 65536"/>
                <a:gd name="T7" fmla="*/ 0 60000 65536"/>
                <a:gd name="T8" fmla="*/ 0 60000 65536"/>
                <a:gd name="T9" fmla="*/ 0 w 186"/>
                <a:gd name="T10" fmla="*/ 0 h 469"/>
                <a:gd name="T11" fmla="*/ 186 w 186"/>
                <a:gd name="T12" fmla="*/ 469 h 469"/>
              </a:gdLst>
              <a:ahLst/>
              <a:cxnLst>
                <a:cxn ang="T6">
                  <a:pos x="T0" y="T1"/>
                </a:cxn>
                <a:cxn ang="T7">
                  <a:pos x="T2" y="T3"/>
                </a:cxn>
                <a:cxn ang="T8">
                  <a:pos x="T4" y="T5"/>
                </a:cxn>
              </a:cxnLst>
              <a:rect l="T9" t="T10" r="T11" b="T12"/>
              <a:pathLst>
                <a:path w="186" h="469">
                  <a:moveTo>
                    <a:pt x="186" y="0"/>
                  </a:moveTo>
                  <a:lnTo>
                    <a:pt x="72" y="424"/>
                  </a:lnTo>
                  <a:lnTo>
                    <a:pt x="0" y="469"/>
                  </a:lnTo>
                </a:path>
              </a:pathLst>
            </a:custGeom>
            <a:noFill/>
            <a:ln w="26988">
              <a:solidFill>
                <a:srgbClr val="00E000"/>
              </a:solidFill>
              <a:round/>
              <a:headEnd/>
              <a:tailEnd/>
            </a:ln>
          </p:spPr>
          <p:txBody>
            <a:bodyPr/>
            <a:lstStyle/>
            <a:p>
              <a:endParaRPr lang="nb-NO"/>
            </a:p>
          </p:txBody>
        </p:sp>
        <p:sp>
          <p:nvSpPr>
            <p:cNvPr id="61807" name="Freeform 83"/>
            <p:cNvSpPr>
              <a:spLocks/>
            </p:cNvSpPr>
            <p:nvPr/>
          </p:nvSpPr>
          <p:spPr bwMode="auto">
            <a:xfrm>
              <a:off x="1984" y="3271"/>
              <a:ext cx="512" cy="165"/>
            </a:xfrm>
            <a:custGeom>
              <a:avLst/>
              <a:gdLst>
                <a:gd name="T0" fmla="*/ 129 w 1022"/>
                <a:gd name="T1" fmla="*/ 7 h 331"/>
                <a:gd name="T2" fmla="*/ 95 w 1022"/>
                <a:gd name="T3" fmla="*/ 0 h 331"/>
                <a:gd name="T4" fmla="*/ 62 w 1022"/>
                <a:gd name="T5" fmla="*/ 0 h 331"/>
                <a:gd name="T6" fmla="*/ 0 w 1022"/>
                <a:gd name="T7" fmla="*/ 41 h 331"/>
                <a:gd name="T8" fmla="*/ 0 60000 65536"/>
                <a:gd name="T9" fmla="*/ 0 60000 65536"/>
                <a:gd name="T10" fmla="*/ 0 60000 65536"/>
                <a:gd name="T11" fmla="*/ 0 60000 65536"/>
                <a:gd name="T12" fmla="*/ 0 w 1022"/>
                <a:gd name="T13" fmla="*/ 0 h 331"/>
                <a:gd name="T14" fmla="*/ 1022 w 1022"/>
                <a:gd name="T15" fmla="*/ 331 h 331"/>
              </a:gdLst>
              <a:ahLst/>
              <a:cxnLst>
                <a:cxn ang="T8">
                  <a:pos x="T0" y="T1"/>
                </a:cxn>
                <a:cxn ang="T9">
                  <a:pos x="T2" y="T3"/>
                </a:cxn>
                <a:cxn ang="T10">
                  <a:pos x="T4" y="T5"/>
                </a:cxn>
                <a:cxn ang="T11">
                  <a:pos x="T6" y="T7"/>
                </a:cxn>
              </a:cxnLst>
              <a:rect l="T12" t="T13" r="T14" b="T15"/>
              <a:pathLst>
                <a:path w="1022" h="331">
                  <a:moveTo>
                    <a:pt x="1022" y="63"/>
                  </a:moveTo>
                  <a:lnTo>
                    <a:pt x="755" y="1"/>
                  </a:lnTo>
                  <a:lnTo>
                    <a:pt x="492" y="0"/>
                  </a:lnTo>
                  <a:lnTo>
                    <a:pt x="0" y="331"/>
                  </a:lnTo>
                </a:path>
              </a:pathLst>
            </a:custGeom>
            <a:noFill/>
            <a:ln w="26988">
              <a:solidFill>
                <a:srgbClr val="FF0000"/>
              </a:solidFill>
              <a:round/>
              <a:headEnd/>
              <a:tailEnd/>
            </a:ln>
          </p:spPr>
          <p:txBody>
            <a:bodyPr/>
            <a:lstStyle/>
            <a:p>
              <a:endParaRPr lang="nb-NO"/>
            </a:p>
          </p:txBody>
        </p:sp>
        <p:sp>
          <p:nvSpPr>
            <p:cNvPr id="61808" name="Freeform 84"/>
            <p:cNvSpPr>
              <a:spLocks/>
            </p:cNvSpPr>
            <p:nvPr/>
          </p:nvSpPr>
          <p:spPr bwMode="auto">
            <a:xfrm>
              <a:off x="2496" y="3159"/>
              <a:ext cx="62" cy="144"/>
            </a:xfrm>
            <a:custGeom>
              <a:avLst/>
              <a:gdLst>
                <a:gd name="T0" fmla="*/ 16 w 124"/>
                <a:gd name="T1" fmla="*/ 0 h 290"/>
                <a:gd name="T2" fmla="*/ 13 w 124"/>
                <a:gd name="T3" fmla="*/ 13 h 290"/>
                <a:gd name="T4" fmla="*/ 0 w 124"/>
                <a:gd name="T5" fmla="*/ 36 h 290"/>
                <a:gd name="T6" fmla="*/ 0 60000 65536"/>
                <a:gd name="T7" fmla="*/ 0 60000 65536"/>
                <a:gd name="T8" fmla="*/ 0 60000 65536"/>
                <a:gd name="T9" fmla="*/ 0 w 124"/>
                <a:gd name="T10" fmla="*/ 0 h 290"/>
                <a:gd name="T11" fmla="*/ 124 w 124"/>
                <a:gd name="T12" fmla="*/ 290 h 290"/>
              </a:gdLst>
              <a:ahLst/>
              <a:cxnLst>
                <a:cxn ang="T6">
                  <a:pos x="T0" y="T1"/>
                </a:cxn>
                <a:cxn ang="T7">
                  <a:pos x="T2" y="T3"/>
                </a:cxn>
                <a:cxn ang="T8">
                  <a:pos x="T4" y="T5"/>
                </a:cxn>
              </a:cxnLst>
              <a:rect l="T9" t="T10" r="T11" b="T12"/>
              <a:pathLst>
                <a:path w="124" h="290">
                  <a:moveTo>
                    <a:pt x="124" y="0"/>
                  </a:moveTo>
                  <a:lnTo>
                    <a:pt x="104" y="106"/>
                  </a:lnTo>
                  <a:lnTo>
                    <a:pt x="0" y="290"/>
                  </a:lnTo>
                </a:path>
              </a:pathLst>
            </a:custGeom>
            <a:noFill/>
            <a:ln w="26988">
              <a:solidFill>
                <a:srgbClr val="FF0000"/>
              </a:solidFill>
              <a:round/>
              <a:headEnd/>
              <a:tailEnd/>
            </a:ln>
          </p:spPr>
          <p:txBody>
            <a:bodyPr/>
            <a:lstStyle/>
            <a:p>
              <a:endParaRPr lang="nb-NO"/>
            </a:p>
          </p:txBody>
        </p:sp>
        <p:sp>
          <p:nvSpPr>
            <p:cNvPr id="61809" name="Freeform 85"/>
            <p:cNvSpPr>
              <a:spLocks/>
            </p:cNvSpPr>
            <p:nvPr/>
          </p:nvSpPr>
          <p:spPr bwMode="auto">
            <a:xfrm>
              <a:off x="2565" y="3001"/>
              <a:ext cx="90" cy="113"/>
            </a:xfrm>
            <a:custGeom>
              <a:avLst/>
              <a:gdLst>
                <a:gd name="T0" fmla="*/ 23 w 179"/>
                <a:gd name="T1" fmla="*/ 0 h 226"/>
                <a:gd name="T2" fmla="*/ 3 w 179"/>
                <a:gd name="T3" fmla="*/ 12 h 226"/>
                <a:gd name="T4" fmla="*/ 0 w 179"/>
                <a:gd name="T5" fmla="*/ 28 h 226"/>
                <a:gd name="T6" fmla="*/ 0 60000 65536"/>
                <a:gd name="T7" fmla="*/ 0 60000 65536"/>
                <a:gd name="T8" fmla="*/ 0 60000 65536"/>
                <a:gd name="T9" fmla="*/ 0 w 179"/>
                <a:gd name="T10" fmla="*/ 0 h 226"/>
                <a:gd name="T11" fmla="*/ 179 w 179"/>
                <a:gd name="T12" fmla="*/ 226 h 226"/>
              </a:gdLst>
              <a:ahLst/>
              <a:cxnLst>
                <a:cxn ang="T6">
                  <a:pos x="T0" y="T1"/>
                </a:cxn>
                <a:cxn ang="T7">
                  <a:pos x="T2" y="T3"/>
                </a:cxn>
                <a:cxn ang="T8">
                  <a:pos x="T4" y="T5"/>
                </a:cxn>
              </a:cxnLst>
              <a:rect l="T9" t="T10" r="T11" b="T12"/>
              <a:pathLst>
                <a:path w="179" h="226">
                  <a:moveTo>
                    <a:pt x="179" y="0"/>
                  </a:moveTo>
                  <a:lnTo>
                    <a:pt x="22" y="90"/>
                  </a:lnTo>
                  <a:lnTo>
                    <a:pt x="0" y="226"/>
                  </a:lnTo>
                </a:path>
              </a:pathLst>
            </a:custGeom>
            <a:noFill/>
            <a:ln w="26988">
              <a:solidFill>
                <a:srgbClr val="FF0000"/>
              </a:solidFill>
              <a:round/>
              <a:headEnd/>
              <a:tailEnd/>
            </a:ln>
          </p:spPr>
          <p:txBody>
            <a:bodyPr/>
            <a:lstStyle/>
            <a:p>
              <a:endParaRPr lang="nb-NO"/>
            </a:p>
          </p:txBody>
        </p:sp>
        <p:sp>
          <p:nvSpPr>
            <p:cNvPr id="61810" name="Line 86"/>
            <p:cNvSpPr>
              <a:spLocks noChangeShapeType="1"/>
            </p:cNvSpPr>
            <p:nvPr/>
          </p:nvSpPr>
          <p:spPr bwMode="auto">
            <a:xfrm flipV="1">
              <a:off x="2558" y="3114"/>
              <a:ext cx="7" cy="45"/>
            </a:xfrm>
            <a:prstGeom prst="line">
              <a:avLst/>
            </a:prstGeom>
            <a:noFill/>
            <a:ln w="26988">
              <a:solidFill>
                <a:srgbClr val="FF0000"/>
              </a:solidFill>
              <a:round/>
              <a:headEnd/>
              <a:tailEnd/>
            </a:ln>
          </p:spPr>
          <p:txBody>
            <a:bodyPr/>
            <a:lstStyle/>
            <a:p>
              <a:endParaRPr lang="nb-NO"/>
            </a:p>
          </p:txBody>
        </p:sp>
        <p:sp>
          <p:nvSpPr>
            <p:cNvPr id="61811" name="Line 87"/>
            <p:cNvSpPr>
              <a:spLocks noChangeShapeType="1"/>
            </p:cNvSpPr>
            <p:nvPr/>
          </p:nvSpPr>
          <p:spPr bwMode="auto">
            <a:xfrm>
              <a:off x="1876" y="3294"/>
              <a:ext cx="108" cy="142"/>
            </a:xfrm>
            <a:prstGeom prst="line">
              <a:avLst/>
            </a:prstGeom>
            <a:noFill/>
            <a:ln w="26988">
              <a:solidFill>
                <a:srgbClr val="FF0000"/>
              </a:solidFill>
              <a:round/>
              <a:headEnd/>
              <a:tailEnd/>
            </a:ln>
          </p:spPr>
          <p:txBody>
            <a:bodyPr/>
            <a:lstStyle/>
            <a:p>
              <a:endParaRPr lang="nb-NO"/>
            </a:p>
          </p:txBody>
        </p:sp>
        <p:sp>
          <p:nvSpPr>
            <p:cNvPr id="61812" name="Line 88"/>
            <p:cNvSpPr>
              <a:spLocks noChangeShapeType="1"/>
            </p:cNvSpPr>
            <p:nvPr/>
          </p:nvSpPr>
          <p:spPr bwMode="auto">
            <a:xfrm flipH="1">
              <a:off x="2273" y="3495"/>
              <a:ext cx="29" cy="71"/>
            </a:xfrm>
            <a:prstGeom prst="line">
              <a:avLst/>
            </a:prstGeom>
            <a:noFill/>
            <a:ln w="26988">
              <a:solidFill>
                <a:srgbClr val="FF0000"/>
              </a:solidFill>
              <a:round/>
              <a:headEnd/>
              <a:tailEnd/>
            </a:ln>
          </p:spPr>
          <p:txBody>
            <a:bodyPr/>
            <a:lstStyle/>
            <a:p>
              <a:endParaRPr lang="nb-NO"/>
            </a:p>
          </p:txBody>
        </p:sp>
        <p:sp>
          <p:nvSpPr>
            <p:cNvPr id="61813" name="Line 89"/>
            <p:cNvSpPr>
              <a:spLocks noChangeShapeType="1"/>
            </p:cNvSpPr>
            <p:nvPr/>
          </p:nvSpPr>
          <p:spPr bwMode="auto">
            <a:xfrm flipH="1">
              <a:off x="2302" y="3339"/>
              <a:ext cx="103" cy="156"/>
            </a:xfrm>
            <a:prstGeom prst="line">
              <a:avLst/>
            </a:prstGeom>
            <a:noFill/>
            <a:ln w="26988">
              <a:solidFill>
                <a:srgbClr val="FF0000"/>
              </a:solidFill>
              <a:round/>
              <a:headEnd/>
              <a:tailEnd/>
            </a:ln>
          </p:spPr>
          <p:txBody>
            <a:bodyPr/>
            <a:lstStyle/>
            <a:p>
              <a:endParaRPr lang="nb-NO"/>
            </a:p>
          </p:txBody>
        </p:sp>
        <p:sp>
          <p:nvSpPr>
            <p:cNvPr id="61814" name="Line 90"/>
            <p:cNvSpPr>
              <a:spLocks noChangeShapeType="1"/>
            </p:cNvSpPr>
            <p:nvPr/>
          </p:nvSpPr>
          <p:spPr bwMode="auto">
            <a:xfrm>
              <a:off x="2423" y="1989"/>
              <a:ext cx="41" cy="24"/>
            </a:xfrm>
            <a:prstGeom prst="line">
              <a:avLst/>
            </a:prstGeom>
            <a:noFill/>
            <a:ln w="26988">
              <a:solidFill>
                <a:srgbClr val="FF0000"/>
              </a:solidFill>
              <a:round/>
              <a:headEnd/>
              <a:tailEnd/>
            </a:ln>
          </p:spPr>
          <p:txBody>
            <a:bodyPr/>
            <a:lstStyle/>
            <a:p>
              <a:endParaRPr lang="nb-NO"/>
            </a:p>
          </p:txBody>
        </p:sp>
        <p:sp>
          <p:nvSpPr>
            <p:cNvPr id="61815" name="Line 91"/>
            <p:cNvSpPr>
              <a:spLocks noChangeShapeType="1"/>
            </p:cNvSpPr>
            <p:nvPr/>
          </p:nvSpPr>
          <p:spPr bwMode="auto">
            <a:xfrm flipH="1" flipV="1">
              <a:off x="2241" y="2416"/>
              <a:ext cx="40" cy="12"/>
            </a:xfrm>
            <a:prstGeom prst="line">
              <a:avLst/>
            </a:prstGeom>
            <a:noFill/>
            <a:ln w="26988">
              <a:solidFill>
                <a:srgbClr val="FF0000"/>
              </a:solidFill>
              <a:round/>
              <a:headEnd/>
              <a:tailEnd/>
            </a:ln>
          </p:spPr>
          <p:txBody>
            <a:bodyPr/>
            <a:lstStyle/>
            <a:p>
              <a:endParaRPr lang="nb-NO"/>
            </a:p>
          </p:txBody>
        </p:sp>
        <p:sp>
          <p:nvSpPr>
            <p:cNvPr id="61816" name="Freeform 92"/>
            <p:cNvSpPr>
              <a:spLocks/>
            </p:cNvSpPr>
            <p:nvPr/>
          </p:nvSpPr>
          <p:spPr bwMode="auto">
            <a:xfrm>
              <a:off x="2487" y="2297"/>
              <a:ext cx="30" cy="218"/>
            </a:xfrm>
            <a:custGeom>
              <a:avLst/>
              <a:gdLst>
                <a:gd name="T0" fmla="*/ 8 w 60"/>
                <a:gd name="T1" fmla="*/ 0 h 436"/>
                <a:gd name="T2" fmla="*/ 3 w 60"/>
                <a:gd name="T3" fmla="*/ 35 h 436"/>
                <a:gd name="T4" fmla="*/ 0 w 60"/>
                <a:gd name="T5" fmla="*/ 55 h 436"/>
                <a:gd name="T6" fmla="*/ 0 60000 65536"/>
                <a:gd name="T7" fmla="*/ 0 60000 65536"/>
                <a:gd name="T8" fmla="*/ 0 60000 65536"/>
                <a:gd name="T9" fmla="*/ 0 w 60"/>
                <a:gd name="T10" fmla="*/ 0 h 436"/>
                <a:gd name="T11" fmla="*/ 60 w 60"/>
                <a:gd name="T12" fmla="*/ 436 h 436"/>
              </a:gdLst>
              <a:ahLst/>
              <a:cxnLst>
                <a:cxn ang="T6">
                  <a:pos x="T0" y="T1"/>
                </a:cxn>
                <a:cxn ang="T7">
                  <a:pos x="T2" y="T3"/>
                </a:cxn>
                <a:cxn ang="T8">
                  <a:pos x="T4" y="T5"/>
                </a:cxn>
              </a:cxnLst>
              <a:rect l="T9" t="T10" r="T11" b="T12"/>
              <a:pathLst>
                <a:path w="60" h="436">
                  <a:moveTo>
                    <a:pt x="60" y="0"/>
                  </a:moveTo>
                  <a:lnTo>
                    <a:pt x="21" y="274"/>
                  </a:lnTo>
                  <a:lnTo>
                    <a:pt x="0" y="436"/>
                  </a:lnTo>
                </a:path>
              </a:pathLst>
            </a:custGeom>
            <a:noFill/>
            <a:ln w="26988">
              <a:solidFill>
                <a:srgbClr val="00E000"/>
              </a:solidFill>
              <a:round/>
              <a:headEnd/>
              <a:tailEnd/>
            </a:ln>
          </p:spPr>
          <p:txBody>
            <a:bodyPr/>
            <a:lstStyle/>
            <a:p>
              <a:endParaRPr lang="nb-NO"/>
            </a:p>
          </p:txBody>
        </p:sp>
        <p:sp>
          <p:nvSpPr>
            <p:cNvPr id="61817" name="Freeform 93"/>
            <p:cNvSpPr>
              <a:spLocks/>
            </p:cNvSpPr>
            <p:nvPr/>
          </p:nvSpPr>
          <p:spPr bwMode="auto">
            <a:xfrm>
              <a:off x="2532" y="2060"/>
              <a:ext cx="147" cy="397"/>
            </a:xfrm>
            <a:custGeom>
              <a:avLst/>
              <a:gdLst>
                <a:gd name="T0" fmla="*/ 36 w 295"/>
                <a:gd name="T1" fmla="*/ 99 h 795"/>
                <a:gd name="T2" fmla="*/ 33 w 295"/>
                <a:gd name="T3" fmla="*/ 98 h 795"/>
                <a:gd name="T4" fmla="*/ 30 w 295"/>
                <a:gd name="T5" fmla="*/ 92 h 795"/>
                <a:gd name="T6" fmla="*/ 14 w 295"/>
                <a:gd name="T7" fmla="*/ 76 h 795"/>
                <a:gd name="T8" fmla="*/ 3 w 295"/>
                <a:gd name="T9" fmla="*/ 67 h 795"/>
                <a:gd name="T10" fmla="*/ 3 w 295"/>
                <a:gd name="T11" fmla="*/ 64 h 795"/>
                <a:gd name="T12" fmla="*/ 5 w 295"/>
                <a:gd name="T13" fmla="*/ 57 h 795"/>
                <a:gd name="T14" fmla="*/ 0 w 295"/>
                <a:gd name="T15" fmla="*/ 51 h 795"/>
                <a:gd name="T16" fmla="*/ 4 w 295"/>
                <a:gd name="T17" fmla="*/ 48 h 795"/>
                <a:gd name="T18" fmla="*/ 12 w 295"/>
                <a:gd name="T19" fmla="*/ 0 h 795"/>
                <a:gd name="T20" fmla="*/ 16 w 295"/>
                <a:gd name="T21" fmla="*/ 0 h 7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5"/>
                <a:gd name="T34" fmla="*/ 0 h 795"/>
                <a:gd name="T35" fmla="*/ 295 w 295"/>
                <a:gd name="T36" fmla="*/ 795 h 79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5" h="795">
                  <a:moveTo>
                    <a:pt x="295" y="795"/>
                  </a:moveTo>
                  <a:lnTo>
                    <a:pt x="265" y="785"/>
                  </a:lnTo>
                  <a:lnTo>
                    <a:pt x="241" y="740"/>
                  </a:lnTo>
                  <a:lnTo>
                    <a:pt x="118" y="612"/>
                  </a:lnTo>
                  <a:lnTo>
                    <a:pt x="27" y="542"/>
                  </a:lnTo>
                  <a:lnTo>
                    <a:pt x="25" y="514"/>
                  </a:lnTo>
                  <a:lnTo>
                    <a:pt x="41" y="460"/>
                  </a:lnTo>
                  <a:lnTo>
                    <a:pt x="0" y="415"/>
                  </a:lnTo>
                  <a:lnTo>
                    <a:pt x="32" y="388"/>
                  </a:lnTo>
                  <a:lnTo>
                    <a:pt x="102" y="3"/>
                  </a:lnTo>
                  <a:lnTo>
                    <a:pt x="128" y="0"/>
                  </a:lnTo>
                </a:path>
              </a:pathLst>
            </a:custGeom>
            <a:noFill/>
            <a:ln w="26988">
              <a:solidFill>
                <a:srgbClr val="FF0000"/>
              </a:solidFill>
              <a:round/>
              <a:headEnd/>
              <a:tailEnd/>
            </a:ln>
          </p:spPr>
          <p:txBody>
            <a:bodyPr/>
            <a:lstStyle/>
            <a:p>
              <a:endParaRPr lang="nb-NO"/>
            </a:p>
          </p:txBody>
        </p:sp>
        <p:sp>
          <p:nvSpPr>
            <p:cNvPr id="61818" name="Line 94"/>
            <p:cNvSpPr>
              <a:spLocks noChangeShapeType="1"/>
            </p:cNvSpPr>
            <p:nvPr/>
          </p:nvSpPr>
          <p:spPr bwMode="auto">
            <a:xfrm flipV="1">
              <a:off x="2519" y="2267"/>
              <a:ext cx="13" cy="7"/>
            </a:xfrm>
            <a:prstGeom prst="line">
              <a:avLst/>
            </a:prstGeom>
            <a:noFill/>
            <a:ln w="26988">
              <a:solidFill>
                <a:srgbClr val="FF0000"/>
              </a:solidFill>
              <a:round/>
              <a:headEnd/>
              <a:tailEnd/>
            </a:ln>
          </p:spPr>
          <p:txBody>
            <a:bodyPr/>
            <a:lstStyle/>
            <a:p>
              <a:endParaRPr lang="nb-NO"/>
            </a:p>
          </p:txBody>
        </p:sp>
        <p:sp>
          <p:nvSpPr>
            <p:cNvPr id="61819" name="Line 95"/>
            <p:cNvSpPr>
              <a:spLocks noChangeShapeType="1"/>
            </p:cNvSpPr>
            <p:nvPr/>
          </p:nvSpPr>
          <p:spPr bwMode="auto">
            <a:xfrm>
              <a:off x="2523" y="2307"/>
              <a:ext cx="21" cy="10"/>
            </a:xfrm>
            <a:prstGeom prst="line">
              <a:avLst/>
            </a:prstGeom>
            <a:noFill/>
            <a:ln w="26988">
              <a:solidFill>
                <a:srgbClr val="FF0000"/>
              </a:solidFill>
              <a:round/>
              <a:headEnd/>
              <a:tailEnd/>
            </a:ln>
          </p:spPr>
          <p:txBody>
            <a:bodyPr/>
            <a:lstStyle/>
            <a:p>
              <a:endParaRPr lang="nb-NO"/>
            </a:p>
          </p:txBody>
        </p:sp>
        <p:sp>
          <p:nvSpPr>
            <p:cNvPr id="61820" name="Freeform 96"/>
            <p:cNvSpPr>
              <a:spLocks/>
            </p:cNvSpPr>
            <p:nvPr/>
          </p:nvSpPr>
          <p:spPr bwMode="auto">
            <a:xfrm>
              <a:off x="2365" y="2294"/>
              <a:ext cx="144" cy="210"/>
            </a:xfrm>
            <a:custGeom>
              <a:avLst/>
              <a:gdLst>
                <a:gd name="T0" fmla="*/ 36 w 288"/>
                <a:gd name="T1" fmla="*/ 0 h 420"/>
                <a:gd name="T2" fmla="*/ 34 w 288"/>
                <a:gd name="T3" fmla="*/ 3 h 420"/>
                <a:gd name="T4" fmla="*/ 20 w 288"/>
                <a:gd name="T5" fmla="*/ 20 h 420"/>
                <a:gd name="T6" fmla="*/ 9 w 288"/>
                <a:gd name="T7" fmla="*/ 26 h 420"/>
                <a:gd name="T8" fmla="*/ 0 w 288"/>
                <a:gd name="T9" fmla="*/ 53 h 420"/>
                <a:gd name="T10" fmla="*/ 0 60000 65536"/>
                <a:gd name="T11" fmla="*/ 0 60000 65536"/>
                <a:gd name="T12" fmla="*/ 0 60000 65536"/>
                <a:gd name="T13" fmla="*/ 0 60000 65536"/>
                <a:gd name="T14" fmla="*/ 0 60000 65536"/>
                <a:gd name="T15" fmla="*/ 0 w 288"/>
                <a:gd name="T16" fmla="*/ 0 h 420"/>
                <a:gd name="T17" fmla="*/ 288 w 288"/>
                <a:gd name="T18" fmla="*/ 420 h 420"/>
              </a:gdLst>
              <a:ahLst/>
              <a:cxnLst>
                <a:cxn ang="T10">
                  <a:pos x="T0" y="T1"/>
                </a:cxn>
                <a:cxn ang="T11">
                  <a:pos x="T2" y="T3"/>
                </a:cxn>
                <a:cxn ang="T12">
                  <a:pos x="T4" y="T5"/>
                </a:cxn>
                <a:cxn ang="T13">
                  <a:pos x="T6" y="T7"/>
                </a:cxn>
                <a:cxn ang="T14">
                  <a:pos x="T8" y="T9"/>
                </a:cxn>
              </a:cxnLst>
              <a:rect l="T15" t="T16" r="T17" b="T18"/>
              <a:pathLst>
                <a:path w="288" h="420">
                  <a:moveTo>
                    <a:pt x="288" y="0"/>
                  </a:moveTo>
                  <a:lnTo>
                    <a:pt x="270" y="23"/>
                  </a:lnTo>
                  <a:lnTo>
                    <a:pt x="164" y="160"/>
                  </a:lnTo>
                  <a:lnTo>
                    <a:pt x="77" y="210"/>
                  </a:lnTo>
                  <a:lnTo>
                    <a:pt x="0" y="420"/>
                  </a:lnTo>
                </a:path>
              </a:pathLst>
            </a:custGeom>
            <a:noFill/>
            <a:ln w="26988">
              <a:solidFill>
                <a:srgbClr val="FF0000"/>
              </a:solidFill>
              <a:round/>
              <a:headEnd/>
              <a:tailEnd/>
            </a:ln>
          </p:spPr>
          <p:txBody>
            <a:bodyPr/>
            <a:lstStyle/>
            <a:p>
              <a:endParaRPr lang="nb-NO"/>
            </a:p>
          </p:txBody>
        </p:sp>
        <p:sp>
          <p:nvSpPr>
            <p:cNvPr id="61821" name="Line 97"/>
            <p:cNvSpPr>
              <a:spLocks noChangeShapeType="1"/>
            </p:cNvSpPr>
            <p:nvPr/>
          </p:nvSpPr>
          <p:spPr bwMode="auto">
            <a:xfrm>
              <a:off x="2464" y="2013"/>
              <a:ext cx="119" cy="49"/>
            </a:xfrm>
            <a:prstGeom prst="line">
              <a:avLst/>
            </a:prstGeom>
            <a:noFill/>
            <a:ln w="26988">
              <a:solidFill>
                <a:srgbClr val="FF0000"/>
              </a:solidFill>
              <a:round/>
              <a:headEnd/>
              <a:tailEnd/>
            </a:ln>
          </p:spPr>
          <p:txBody>
            <a:bodyPr/>
            <a:lstStyle/>
            <a:p>
              <a:endParaRPr lang="nb-NO"/>
            </a:p>
          </p:txBody>
        </p:sp>
        <p:sp>
          <p:nvSpPr>
            <p:cNvPr id="61822" name="Freeform 98"/>
            <p:cNvSpPr>
              <a:spLocks/>
            </p:cNvSpPr>
            <p:nvPr/>
          </p:nvSpPr>
          <p:spPr bwMode="auto">
            <a:xfrm>
              <a:off x="2663" y="2452"/>
              <a:ext cx="90" cy="363"/>
            </a:xfrm>
            <a:custGeom>
              <a:avLst/>
              <a:gdLst>
                <a:gd name="T0" fmla="*/ 0 w 181"/>
                <a:gd name="T1" fmla="*/ 0 h 724"/>
                <a:gd name="T2" fmla="*/ 15 w 181"/>
                <a:gd name="T3" fmla="*/ 52 h 724"/>
                <a:gd name="T4" fmla="*/ 22 w 181"/>
                <a:gd name="T5" fmla="*/ 72 h 724"/>
                <a:gd name="T6" fmla="*/ 20 w 181"/>
                <a:gd name="T7" fmla="*/ 91 h 724"/>
                <a:gd name="T8" fmla="*/ 0 60000 65536"/>
                <a:gd name="T9" fmla="*/ 0 60000 65536"/>
                <a:gd name="T10" fmla="*/ 0 60000 65536"/>
                <a:gd name="T11" fmla="*/ 0 60000 65536"/>
                <a:gd name="T12" fmla="*/ 0 w 181"/>
                <a:gd name="T13" fmla="*/ 0 h 724"/>
                <a:gd name="T14" fmla="*/ 181 w 181"/>
                <a:gd name="T15" fmla="*/ 724 h 724"/>
              </a:gdLst>
              <a:ahLst/>
              <a:cxnLst>
                <a:cxn ang="T8">
                  <a:pos x="T0" y="T1"/>
                </a:cxn>
                <a:cxn ang="T9">
                  <a:pos x="T2" y="T3"/>
                </a:cxn>
                <a:cxn ang="T10">
                  <a:pos x="T4" y="T5"/>
                </a:cxn>
                <a:cxn ang="T11">
                  <a:pos x="T6" y="T7"/>
                </a:cxn>
              </a:cxnLst>
              <a:rect l="T12" t="T13" r="T14" b="T15"/>
              <a:pathLst>
                <a:path w="181" h="724">
                  <a:moveTo>
                    <a:pt x="0" y="0"/>
                  </a:moveTo>
                  <a:lnTo>
                    <a:pt x="121" y="412"/>
                  </a:lnTo>
                  <a:lnTo>
                    <a:pt x="181" y="571"/>
                  </a:lnTo>
                  <a:lnTo>
                    <a:pt x="161" y="724"/>
                  </a:lnTo>
                </a:path>
              </a:pathLst>
            </a:custGeom>
            <a:noFill/>
            <a:ln w="26988">
              <a:solidFill>
                <a:srgbClr val="FF0000"/>
              </a:solidFill>
              <a:round/>
              <a:headEnd/>
              <a:tailEnd/>
            </a:ln>
          </p:spPr>
          <p:txBody>
            <a:bodyPr/>
            <a:lstStyle/>
            <a:p>
              <a:endParaRPr lang="nb-NO"/>
            </a:p>
          </p:txBody>
        </p:sp>
        <p:sp>
          <p:nvSpPr>
            <p:cNvPr id="61823" name="Line 99"/>
            <p:cNvSpPr>
              <a:spLocks noChangeShapeType="1"/>
            </p:cNvSpPr>
            <p:nvPr/>
          </p:nvSpPr>
          <p:spPr bwMode="auto">
            <a:xfrm flipV="1">
              <a:off x="2348" y="2400"/>
              <a:ext cx="56" cy="3"/>
            </a:xfrm>
            <a:prstGeom prst="line">
              <a:avLst/>
            </a:prstGeom>
            <a:noFill/>
            <a:ln w="26988">
              <a:solidFill>
                <a:srgbClr val="FF0000"/>
              </a:solidFill>
              <a:round/>
              <a:headEnd/>
              <a:tailEnd/>
            </a:ln>
          </p:spPr>
          <p:txBody>
            <a:bodyPr/>
            <a:lstStyle/>
            <a:p>
              <a:endParaRPr lang="nb-NO"/>
            </a:p>
          </p:txBody>
        </p:sp>
        <p:sp>
          <p:nvSpPr>
            <p:cNvPr id="61824" name="Freeform 100"/>
            <p:cNvSpPr>
              <a:spLocks/>
            </p:cNvSpPr>
            <p:nvPr/>
          </p:nvSpPr>
          <p:spPr bwMode="auto">
            <a:xfrm>
              <a:off x="2311" y="2505"/>
              <a:ext cx="53" cy="187"/>
            </a:xfrm>
            <a:custGeom>
              <a:avLst/>
              <a:gdLst>
                <a:gd name="T0" fmla="*/ 13 w 107"/>
                <a:gd name="T1" fmla="*/ 0 h 373"/>
                <a:gd name="T2" fmla="*/ 3 w 107"/>
                <a:gd name="T3" fmla="*/ 12 h 373"/>
                <a:gd name="T4" fmla="*/ 0 w 107"/>
                <a:gd name="T5" fmla="*/ 47 h 373"/>
                <a:gd name="T6" fmla="*/ 0 60000 65536"/>
                <a:gd name="T7" fmla="*/ 0 60000 65536"/>
                <a:gd name="T8" fmla="*/ 0 60000 65536"/>
                <a:gd name="T9" fmla="*/ 0 w 107"/>
                <a:gd name="T10" fmla="*/ 0 h 373"/>
                <a:gd name="T11" fmla="*/ 107 w 107"/>
                <a:gd name="T12" fmla="*/ 373 h 373"/>
              </a:gdLst>
              <a:ahLst/>
              <a:cxnLst>
                <a:cxn ang="T6">
                  <a:pos x="T0" y="T1"/>
                </a:cxn>
                <a:cxn ang="T7">
                  <a:pos x="T2" y="T3"/>
                </a:cxn>
                <a:cxn ang="T8">
                  <a:pos x="T4" y="T5"/>
                </a:cxn>
              </a:cxnLst>
              <a:rect l="T9" t="T10" r="T11" b="T12"/>
              <a:pathLst>
                <a:path w="107" h="373">
                  <a:moveTo>
                    <a:pt x="107" y="0"/>
                  </a:moveTo>
                  <a:lnTo>
                    <a:pt x="25" y="96"/>
                  </a:lnTo>
                  <a:lnTo>
                    <a:pt x="0" y="373"/>
                  </a:lnTo>
                </a:path>
              </a:pathLst>
            </a:custGeom>
            <a:noFill/>
            <a:ln w="26988">
              <a:solidFill>
                <a:srgbClr val="FF0000"/>
              </a:solidFill>
              <a:round/>
              <a:headEnd/>
              <a:tailEnd/>
            </a:ln>
          </p:spPr>
          <p:txBody>
            <a:bodyPr/>
            <a:lstStyle/>
            <a:p>
              <a:endParaRPr lang="nb-NO"/>
            </a:p>
          </p:txBody>
        </p:sp>
        <p:sp>
          <p:nvSpPr>
            <p:cNvPr id="61825" name="Freeform 101"/>
            <p:cNvSpPr>
              <a:spLocks/>
            </p:cNvSpPr>
            <p:nvPr/>
          </p:nvSpPr>
          <p:spPr bwMode="auto">
            <a:xfrm>
              <a:off x="2364" y="1968"/>
              <a:ext cx="59" cy="21"/>
            </a:xfrm>
            <a:custGeom>
              <a:avLst/>
              <a:gdLst>
                <a:gd name="T0" fmla="*/ 15 w 117"/>
                <a:gd name="T1" fmla="*/ 5 h 42"/>
                <a:gd name="T2" fmla="*/ 5 w 117"/>
                <a:gd name="T3" fmla="*/ 3 h 42"/>
                <a:gd name="T4" fmla="*/ 0 w 117"/>
                <a:gd name="T5" fmla="*/ 0 h 42"/>
                <a:gd name="T6" fmla="*/ 0 60000 65536"/>
                <a:gd name="T7" fmla="*/ 0 60000 65536"/>
                <a:gd name="T8" fmla="*/ 0 60000 65536"/>
                <a:gd name="T9" fmla="*/ 0 w 117"/>
                <a:gd name="T10" fmla="*/ 0 h 42"/>
                <a:gd name="T11" fmla="*/ 117 w 117"/>
                <a:gd name="T12" fmla="*/ 42 h 42"/>
              </a:gdLst>
              <a:ahLst/>
              <a:cxnLst>
                <a:cxn ang="T6">
                  <a:pos x="T0" y="T1"/>
                </a:cxn>
                <a:cxn ang="T7">
                  <a:pos x="T2" y="T3"/>
                </a:cxn>
                <a:cxn ang="T8">
                  <a:pos x="T4" y="T5"/>
                </a:cxn>
              </a:cxnLst>
              <a:rect l="T9" t="T10" r="T11" b="T12"/>
              <a:pathLst>
                <a:path w="117" h="42">
                  <a:moveTo>
                    <a:pt x="117" y="42"/>
                  </a:moveTo>
                  <a:lnTo>
                    <a:pt x="33" y="30"/>
                  </a:lnTo>
                  <a:lnTo>
                    <a:pt x="0" y="0"/>
                  </a:lnTo>
                </a:path>
              </a:pathLst>
            </a:custGeom>
            <a:noFill/>
            <a:ln w="26988">
              <a:solidFill>
                <a:srgbClr val="FF0000"/>
              </a:solidFill>
              <a:round/>
              <a:headEnd/>
              <a:tailEnd/>
            </a:ln>
          </p:spPr>
          <p:txBody>
            <a:bodyPr/>
            <a:lstStyle/>
            <a:p>
              <a:endParaRPr lang="nb-NO"/>
            </a:p>
          </p:txBody>
        </p:sp>
        <p:sp>
          <p:nvSpPr>
            <p:cNvPr id="61826" name="Freeform 102"/>
            <p:cNvSpPr>
              <a:spLocks/>
            </p:cNvSpPr>
            <p:nvPr/>
          </p:nvSpPr>
          <p:spPr bwMode="auto">
            <a:xfrm>
              <a:off x="2078" y="1922"/>
              <a:ext cx="212" cy="21"/>
            </a:xfrm>
            <a:custGeom>
              <a:avLst/>
              <a:gdLst>
                <a:gd name="T0" fmla="*/ 53 w 424"/>
                <a:gd name="T1" fmla="*/ 3 h 42"/>
                <a:gd name="T2" fmla="*/ 36 w 424"/>
                <a:gd name="T3" fmla="*/ 5 h 42"/>
                <a:gd name="T4" fmla="*/ 30 w 424"/>
                <a:gd name="T5" fmla="*/ 0 h 42"/>
                <a:gd name="T6" fmla="*/ 0 w 424"/>
                <a:gd name="T7" fmla="*/ 3 h 42"/>
                <a:gd name="T8" fmla="*/ 0 60000 65536"/>
                <a:gd name="T9" fmla="*/ 0 60000 65536"/>
                <a:gd name="T10" fmla="*/ 0 60000 65536"/>
                <a:gd name="T11" fmla="*/ 0 60000 65536"/>
                <a:gd name="T12" fmla="*/ 0 w 424"/>
                <a:gd name="T13" fmla="*/ 0 h 42"/>
                <a:gd name="T14" fmla="*/ 424 w 424"/>
                <a:gd name="T15" fmla="*/ 42 h 42"/>
              </a:gdLst>
              <a:ahLst/>
              <a:cxnLst>
                <a:cxn ang="T8">
                  <a:pos x="T0" y="T1"/>
                </a:cxn>
                <a:cxn ang="T9">
                  <a:pos x="T2" y="T3"/>
                </a:cxn>
                <a:cxn ang="T10">
                  <a:pos x="T4" y="T5"/>
                </a:cxn>
                <a:cxn ang="T11">
                  <a:pos x="T6" y="T7"/>
                </a:cxn>
              </a:cxnLst>
              <a:rect l="T12" t="T13" r="T14" b="T15"/>
              <a:pathLst>
                <a:path w="424" h="42">
                  <a:moveTo>
                    <a:pt x="424" y="17"/>
                  </a:moveTo>
                  <a:lnTo>
                    <a:pt x="287" y="42"/>
                  </a:lnTo>
                  <a:lnTo>
                    <a:pt x="240" y="0"/>
                  </a:lnTo>
                  <a:lnTo>
                    <a:pt x="0" y="20"/>
                  </a:lnTo>
                </a:path>
              </a:pathLst>
            </a:custGeom>
            <a:noFill/>
            <a:ln w="26988">
              <a:solidFill>
                <a:srgbClr val="00E000"/>
              </a:solidFill>
              <a:round/>
              <a:headEnd/>
              <a:tailEnd/>
            </a:ln>
          </p:spPr>
          <p:txBody>
            <a:bodyPr/>
            <a:lstStyle/>
            <a:p>
              <a:endParaRPr lang="nb-NO"/>
            </a:p>
          </p:txBody>
        </p:sp>
        <p:sp>
          <p:nvSpPr>
            <p:cNvPr id="61827" name="Freeform 103"/>
            <p:cNvSpPr>
              <a:spLocks/>
            </p:cNvSpPr>
            <p:nvPr/>
          </p:nvSpPr>
          <p:spPr bwMode="auto">
            <a:xfrm>
              <a:off x="2148" y="1932"/>
              <a:ext cx="144" cy="62"/>
            </a:xfrm>
            <a:custGeom>
              <a:avLst/>
              <a:gdLst>
                <a:gd name="T0" fmla="*/ 37 w 286"/>
                <a:gd name="T1" fmla="*/ 0 h 124"/>
                <a:gd name="T2" fmla="*/ 26 w 286"/>
                <a:gd name="T3" fmla="*/ 8 h 124"/>
                <a:gd name="T4" fmla="*/ 0 w 286"/>
                <a:gd name="T5" fmla="*/ 16 h 124"/>
                <a:gd name="T6" fmla="*/ 0 60000 65536"/>
                <a:gd name="T7" fmla="*/ 0 60000 65536"/>
                <a:gd name="T8" fmla="*/ 0 60000 65536"/>
                <a:gd name="T9" fmla="*/ 0 w 286"/>
                <a:gd name="T10" fmla="*/ 0 h 124"/>
                <a:gd name="T11" fmla="*/ 286 w 286"/>
                <a:gd name="T12" fmla="*/ 124 h 124"/>
              </a:gdLst>
              <a:ahLst/>
              <a:cxnLst>
                <a:cxn ang="T6">
                  <a:pos x="T0" y="T1"/>
                </a:cxn>
                <a:cxn ang="T7">
                  <a:pos x="T2" y="T3"/>
                </a:cxn>
                <a:cxn ang="T8">
                  <a:pos x="T4" y="T5"/>
                </a:cxn>
              </a:cxnLst>
              <a:rect l="T9" t="T10" r="T11" b="T12"/>
              <a:pathLst>
                <a:path w="286" h="124">
                  <a:moveTo>
                    <a:pt x="286" y="0"/>
                  </a:moveTo>
                  <a:lnTo>
                    <a:pt x="204" y="63"/>
                  </a:lnTo>
                  <a:lnTo>
                    <a:pt x="0" y="124"/>
                  </a:lnTo>
                </a:path>
              </a:pathLst>
            </a:custGeom>
            <a:noFill/>
            <a:ln w="26988">
              <a:solidFill>
                <a:srgbClr val="00E000"/>
              </a:solidFill>
              <a:round/>
              <a:headEnd/>
              <a:tailEnd/>
            </a:ln>
          </p:spPr>
          <p:txBody>
            <a:bodyPr/>
            <a:lstStyle/>
            <a:p>
              <a:endParaRPr lang="nb-NO"/>
            </a:p>
          </p:txBody>
        </p:sp>
        <p:sp>
          <p:nvSpPr>
            <p:cNvPr id="61828" name="Freeform 104"/>
            <p:cNvSpPr>
              <a:spLocks/>
            </p:cNvSpPr>
            <p:nvPr/>
          </p:nvSpPr>
          <p:spPr bwMode="auto">
            <a:xfrm>
              <a:off x="2290" y="1931"/>
              <a:ext cx="74" cy="37"/>
            </a:xfrm>
            <a:custGeom>
              <a:avLst/>
              <a:gdLst>
                <a:gd name="T0" fmla="*/ 18 w 149"/>
                <a:gd name="T1" fmla="*/ 9 h 74"/>
                <a:gd name="T2" fmla="*/ 13 w 149"/>
                <a:gd name="T3" fmla="*/ 5 h 74"/>
                <a:gd name="T4" fmla="*/ 0 w 149"/>
                <a:gd name="T5" fmla="*/ 0 h 74"/>
                <a:gd name="T6" fmla="*/ 0 60000 65536"/>
                <a:gd name="T7" fmla="*/ 0 60000 65536"/>
                <a:gd name="T8" fmla="*/ 0 60000 65536"/>
                <a:gd name="T9" fmla="*/ 0 w 149"/>
                <a:gd name="T10" fmla="*/ 0 h 74"/>
                <a:gd name="T11" fmla="*/ 149 w 149"/>
                <a:gd name="T12" fmla="*/ 74 h 74"/>
              </a:gdLst>
              <a:ahLst/>
              <a:cxnLst>
                <a:cxn ang="T6">
                  <a:pos x="T0" y="T1"/>
                </a:cxn>
                <a:cxn ang="T7">
                  <a:pos x="T2" y="T3"/>
                </a:cxn>
                <a:cxn ang="T8">
                  <a:pos x="T4" y="T5"/>
                </a:cxn>
              </a:cxnLst>
              <a:rect l="T9" t="T10" r="T11" b="T12"/>
              <a:pathLst>
                <a:path w="149" h="74">
                  <a:moveTo>
                    <a:pt x="149" y="74"/>
                  </a:moveTo>
                  <a:lnTo>
                    <a:pt x="109" y="37"/>
                  </a:lnTo>
                  <a:lnTo>
                    <a:pt x="0" y="0"/>
                  </a:lnTo>
                </a:path>
              </a:pathLst>
            </a:custGeom>
            <a:noFill/>
            <a:ln w="26988">
              <a:solidFill>
                <a:srgbClr val="FF0000"/>
              </a:solidFill>
              <a:round/>
              <a:headEnd/>
              <a:tailEnd/>
            </a:ln>
          </p:spPr>
          <p:txBody>
            <a:bodyPr/>
            <a:lstStyle/>
            <a:p>
              <a:endParaRPr lang="nb-NO"/>
            </a:p>
          </p:txBody>
        </p:sp>
        <p:sp>
          <p:nvSpPr>
            <p:cNvPr id="61829" name="Line 105"/>
            <p:cNvSpPr>
              <a:spLocks noChangeShapeType="1"/>
            </p:cNvSpPr>
            <p:nvPr/>
          </p:nvSpPr>
          <p:spPr bwMode="auto">
            <a:xfrm flipH="1">
              <a:off x="2281" y="2403"/>
              <a:ext cx="67" cy="25"/>
            </a:xfrm>
            <a:prstGeom prst="line">
              <a:avLst/>
            </a:prstGeom>
            <a:noFill/>
            <a:ln w="26988">
              <a:solidFill>
                <a:srgbClr val="FF0000"/>
              </a:solidFill>
              <a:round/>
              <a:headEnd/>
              <a:tailEnd/>
            </a:ln>
          </p:spPr>
          <p:txBody>
            <a:bodyPr/>
            <a:lstStyle/>
            <a:p>
              <a:endParaRPr lang="nb-NO"/>
            </a:p>
          </p:txBody>
        </p:sp>
        <p:sp>
          <p:nvSpPr>
            <p:cNvPr id="61830" name="Freeform 106"/>
            <p:cNvSpPr>
              <a:spLocks/>
            </p:cNvSpPr>
            <p:nvPr/>
          </p:nvSpPr>
          <p:spPr bwMode="auto">
            <a:xfrm>
              <a:off x="2146" y="2428"/>
              <a:ext cx="135" cy="74"/>
            </a:xfrm>
            <a:custGeom>
              <a:avLst/>
              <a:gdLst>
                <a:gd name="T0" fmla="*/ 34 w 269"/>
                <a:gd name="T1" fmla="*/ 0 h 148"/>
                <a:gd name="T2" fmla="*/ 26 w 269"/>
                <a:gd name="T3" fmla="*/ 14 h 148"/>
                <a:gd name="T4" fmla="*/ 0 w 269"/>
                <a:gd name="T5" fmla="*/ 19 h 148"/>
                <a:gd name="T6" fmla="*/ 0 60000 65536"/>
                <a:gd name="T7" fmla="*/ 0 60000 65536"/>
                <a:gd name="T8" fmla="*/ 0 60000 65536"/>
                <a:gd name="T9" fmla="*/ 0 w 269"/>
                <a:gd name="T10" fmla="*/ 0 h 148"/>
                <a:gd name="T11" fmla="*/ 269 w 269"/>
                <a:gd name="T12" fmla="*/ 148 h 148"/>
              </a:gdLst>
              <a:ahLst/>
              <a:cxnLst>
                <a:cxn ang="T6">
                  <a:pos x="T0" y="T1"/>
                </a:cxn>
                <a:cxn ang="T7">
                  <a:pos x="T2" y="T3"/>
                </a:cxn>
                <a:cxn ang="T8">
                  <a:pos x="T4" y="T5"/>
                </a:cxn>
              </a:cxnLst>
              <a:rect l="T9" t="T10" r="T11" b="T12"/>
              <a:pathLst>
                <a:path w="269" h="148">
                  <a:moveTo>
                    <a:pt x="269" y="0"/>
                  </a:moveTo>
                  <a:lnTo>
                    <a:pt x="201" y="117"/>
                  </a:lnTo>
                  <a:lnTo>
                    <a:pt x="0" y="148"/>
                  </a:lnTo>
                </a:path>
              </a:pathLst>
            </a:custGeom>
            <a:noFill/>
            <a:ln w="26988">
              <a:solidFill>
                <a:srgbClr val="00E000"/>
              </a:solidFill>
              <a:round/>
              <a:headEnd/>
              <a:tailEnd/>
            </a:ln>
          </p:spPr>
          <p:txBody>
            <a:bodyPr/>
            <a:lstStyle/>
            <a:p>
              <a:endParaRPr lang="nb-NO"/>
            </a:p>
          </p:txBody>
        </p:sp>
        <p:sp>
          <p:nvSpPr>
            <p:cNvPr id="61831" name="Line 107"/>
            <p:cNvSpPr>
              <a:spLocks noChangeShapeType="1"/>
            </p:cNvSpPr>
            <p:nvPr/>
          </p:nvSpPr>
          <p:spPr bwMode="auto">
            <a:xfrm flipH="1" flipV="1">
              <a:off x="2697" y="1880"/>
              <a:ext cx="27" cy="57"/>
            </a:xfrm>
            <a:prstGeom prst="line">
              <a:avLst/>
            </a:prstGeom>
            <a:noFill/>
            <a:ln w="26988">
              <a:solidFill>
                <a:srgbClr val="FF0000"/>
              </a:solidFill>
              <a:round/>
              <a:headEnd/>
              <a:tailEnd/>
            </a:ln>
          </p:spPr>
          <p:txBody>
            <a:bodyPr/>
            <a:lstStyle/>
            <a:p>
              <a:endParaRPr lang="nb-NO"/>
            </a:p>
          </p:txBody>
        </p:sp>
        <p:sp>
          <p:nvSpPr>
            <p:cNvPr id="61832" name="Line 108"/>
            <p:cNvSpPr>
              <a:spLocks noChangeShapeType="1"/>
            </p:cNvSpPr>
            <p:nvPr/>
          </p:nvSpPr>
          <p:spPr bwMode="auto">
            <a:xfrm flipH="1">
              <a:off x="2595" y="2043"/>
              <a:ext cx="81" cy="17"/>
            </a:xfrm>
            <a:prstGeom prst="line">
              <a:avLst/>
            </a:prstGeom>
            <a:noFill/>
            <a:ln w="26988">
              <a:solidFill>
                <a:srgbClr val="FF0000"/>
              </a:solidFill>
              <a:round/>
              <a:headEnd/>
              <a:tailEnd/>
            </a:ln>
          </p:spPr>
          <p:txBody>
            <a:bodyPr/>
            <a:lstStyle/>
            <a:p>
              <a:endParaRPr lang="nb-NO"/>
            </a:p>
          </p:txBody>
        </p:sp>
        <p:sp>
          <p:nvSpPr>
            <p:cNvPr id="61833" name="Line 109"/>
            <p:cNvSpPr>
              <a:spLocks noChangeShapeType="1"/>
            </p:cNvSpPr>
            <p:nvPr/>
          </p:nvSpPr>
          <p:spPr bwMode="auto">
            <a:xfrm flipV="1">
              <a:off x="2787" y="1800"/>
              <a:ext cx="54" cy="1"/>
            </a:xfrm>
            <a:prstGeom prst="line">
              <a:avLst/>
            </a:prstGeom>
            <a:noFill/>
            <a:ln w="26988">
              <a:solidFill>
                <a:srgbClr val="FF0000"/>
              </a:solidFill>
              <a:round/>
              <a:headEnd/>
              <a:tailEnd/>
            </a:ln>
          </p:spPr>
          <p:txBody>
            <a:bodyPr/>
            <a:lstStyle/>
            <a:p>
              <a:endParaRPr lang="nb-NO"/>
            </a:p>
          </p:txBody>
        </p:sp>
        <p:sp>
          <p:nvSpPr>
            <p:cNvPr id="61834" name="Line 110"/>
            <p:cNvSpPr>
              <a:spLocks noChangeShapeType="1"/>
            </p:cNvSpPr>
            <p:nvPr/>
          </p:nvSpPr>
          <p:spPr bwMode="auto">
            <a:xfrm>
              <a:off x="2500" y="2306"/>
              <a:ext cx="23" cy="1"/>
            </a:xfrm>
            <a:prstGeom prst="line">
              <a:avLst/>
            </a:prstGeom>
            <a:noFill/>
            <a:ln w="26988">
              <a:solidFill>
                <a:srgbClr val="FF0000"/>
              </a:solidFill>
              <a:round/>
              <a:headEnd/>
              <a:tailEnd/>
            </a:ln>
          </p:spPr>
          <p:txBody>
            <a:bodyPr/>
            <a:lstStyle/>
            <a:p>
              <a:endParaRPr lang="nb-NO"/>
            </a:p>
          </p:txBody>
        </p:sp>
        <p:sp>
          <p:nvSpPr>
            <p:cNvPr id="61835" name="Freeform 111"/>
            <p:cNvSpPr>
              <a:spLocks/>
            </p:cNvSpPr>
            <p:nvPr/>
          </p:nvSpPr>
          <p:spPr bwMode="auto">
            <a:xfrm>
              <a:off x="2784" y="2444"/>
              <a:ext cx="163" cy="86"/>
            </a:xfrm>
            <a:custGeom>
              <a:avLst/>
              <a:gdLst>
                <a:gd name="T0" fmla="*/ 41 w 326"/>
                <a:gd name="T1" fmla="*/ 0 h 172"/>
                <a:gd name="T2" fmla="*/ 19 w 326"/>
                <a:gd name="T3" fmla="*/ 13 h 172"/>
                <a:gd name="T4" fmla="*/ 0 w 326"/>
                <a:gd name="T5" fmla="*/ 22 h 172"/>
                <a:gd name="T6" fmla="*/ 0 60000 65536"/>
                <a:gd name="T7" fmla="*/ 0 60000 65536"/>
                <a:gd name="T8" fmla="*/ 0 60000 65536"/>
                <a:gd name="T9" fmla="*/ 0 w 326"/>
                <a:gd name="T10" fmla="*/ 0 h 172"/>
                <a:gd name="T11" fmla="*/ 326 w 326"/>
                <a:gd name="T12" fmla="*/ 172 h 172"/>
              </a:gdLst>
              <a:ahLst/>
              <a:cxnLst>
                <a:cxn ang="T6">
                  <a:pos x="T0" y="T1"/>
                </a:cxn>
                <a:cxn ang="T7">
                  <a:pos x="T2" y="T3"/>
                </a:cxn>
                <a:cxn ang="T8">
                  <a:pos x="T4" y="T5"/>
                </a:cxn>
              </a:cxnLst>
              <a:rect l="T9" t="T10" r="T11" b="T12"/>
              <a:pathLst>
                <a:path w="326" h="172">
                  <a:moveTo>
                    <a:pt x="326" y="0"/>
                  </a:moveTo>
                  <a:lnTo>
                    <a:pt x="152" y="109"/>
                  </a:lnTo>
                  <a:lnTo>
                    <a:pt x="0" y="172"/>
                  </a:lnTo>
                </a:path>
              </a:pathLst>
            </a:custGeom>
            <a:noFill/>
            <a:ln w="26988">
              <a:solidFill>
                <a:srgbClr val="FF0000"/>
              </a:solidFill>
              <a:round/>
              <a:headEnd/>
              <a:tailEnd/>
            </a:ln>
          </p:spPr>
          <p:txBody>
            <a:bodyPr/>
            <a:lstStyle/>
            <a:p>
              <a:endParaRPr lang="nb-NO"/>
            </a:p>
          </p:txBody>
        </p:sp>
        <p:sp>
          <p:nvSpPr>
            <p:cNvPr id="61836" name="Line 112"/>
            <p:cNvSpPr>
              <a:spLocks noChangeShapeType="1"/>
            </p:cNvSpPr>
            <p:nvPr/>
          </p:nvSpPr>
          <p:spPr bwMode="auto">
            <a:xfrm>
              <a:off x="2679" y="2457"/>
              <a:ext cx="105" cy="73"/>
            </a:xfrm>
            <a:prstGeom prst="line">
              <a:avLst/>
            </a:prstGeom>
            <a:noFill/>
            <a:ln w="26988">
              <a:solidFill>
                <a:srgbClr val="FF0000"/>
              </a:solidFill>
              <a:round/>
              <a:headEnd/>
              <a:tailEnd/>
            </a:ln>
          </p:spPr>
          <p:txBody>
            <a:bodyPr/>
            <a:lstStyle/>
            <a:p>
              <a:endParaRPr lang="nb-NO"/>
            </a:p>
          </p:txBody>
        </p:sp>
        <p:sp>
          <p:nvSpPr>
            <p:cNvPr id="61837" name="Line 113"/>
            <p:cNvSpPr>
              <a:spLocks noChangeShapeType="1"/>
            </p:cNvSpPr>
            <p:nvPr/>
          </p:nvSpPr>
          <p:spPr bwMode="auto">
            <a:xfrm flipH="1">
              <a:off x="2655" y="2975"/>
              <a:ext cx="46" cy="26"/>
            </a:xfrm>
            <a:prstGeom prst="line">
              <a:avLst/>
            </a:prstGeom>
            <a:noFill/>
            <a:ln w="26988">
              <a:solidFill>
                <a:srgbClr val="FF0000"/>
              </a:solidFill>
              <a:round/>
              <a:headEnd/>
              <a:tailEnd/>
            </a:ln>
          </p:spPr>
          <p:txBody>
            <a:bodyPr/>
            <a:lstStyle/>
            <a:p>
              <a:endParaRPr lang="nb-NO"/>
            </a:p>
          </p:txBody>
        </p:sp>
        <p:sp>
          <p:nvSpPr>
            <p:cNvPr id="61838" name="Line 114"/>
            <p:cNvSpPr>
              <a:spLocks noChangeShapeType="1"/>
            </p:cNvSpPr>
            <p:nvPr/>
          </p:nvSpPr>
          <p:spPr bwMode="auto">
            <a:xfrm>
              <a:off x="2875" y="2280"/>
              <a:ext cx="103" cy="34"/>
            </a:xfrm>
            <a:prstGeom prst="line">
              <a:avLst/>
            </a:prstGeom>
            <a:noFill/>
            <a:ln w="26988">
              <a:solidFill>
                <a:srgbClr val="FF0000"/>
              </a:solidFill>
              <a:round/>
              <a:headEnd/>
              <a:tailEnd/>
            </a:ln>
          </p:spPr>
          <p:txBody>
            <a:bodyPr/>
            <a:lstStyle/>
            <a:p>
              <a:endParaRPr lang="nb-NO"/>
            </a:p>
          </p:txBody>
        </p:sp>
        <p:sp>
          <p:nvSpPr>
            <p:cNvPr id="61839" name="Line 115"/>
            <p:cNvSpPr>
              <a:spLocks noChangeShapeType="1"/>
            </p:cNvSpPr>
            <p:nvPr/>
          </p:nvSpPr>
          <p:spPr bwMode="auto">
            <a:xfrm>
              <a:off x="2720" y="2021"/>
              <a:ext cx="64" cy="29"/>
            </a:xfrm>
            <a:prstGeom prst="line">
              <a:avLst/>
            </a:prstGeom>
            <a:noFill/>
            <a:ln w="26988">
              <a:solidFill>
                <a:srgbClr val="FF0000"/>
              </a:solidFill>
              <a:round/>
              <a:headEnd/>
              <a:tailEnd/>
            </a:ln>
          </p:spPr>
          <p:txBody>
            <a:bodyPr/>
            <a:lstStyle/>
            <a:p>
              <a:endParaRPr lang="nb-NO"/>
            </a:p>
          </p:txBody>
        </p:sp>
        <p:sp>
          <p:nvSpPr>
            <p:cNvPr id="61840" name="Freeform 116"/>
            <p:cNvSpPr>
              <a:spLocks/>
            </p:cNvSpPr>
            <p:nvPr/>
          </p:nvSpPr>
          <p:spPr bwMode="auto">
            <a:xfrm>
              <a:off x="2912" y="2011"/>
              <a:ext cx="133" cy="121"/>
            </a:xfrm>
            <a:custGeom>
              <a:avLst/>
              <a:gdLst>
                <a:gd name="T0" fmla="*/ 0 w 266"/>
                <a:gd name="T1" fmla="*/ 0 h 243"/>
                <a:gd name="T2" fmla="*/ 17 w 266"/>
                <a:gd name="T3" fmla="*/ 16 h 243"/>
                <a:gd name="T4" fmla="*/ 27 w 266"/>
                <a:gd name="T5" fmla="*/ 20 h 243"/>
                <a:gd name="T6" fmla="*/ 33 w 266"/>
                <a:gd name="T7" fmla="*/ 30 h 243"/>
                <a:gd name="T8" fmla="*/ 0 60000 65536"/>
                <a:gd name="T9" fmla="*/ 0 60000 65536"/>
                <a:gd name="T10" fmla="*/ 0 60000 65536"/>
                <a:gd name="T11" fmla="*/ 0 60000 65536"/>
                <a:gd name="T12" fmla="*/ 0 w 266"/>
                <a:gd name="T13" fmla="*/ 0 h 243"/>
                <a:gd name="T14" fmla="*/ 266 w 266"/>
                <a:gd name="T15" fmla="*/ 243 h 243"/>
              </a:gdLst>
              <a:ahLst/>
              <a:cxnLst>
                <a:cxn ang="T8">
                  <a:pos x="T0" y="T1"/>
                </a:cxn>
                <a:cxn ang="T9">
                  <a:pos x="T2" y="T3"/>
                </a:cxn>
                <a:cxn ang="T10">
                  <a:pos x="T4" y="T5"/>
                </a:cxn>
                <a:cxn ang="T11">
                  <a:pos x="T6" y="T7"/>
                </a:cxn>
              </a:cxnLst>
              <a:rect l="T12" t="T13" r="T14" b="T15"/>
              <a:pathLst>
                <a:path w="266" h="243">
                  <a:moveTo>
                    <a:pt x="0" y="0"/>
                  </a:moveTo>
                  <a:lnTo>
                    <a:pt x="142" y="132"/>
                  </a:lnTo>
                  <a:lnTo>
                    <a:pt x="221" y="164"/>
                  </a:lnTo>
                  <a:lnTo>
                    <a:pt x="266" y="243"/>
                  </a:lnTo>
                </a:path>
              </a:pathLst>
            </a:custGeom>
            <a:noFill/>
            <a:ln w="26988">
              <a:solidFill>
                <a:srgbClr val="FF0000"/>
              </a:solidFill>
              <a:round/>
              <a:headEnd/>
              <a:tailEnd/>
            </a:ln>
          </p:spPr>
          <p:txBody>
            <a:bodyPr/>
            <a:lstStyle/>
            <a:p>
              <a:endParaRPr lang="nb-NO"/>
            </a:p>
          </p:txBody>
        </p:sp>
        <p:sp>
          <p:nvSpPr>
            <p:cNvPr id="61841" name="Freeform 117"/>
            <p:cNvSpPr>
              <a:spLocks/>
            </p:cNvSpPr>
            <p:nvPr/>
          </p:nvSpPr>
          <p:spPr bwMode="auto">
            <a:xfrm>
              <a:off x="2522" y="2242"/>
              <a:ext cx="350" cy="46"/>
            </a:xfrm>
            <a:custGeom>
              <a:avLst/>
              <a:gdLst>
                <a:gd name="T0" fmla="*/ 0 w 700"/>
                <a:gd name="T1" fmla="*/ 12 h 90"/>
                <a:gd name="T2" fmla="*/ 31 w 700"/>
                <a:gd name="T3" fmla="*/ 0 h 90"/>
                <a:gd name="T4" fmla="*/ 46 w 700"/>
                <a:gd name="T5" fmla="*/ 8 h 90"/>
                <a:gd name="T6" fmla="*/ 88 w 700"/>
                <a:gd name="T7" fmla="*/ 10 h 90"/>
                <a:gd name="T8" fmla="*/ 0 60000 65536"/>
                <a:gd name="T9" fmla="*/ 0 60000 65536"/>
                <a:gd name="T10" fmla="*/ 0 60000 65536"/>
                <a:gd name="T11" fmla="*/ 0 60000 65536"/>
                <a:gd name="T12" fmla="*/ 0 w 700"/>
                <a:gd name="T13" fmla="*/ 0 h 90"/>
                <a:gd name="T14" fmla="*/ 700 w 700"/>
                <a:gd name="T15" fmla="*/ 90 h 90"/>
              </a:gdLst>
              <a:ahLst/>
              <a:cxnLst>
                <a:cxn ang="T8">
                  <a:pos x="T0" y="T1"/>
                </a:cxn>
                <a:cxn ang="T9">
                  <a:pos x="T2" y="T3"/>
                </a:cxn>
                <a:cxn ang="T10">
                  <a:pos x="T4" y="T5"/>
                </a:cxn>
                <a:cxn ang="T11">
                  <a:pos x="T6" y="T7"/>
                </a:cxn>
              </a:cxnLst>
              <a:rect l="T12" t="T13" r="T14" b="T15"/>
              <a:pathLst>
                <a:path w="700" h="90">
                  <a:moveTo>
                    <a:pt x="0" y="90"/>
                  </a:moveTo>
                  <a:lnTo>
                    <a:pt x="254" y="0"/>
                  </a:lnTo>
                  <a:lnTo>
                    <a:pt x="370" y="58"/>
                  </a:lnTo>
                  <a:lnTo>
                    <a:pt x="700" y="73"/>
                  </a:lnTo>
                </a:path>
              </a:pathLst>
            </a:custGeom>
            <a:noFill/>
            <a:ln w="26988">
              <a:solidFill>
                <a:srgbClr val="FF0000"/>
              </a:solidFill>
              <a:round/>
              <a:headEnd/>
              <a:tailEnd/>
            </a:ln>
          </p:spPr>
          <p:txBody>
            <a:bodyPr/>
            <a:lstStyle/>
            <a:p>
              <a:endParaRPr lang="nb-NO"/>
            </a:p>
          </p:txBody>
        </p:sp>
        <p:sp>
          <p:nvSpPr>
            <p:cNvPr id="61842" name="Line 118"/>
            <p:cNvSpPr>
              <a:spLocks noChangeShapeType="1"/>
            </p:cNvSpPr>
            <p:nvPr/>
          </p:nvSpPr>
          <p:spPr bwMode="auto">
            <a:xfrm flipH="1" flipV="1">
              <a:off x="3103" y="2695"/>
              <a:ext cx="10" cy="54"/>
            </a:xfrm>
            <a:prstGeom prst="line">
              <a:avLst/>
            </a:prstGeom>
            <a:noFill/>
            <a:ln w="26988">
              <a:solidFill>
                <a:srgbClr val="00E000"/>
              </a:solidFill>
              <a:round/>
              <a:headEnd/>
              <a:tailEnd/>
            </a:ln>
          </p:spPr>
          <p:txBody>
            <a:bodyPr/>
            <a:lstStyle/>
            <a:p>
              <a:endParaRPr lang="nb-NO"/>
            </a:p>
          </p:txBody>
        </p:sp>
        <p:sp>
          <p:nvSpPr>
            <p:cNvPr id="61843" name="Freeform 119"/>
            <p:cNvSpPr>
              <a:spLocks/>
            </p:cNvSpPr>
            <p:nvPr/>
          </p:nvSpPr>
          <p:spPr bwMode="auto">
            <a:xfrm>
              <a:off x="2726" y="2815"/>
              <a:ext cx="56" cy="232"/>
            </a:xfrm>
            <a:custGeom>
              <a:avLst/>
              <a:gdLst>
                <a:gd name="T0" fmla="*/ 5 w 112"/>
                <a:gd name="T1" fmla="*/ 0 h 466"/>
                <a:gd name="T2" fmla="*/ 0 w 112"/>
                <a:gd name="T3" fmla="*/ 35 h 466"/>
                <a:gd name="T4" fmla="*/ 10 w 112"/>
                <a:gd name="T5" fmla="*/ 42 h 466"/>
                <a:gd name="T6" fmla="*/ 14 w 112"/>
                <a:gd name="T7" fmla="*/ 58 h 466"/>
                <a:gd name="T8" fmla="*/ 0 60000 65536"/>
                <a:gd name="T9" fmla="*/ 0 60000 65536"/>
                <a:gd name="T10" fmla="*/ 0 60000 65536"/>
                <a:gd name="T11" fmla="*/ 0 60000 65536"/>
                <a:gd name="T12" fmla="*/ 0 w 112"/>
                <a:gd name="T13" fmla="*/ 0 h 466"/>
                <a:gd name="T14" fmla="*/ 112 w 112"/>
                <a:gd name="T15" fmla="*/ 466 h 466"/>
              </a:gdLst>
              <a:ahLst/>
              <a:cxnLst>
                <a:cxn ang="T8">
                  <a:pos x="T0" y="T1"/>
                </a:cxn>
                <a:cxn ang="T9">
                  <a:pos x="T2" y="T3"/>
                </a:cxn>
                <a:cxn ang="T10">
                  <a:pos x="T4" y="T5"/>
                </a:cxn>
                <a:cxn ang="T11">
                  <a:pos x="T6" y="T7"/>
                </a:cxn>
              </a:cxnLst>
              <a:rect l="T12" t="T13" r="T14" b="T15"/>
              <a:pathLst>
                <a:path w="112" h="466">
                  <a:moveTo>
                    <a:pt x="35" y="0"/>
                  </a:moveTo>
                  <a:lnTo>
                    <a:pt x="0" y="288"/>
                  </a:lnTo>
                  <a:lnTo>
                    <a:pt x="73" y="339"/>
                  </a:lnTo>
                  <a:lnTo>
                    <a:pt x="112" y="466"/>
                  </a:lnTo>
                </a:path>
              </a:pathLst>
            </a:custGeom>
            <a:noFill/>
            <a:ln w="26988">
              <a:solidFill>
                <a:srgbClr val="FF0000"/>
              </a:solidFill>
              <a:round/>
              <a:headEnd/>
              <a:tailEnd/>
            </a:ln>
          </p:spPr>
          <p:txBody>
            <a:bodyPr/>
            <a:lstStyle/>
            <a:p>
              <a:endParaRPr lang="nb-NO"/>
            </a:p>
          </p:txBody>
        </p:sp>
        <p:sp>
          <p:nvSpPr>
            <p:cNvPr id="61844" name="Line 120"/>
            <p:cNvSpPr>
              <a:spLocks noChangeShapeType="1"/>
            </p:cNvSpPr>
            <p:nvPr/>
          </p:nvSpPr>
          <p:spPr bwMode="auto">
            <a:xfrm flipH="1">
              <a:off x="2701" y="2959"/>
              <a:ext cx="25" cy="16"/>
            </a:xfrm>
            <a:prstGeom prst="line">
              <a:avLst/>
            </a:prstGeom>
            <a:noFill/>
            <a:ln w="26988">
              <a:solidFill>
                <a:srgbClr val="FF0000"/>
              </a:solidFill>
              <a:round/>
              <a:headEnd/>
              <a:tailEnd/>
            </a:ln>
          </p:spPr>
          <p:txBody>
            <a:bodyPr/>
            <a:lstStyle/>
            <a:p>
              <a:endParaRPr lang="nb-NO"/>
            </a:p>
          </p:txBody>
        </p:sp>
        <p:sp>
          <p:nvSpPr>
            <p:cNvPr id="61845" name="Freeform 121"/>
            <p:cNvSpPr>
              <a:spLocks/>
            </p:cNvSpPr>
            <p:nvPr/>
          </p:nvSpPr>
          <p:spPr bwMode="auto">
            <a:xfrm>
              <a:off x="2753" y="2738"/>
              <a:ext cx="157" cy="56"/>
            </a:xfrm>
            <a:custGeom>
              <a:avLst/>
              <a:gdLst>
                <a:gd name="T0" fmla="*/ 40 w 313"/>
                <a:gd name="T1" fmla="*/ 14 h 112"/>
                <a:gd name="T2" fmla="*/ 28 w 313"/>
                <a:gd name="T3" fmla="*/ 11 h 112"/>
                <a:gd name="T4" fmla="*/ 21 w 313"/>
                <a:gd name="T5" fmla="*/ 3 h 112"/>
                <a:gd name="T6" fmla="*/ 0 w 313"/>
                <a:gd name="T7" fmla="*/ 0 h 112"/>
                <a:gd name="T8" fmla="*/ 0 60000 65536"/>
                <a:gd name="T9" fmla="*/ 0 60000 65536"/>
                <a:gd name="T10" fmla="*/ 0 60000 65536"/>
                <a:gd name="T11" fmla="*/ 0 60000 65536"/>
                <a:gd name="T12" fmla="*/ 0 w 313"/>
                <a:gd name="T13" fmla="*/ 0 h 112"/>
                <a:gd name="T14" fmla="*/ 313 w 313"/>
                <a:gd name="T15" fmla="*/ 112 h 112"/>
              </a:gdLst>
              <a:ahLst/>
              <a:cxnLst>
                <a:cxn ang="T8">
                  <a:pos x="T0" y="T1"/>
                </a:cxn>
                <a:cxn ang="T9">
                  <a:pos x="T2" y="T3"/>
                </a:cxn>
                <a:cxn ang="T10">
                  <a:pos x="T4" y="T5"/>
                </a:cxn>
                <a:cxn ang="T11">
                  <a:pos x="T6" y="T7"/>
                </a:cxn>
              </a:cxnLst>
              <a:rect l="T12" t="T13" r="T14" b="T15"/>
              <a:pathLst>
                <a:path w="313" h="112">
                  <a:moveTo>
                    <a:pt x="313" y="112"/>
                  </a:moveTo>
                  <a:lnTo>
                    <a:pt x="224" y="87"/>
                  </a:lnTo>
                  <a:lnTo>
                    <a:pt x="161" y="20"/>
                  </a:lnTo>
                  <a:lnTo>
                    <a:pt x="0" y="0"/>
                  </a:lnTo>
                </a:path>
              </a:pathLst>
            </a:custGeom>
            <a:noFill/>
            <a:ln w="26988">
              <a:solidFill>
                <a:srgbClr val="FF0000"/>
              </a:solidFill>
              <a:round/>
              <a:headEnd/>
              <a:tailEnd/>
            </a:ln>
          </p:spPr>
          <p:txBody>
            <a:bodyPr/>
            <a:lstStyle/>
            <a:p>
              <a:endParaRPr lang="nb-NO"/>
            </a:p>
          </p:txBody>
        </p:sp>
        <p:sp>
          <p:nvSpPr>
            <p:cNvPr id="61846" name="Line 122"/>
            <p:cNvSpPr>
              <a:spLocks noChangeShapeType="1"/>
            </p:cNvSpPr>
            <p:nvPr/>
          </p:nvSpPr>
          <p:spPr bwMode="auto">
            <a:xfrm>
              <a:off x="2845" y="1885"/>
              <a:ext cx="52" cy="59"/>
            </a:xfrm>
            <a:prstGeom prst="line">
              <a:avLst/>
            </a:prstGeom>
            <a:noFill/>
            <a:ln w="26988">
              <a:solidFill>
                <a:srgbClr val="00E000"/>
              </a:solidFill>
              <a:round/>
              <a:headEnd/>
              <a:tailEnd/>
            </a:ln>
          </p:spPr>
          <p:txBody>
            <a:bodyPr/>
            <a:lstStyle/>
            <a:p>
              <a:endParaRPr lang="nb-NO"/>
            </a:p>
          </p:txBody>
        </p:sp>
        <p:sp>
          <p:nvSpPr>
            <p:cNvPr id="61847" name="Line 123"/>
            <p:cNvSpPr>
              <a:spLocks noChangeShapeType="1"/>
            </p:cNvSpPr>
            <p:nvPr/>
          </p:nvSpPr>
          <p:spPr bwMode="auto">
            <a:xfrm flipH="1">
              <a:off x="3155" y="1810"/>
              <a:ext cx="113" cy="5"/>
            </a:xfrm>
            <a:prstGeom prst="line">
              <a:avLst/>
            </a:prstGeom>
            <a:noFill/>
            <a:ln w="26988">
              <a:solidFill>
                <a:srgbClr val="FF0000"/>
              </a:solidFill>
              <a:round/>
              <a:headEnd/>
              <a:tailEnd/>
            </a:ln>
          </p:spPr>
          <p:txBody>
            <a:bodyPr/>
            <a:lstStyle/>
            <a:p>
              <a:endParaRPr lang="nb-NO"/>
            </a:p>
          </p:txBody>
        </p:sp>
        <p:sp>
          <p:nvSpPr>
            <p:cNvPr id="61848" name="Line 124"/>
            <p:cNvSpPr>
              <a:spLocks noChangeShapeType="1"/>
            </p:cNvSpPr>
            <p:nvPr/>
          </p:nvSpPr>
          <p:spPr bwMode="auto">
            <a:xfrm flipH="1">
              <a:off x="2836" y="2032"/>
              <a:ext cx="31" cy="15"/>
            </a:xfrm>
            <a:prstGeom prst="line">
              <a:avLst/>
            </a:prstGeom>
            <a:noFill/>
            <a:ln w="26988">
              <a:solidFill>
                <a:srgbClr val="00E000"/>
              </a:solidFill>
              <a:round/>
              <a:headEnd/>
              <a:tailEnd/>
            </a:ln>
          </p:spPr>
          <p:txBody>
            <a:bodyPr/>
            <a:lstStyle/>
            <a:p>
              <a:endParaRPr lang="nb-NO"/>
            </a:p>
          </p:txBody>
        </p:sp>
        <p:sp>
          <p:nvSpPr>
            <p:cNvPr id="61849" name="Line 125"/>
            <p:cNvSpPr>
              <a:spLocks noChangeShapeType="1"/>
            </p:cNvSpPr>
            <p:nvPr/>
          </p:nvSpPr>
          <p:spPr bwMode="auto">
            <a:xfrm flipH="1">
              <a:off x="2689" y="2021"/>
              <a:ext cx="31" cy="4"/>
            </a:xfrm>
            <a:prstGeom prst="line">
              <a:avLst/>
            </a:prstGeom>
            <a:noFill/>
            <a:ln w="26988">
              <a:solidFill>
                <a:srgbClr val="00E000"/>
              </a:solidFill>
              <a:round/>
              <a:headEnd/>
              <a:tailEnd/>
            </a:ln>
          </p:spPr>
          <p:txBody>
            <a:bodyPr/>
            <a:lstStyle/>
            <a:p>
              <a:endParaRPr lang="nb-NO"/>
            </a:p>
          </p:txBody>
        </p:sp>
        <p:sp>
          <p:nvSpPr>
            <p:cNvPr id="61850" name="Line 126"/>
            <p:cNvSpPr>
              <a:spLocks noChangeShapeType="1"/>
            </p:cNvSpPr>
            <p:nvPr/>
          </p:nvSpPr>
          <p:spPr bwMode="auto">
            <a:xfrm flipH="1">
              <a:off x="2676" y="2025"/>
              <a:ext cx="13" cy="18"/>
            </a:xfrm>
            <a:prstGeom prst="line">
              <a:avLst/>
            </a:prstGeom>
            <a:noFill/>
            <a:ln w="26988">
              <a:solidFill>
                <a:srgbClr val="00E000"/>
              </a:solidFill>
              <a:round/>
              <a:headEnd/>
              <a:tailEnd/>
            </a:ln>
          </p:spPr>
          <p:txBody>
            <a:bodyPr/>
            <a:lstStyle/>
            <a:p>
              <a:endParaRPr lang="nb-NO"/>
            </a:p>
          </p:txBody>
        </p:sp>
        <p:sp>
          <p:nvSpPr>
            <p:cNvPr id="61851" name="Line 127"/>
            <p:cNvSpPr>
              <a:spLocks noChangeShapeType="1"/>
            </p:cNvSpPr>
            <p:nvPr/>
          </p:nvSpPr>
          <p:spPr bwMode="auto">
            <a:xfrm flipV="1">
              <a:off x="2689" y="1976"/>
              <a:ext cx="6" cy="49"/>
            </a:xfrm>
            <a:prstGeom prst="line">
              <a:avLst/>
            </a:prstGeom>
            <a:noFill/>
            <a:ln w="26988">
              <a:solidFill>
                <a:srgbClr val="00E000"/>
              </a:solidFill>
              <a:round/>
              <a:headEnd/>
              <a:tailEnd/>
            </a:ln>
          </p:spPr>
          <p:txBody>
            <a:bodyPr/>
            <a:lstStyle/>
            <a:p>
              <a:endParaRPr lang="nb-NO"/>
            </a:p>
          </p:txBody>
        </p:sp>
        <p:sp>
          <p:nvSpPr>
            <p:cNvPr id="61852" name="Line 128"/>
            <p:cNvSpPr>
              <a:spLocks noChangeShapeType="1"/>
            </p:cNvSpPr>
            <p:nvPr/>
          </p:nvSpPr>
          <p:spPr bwMode="auto">
            <a:xfrm flipH="1">
              <a:off x="2723" y="2530"/>
              <a:ext cx="61" cy="128"/>
            </a:xfrm>
            <a:prstGeom prst="line">
              <a:avLst/>
            </a:prstGeom>
            <a:noFill/>
            <a:ln w="26988">
              <a:solidFill>
                <a:srgbClr val="FF0000"/>
              </a:solidFill>
              <a:round/>
              <a:headEnd/>
              <a:tailEnd/>
            </a:ln>
          </p:spPr>
          <p:txBody>
            <a:bodyPr/>
            <a:lstStyle/>
            <a:p>
              <a:endParaRPr lang="nb-NO"/>
            </a:p>
          </p:txBody>
        </p:sp>
        <p:sp>
          <p:nvSpPr>
            <p:cNvPr id="61853" name="Line 129"/>
            <p:cNvSpPr>
              <a:spLocks noChangeShapeType="1"/>
            </p:cNvSpPr>
            <p:nvPr/>
          </p:nvSpPr>
          <p:spPr bwMode="auto">
            <a:xfrm flipH="1">
              <a:off x="2947" y="2314"/>
              <a:ext cx="31" cy="130"/>
            </a:xfrm>
            <a:prstGeom prst="line">
              <a:avLst/>
            </a:prstGeom>
            <a:noFill/>
            <a:ln w="26988">
              <a:solidFill>
                <a:srgbClr val="00E000"/>
              </a:solidFill>
              <a:round/>
              <a:headEnd/>
              <a:tailEnd/>
            </a:ln>
          </p:spPr>
          <p:txBody>
            <a:bodyPr/>
            <a:lstStyle/>
            <a:p>
              <a:endParaRPr lang="nb-NO"/>
            </a:p>
          </p:txBody>
        </p:sp>
        <p:sp>
          <p:nvSpPr>
            <p:cNvPr id="61854" name="Line 130"/>
            <p:cNvSpPr>
              <a:spLocks noChangeShapeType="1"/>
            </p:cNvSpPr>
            <p:nvPr/>
          </p:nvSpPr>
          <p:spPr bwMode="auto">
            <a:xfrm flipV="1">
              <a:off x="2875" y="2243"/>
              <a:ext cx="40" cy="37"/>
            </a:xfrm>
            <a:prstGeom prst="line">
              <a:avLst/>
            </a:prstGeom>
            <a:noFill/>
            <a:ln w="26988">
              <a:solidFill>
                <a:srgbClr val="FF0000"/>
              </a:solidFill>
              <a:round/>
              <a:headEnd/>
              <a:tailEnd/>
            </a:ln>
          </p:spPr>
          <p:txBody>
            <a:bodyPr/>
            <a:lstStyle/>
            <a:p>
              <a:endParaRPr lang="nb-NO"/>
            </a:p>
          </p:txBody>
        </p:sp>
        <p:sp>
          <p:nvSpPr>
            <p:cNvPr id="61855" name="Freeform 131"/>
            <p:cNvSpPr>
              <a:spLocks/>
            </p:cNvSpPr>
            <p:nvPr/>
          </p:nvSpPr>
          <p:spPr bwMode="auto">
            <a:xfrm>
              <a:off x="2915" y="2211"/>
              <a:ext cx="136" cy="32"/>
            </a:xfrm>
            <a:custGeom>
              <a:avLst/>
              <a:gdLst>
                <a:gd name="T0" fmla="*/ 0 w 273"/>
                <a:gd name="T1" fmla="*/ 8 h 63"/>
                <a:gd name="T2" fmla="*/ 21 w 273"/>
                <a:gd name="T3" fmla="*/ 1 h 63"/>
                <a:gd name="T4" fmla="*/ 29 w 273"/>
                <a:gd name="T5" fmla="*/ 1 h 63"/>
                <a:gd name="T6" fmla="*/ 34 w 273"/>
                <a:gd name="T7" fmla="*/ 0 h 63"/>
                <a:gd name="T8" fmla="*/ 0 60000 65536"/>
                <a:gd name="T9" fmla="*/ 0 60000 65536"/>
                <a:gd name="T10" fmla="*/ 0 60000 65536"/>
                <a:gd name="T11" fmla="*/ 0 60000 65536"/>
                <a:gd name="T12" fmla="*/ 0 w 273"/>
                <a:gd name="T13" fmla="*/ 0 h 63"/>
                <a:gd name="T14" fmla="*/ 273 w 273"/>
                <a:gd name="T15" fmla="*/ 63 h 63"/>
              </a:gdLst>
              <a:ahLst/>
              <a:cxnLst>
                <a:cxn ang="T8">
                  <a:pos x="T0" y="T1"/>
                </a:cxn>
                <a:cxn ang="T9">
                  <a:pos x="T2" y="T3"/>
                </a:cxn>
                <a:cxn ang="T10">
                  <a:pos x="T4" y="T5"/>
                </a:cxn>
                <a:cxn ang="T11">
                  <a:pos x="T6" y="T7"/>
                </a:cxn>
              </a:cxnLst>
              <a:rect l="T12" t="T13" r="T14" b="T15"/>
              <a:pathLst>
                <a:path w="273" h="63">
                  <a:moveTo>
                    <a:pt x="0" y="63"/>
                  </a:moveTo>
                  <a:lnTo>
                    <a:pt x="171" y="7"/>
                  </a:lnTo>
                  <a:lnTo>
                    <a:pt x="233" y="3"/>
                  </a:lnTo>
                  <a:lnTo>
                    <a:pt x="273" y="0"/>
                  </a:lnTo>
                </a:path>
              </a:pathLst>
            </a:custGeom>
            <a:noFill/>
            <a:ln w="26988">
              <a:solidFill>
                <a:srgbClr val="FF0000"/>
              </a:solidFill>
              <a:round/>
              <a:headEnd/>
              <a:tailEnd/>
            </a:ln>
          </p:spPr>
          <p:txBody>
            <a:bodyPr/>
            <a:lstStyle/>
            <a:p>
              <a:endParaRPr lang="nb-NO"/>
            </a:p>
          </p:txBody>
        </p:sp>
        <p:sp>
          <p:nvSpPr>
            <p:cNvPr id="61856" name="Line 132"/>
            <p:cNvSpPr>
              <a:spLocks noChangeShapeType="1"/>
            </p:cNvSpPr>
            <p:nvPr/>
          </p:nvSpPr>
          <p:spPr bwMode="auto">
            <a:xfrm flipH="1">
              <a:off x="3029" y="2246"/>
              <a:ext cx="22" cy="43"/>
            </a:xfrm>
            <a:prstGeom prst="line">
              <a:avLst/>
            </a:prstGeom>
            <a:noFill/>
            <a:ln w="26988">
              <a:solidFill>
                <a:srgbClr val="00E000"/>
              </a:solidFill>
              <a:round/>
              <a:headEnd/>
              <a:tailEnd/>
            </a:ln>
          </p:spPr>
          <p:txBody>
            <a:bodyPr/>
            <a:lstStyle/>
            <a:p>
              <a:endParaRPr lang="nb-NO"/>
            </a:p>
          </p:txBody>
        </p:sp>
        <p:sp>
          <p:nvSpPr>
            <p:cNvPr id="61857" name="Freeform 133"/>
            <p:cNvSpPr>
              <a:spLocks/>
            </p:cNvSpPr>
            <p:nvPr/>
          </p:nvSpPr>
          <p:spPr bwMode="auto">
            <a:xfrm>
              <a:off x="2978" y="1815"/>
              <a:ext cx="177" cy="110"/>
            </a:xfrm>
            <a:custGeom>
              <a:avLst/>
              <a:gdLst>
                <a:gd name="T0" fmla="*/ 44 w 355"/>
                <a:gd name="T1" fmla="*/ 0 h 221"/>
                <a:gd name="T2" fmla="*/ 28 w 355"/>
                <a:gd name="T3" fmla="*/ 3 h 221"/>
                <a:gd name="T4" fmla="*/ 0 w 355"/>
                <a:gd name="T5" fmla="*/ 27 h 221"/>
                <a:gd name="T6" fmla="*/ 0 60000 65536"/>
                <a:gd name="T7" fmla="*/ 0 60000 65536"/>
                <a:gd name="T8" fmla="*/ 0 60000 65536"/>
                <a:gd name="T9" fmla="*/ 0 w 355"/>
                <a:gd name="T10" fmla="*/ 0 h 221"/>
                <a:gd name="T11" fmla="*/ 355 w 355"/>
                <a:gd name="T12" fmla="*/ 221 h 221"/>
              </a:gdLst>
              <a:ahLst/>
              <a:cxnLst>
                <a:cxn ang="T6">
                  <a:pos x="T0" y="T1"/>
                </a:cxn>
                <a:cxn ang="T7">
                  <a:pos x="T2" y="T3"/>
                </a:cxn>
                <a:cxn ang="T8">
                  <a:pos x="T4" y="T5"/>
                </a:cxn>
              </a:cxnLst>
              <a:rect l="T9" t="T10" r="T11" b="T12"/>
              <a:pathLst>
                <a:path w="355" h="221">
                  <a:moveTo>
                    <a:pt x="355" y="0"/>
                  </a:moveTo>
                  <a:lnTo>
                    <a:pt x="225" y="28"/>
                  </a:lnTo>
                  <a:lnTo>
                    <a:pt x="0" y="221"/>
                  </a:lnTo>
                </a:path>
              </a:pathLst>
            </a:custGeom>
            <a:noFill/>
            <a:ln w="26988">
              <a:solidFill>
                <a:srgbClr val="00E000"/>
              </a:solidFill>
              <a:round/>
              <a:headEnd/>
              <a:tailEnd/>
            </a:ln>
          </p:spPr>
          <p:txBody>
            <a:bodyPr/>
            <a:lstStyle/>
            <a:p>
              <a:endParaRPr lang="nb-NO"/>
            </a:p>
          </p:txBody>
        </p:sp>
        <p:sp>
          <p:nvSpPr>
            <p:cNvPr id="61858" name="Line 134"/>
            <p:cNvSpPr>
              <a:spLocks noChangeShapeType="1"/>
            </p:cNvSpPr>
            <p:nvPr/>
          </p:nvSpPr>
          <p:spPr bwMode="auto">
            <a:xfrm flipH="1" flipV="1">
              <a:off x="3155" y="1815"/>
              <a:ext cx="14" cy="31"/>
            </a:xfrm>
            <a:prstGeom prst="line">
              <a:avLst/>
            </a:prstGeom>
            <a:noFill/>
            <a:ln w="26988">
              <a:solidFill>
                <a:srgbClr val="FF0000"/>
              </a:solidFill>
              <a:round/>
              <a:headEnd/>
              <a:tailEnd/>
            </a:ln>
          </p:spPr>
          <p:txBody>
            <a:bodyPr/>
            <a:lstStyle/>
            <a:p>
              <a:endParaRPr lang="nb-NO"/>
            </a:p>
          </p:txBody>
        </p:sp>
        <p:sp>
          <p:nvSpPr>
            <p:cNvPr id="61859" name="Freeform 135"/>
            <p:cNvSpPr>
              <a:spLocks/>
            </p:cNvSpPr>
            <p:nvPr/>
          </p:nvSpPr>
          <p:spPr bwMode="auto">
            <a:xfrm>
              <a:off x="3112" y="2301"/>
              <a:ext cx="201" cy="89"/>
            </a:xfrm>
            <a:custGeom>
              <a:avLst/>
              <a:gdLst>
                <a:gd name="T0" fmla="*/ 140 w 241"/>
                <a:gd name="T1" fmla="*/ 62 h 107"/>
                <a:gd name="T2" fmla="*/ 53 w 241"/>
                <a:gd name="T3" fmla="*/ 39 h 107"/>
                <a:gd name="T4" fmla="*/ 0 w 241"/>
                <a:gd name="T5" fmla="*/ 0 h 107"/>
                <a:gd name="T6" fmla="*/ 0 60000 65536"/>
                <a:gd name="T7" fmla="*/ 0 60000 65536"/>
                <a:gd name="T8" fmla="*/ 0 60000 65536"/>
                <a:gd name="T9" fmla="*/ 0 w 241"/>
                <a:gd name="T10" fmla="*/ 0 h 107"/>
                <a:gd name="T11" fmla="*/ 241 w 241"/>
                <a:gd name="T12" fmla="*/ 107 h 107"/>
              </a:gdLst>
              <a:ahLst/>
              <a:cxnLst>
                <a:cxn ang="T6">
                  <a:pos x="T0" y="T1"/>
                </a:cxn>
                <a:cxn ang="T7">
                  <a:pos x="T2" y="T3"/>
                </a:cxn>
                <a:cxn ang="T8">
                  <a:pos x="T4" y="T5"/>
                </a:cxn>
              </a:cxnLst>
              <a:rect l="T9" t="T10" r="T11" b="T12"/>
              <a:pathLst>
                <a:path w="241" h="107">
                  <a:moveTo>
                    <a:pt x="241" y="107"/>
                  </a:moveTo>
                  <a:lnTo>
                    <a:pt x="91" y="68"/>
                  </a:lnTo>
                  <a:lnTo>
                    <a:pt x="0" y="0"/>
                  </a:lnTo>
                </a:path>
              </a:pathLst>
            </a:custGeom>
            <a:noFill/>
            <a:ln w="26988">
              <a:solidFill>
                <a:srgbClr val="FF0000"/>
              </a:solidFill>
              <a:round/>
              <a:headEnd/>
              <a:tailEnd/>
            </a:ln>
          </p:spPr>
          <p:txBody>
            <a:bodyPr/>
            <a:lstStyle/>
            <a:p>
              <a:endParaRPr lang="nb-NO"/>
            </a:p>
          </p:txBody>
        </p:sp>
        <p:sp>
          <p:nvSpPr>
            <p:cNvPr id="61860" name="Freeform 136"/>
            <p:cNvSpPr>
              <a:spLocks/>
            </p:cNvSpPr>
            <p:nvPr/>
          </p:nvSpPr>
          <p:spPr bwMode="auto">
            <a:xfrm>
              <a:off x="3023" y="2653"/>
              <a:ext cx="69" cy="95"/>
            </a:xfrm>
            <a:custGeom>
              <a:avLst/>
              <a:gdLst>
                <a:gd name="T0" fmla="*/ 0 w 137"/>
                <a:gd name="T1" fmla="*/ 0 h 190"/>
                <a:gd name="T2" fmla="*/ 6 w 137"/>
                <a:gd name="T3" fmla="*/ 3 h 190"/>
                <a:gd name="T4" fmla="*/ 18 w 137"/>
                <a:gd name="T5" fmla="*/ 24 h 190"/>
                <a:gd name="T6" fmla="*/ 0 60000 65536"/>
                <a:gd name="T7" fmla="*/ 0 60000 65536"/>
                <a:gd name="T8" fmla="*/ 0 60000 65536"/>
                <a:gd name="T9" fmla="*/ 0 w 137"/>
                <a:gd name="T10" fmla="*/ 0 h 190"/>
                <a:gd name="T11" fmla="*/ 137 w 137"/>
                <a:gd name="T12" fmla="*/ 190 h 190"/>
              </a:gdLst>
              <a:ahLst/>
              <a:cxnLst>
                <a:cxn ang="T6">
                  <a:pos x="T0" y="T1"/>
                </a:cxn>
                <a:cxn ang="T7">
                  <a:pos x="T2" y="T3"/>
                </a:cxn>
                <a:cxn ang="T8">
                  <a:pos x="T4" y="T5"/>
                </a:cxn>
              </a:cxnLst>
              <a:rect l="T9" t="T10" r="T11" b="T12"/>
              <a:pathLst>
                <a:path w="137" h="190">
                  <a:moveTo>
                    <a:pt x="0" y="0"/>
                  </a:moveTo>
                  <a:lnTo>
                    <a:pt x="42" y="19"/>
                  </a:lnTo>
                  <a:lnTo>
                    <a:pt x="137" y="190"/>
                  </a:lnTo>
                </a:path>
              </a:pathLst>
            </a:custGeom>
            <a:noFill/>
            <a:ln w="26988">
              <a:solidFill>
                <a:srgbClr val="00E000"/>
              </a:solidFill>
              <a:round/>
              <a:headEnd/>
              <a:tailEnd/>
            </a:ln>
          </p:spPr>
          <p:txBody>
            <a:bodyPr/>
            <a:lstStyle/>
            <a:p>
              <a:endParaRPr lang="nb-NO"/>
            </a:p>
          </p:txBody>
        </p:sp>
        <p:sp>
          <p:nvSpPr>
            <p:cNvPr id="61861" name="Freeform 137"/>
            <p:cNvSpPr>
              <a:spLocks/>
            </p:cNvSpPr>
            <p:nvPr/>
          </p:nvSpPr>
          <p:spPr bwMode="auto">
            <a:xfrm>
              <a:off x="3112" y="2752"/>
              <a:ext cx="188" cy="131"/>
            </a:xfrm>
            <a:custGeom>
              <a:avLst/>
              <a:gdLst>
                <a:gd name="T0" fmla="*/ 0 w 375"/>
                <a:gd name="T1" fmla="*/ 0 h 263"/>
                <a:gd name="T2" fmla="*/ 20 w 375"/>
                <a:gd name="T3" fmla="*/ 19 h 263"/>
                <a:gd name="T4" fmla="*/ 47 w 375"/>
                <a:gd name="T5" fmla="*/ 32 h 263"/>
                <a:gd name="T6" fmla="*/ 0 60000 65536"/>
                <a:gd name="T7" fmla="*/ 0 60000 65536"/>
                <a:gd name="T8" fmla="*/ 0 60000 65536"/>
                <a:gd name="T9" fmla="*/ 0 w 375"/>
                <a:gd name="T10" fmla="*/ 0 h 263"/>
                <a:gd name="T11" fmla="*/ 375 w 375"/>
                <a:gd name="T12" fmla="*/ 263 h 263"/>
              </a:gdLst>
              <a:ahLst/>
              <a:cxnLst>
                <a:cxn ang="T6">
                  <a:pos x="T0" y="T1"/>
                </a:cxn>
                <a:cxn ang="T7">
                  <a:pos x="T2" y="T3"/>
                </a:cxn>
                <a:cxn ang="T8">
                  <a:pos x="T4" y="T5"/>
                </a:cxn>
              </a:cxnLst>
              <a:rect l="T9" t="T10" r="T11" b="T12"/>
              <a:pathLst>
                <a:path w="375" h="263">
                  <a:moveTo>
                    <a:pt x="0" y="0"/>
                  </a:moveTo>
                  <a:lnTo>
                    <a:pt x="155" y="154"/>
                  </a:lnTo>
                  <a:lnTo>
                    <a:pt x="375" y="263"/>
                  </a:lnTo>
                </a:path>
              </a:pathLst>
            </a:custGeom>
            <a:noFill/>
            <a:ln w="26988">
              <a:solidFill>
                <a:srgbClr val="FF0000"/>
              </a:solidFill>
              <a:round/>
              <a:headEnd/>
              <a:tailEnd/>
            </a:ln>
          </p:spPr>
          <p:txBody>
            <a:bodyPr/>
            <a:lstStyle/>
            <a:p>
              <a:endParaRPr lang="nb-NO"/>
            </a:p>
          </p:txBody>
        </p:sp>
        <p:sp>
          <p:nvSpPr>
            <p:cNvPr id="61862" name="Freeform 138"/>
            <p:cNvSpPr>
              <a:spLocks/>
            </p:cNvSpPr>
            <p:nvPr/>
          </p:nvSpPr>
          <p:spPr bwMode="auto">
            <a:xfrm>
              <a:off x="2695" y="1937"/>
              <a:ext cx="29" cy="39"/>
            </a:xfrm>
            <a:custGeom>
              <a:avLst/>
              <a:gdLst>
                <a:gd name="T0" fmla="*/ 0 w 58"/>
                <a:gd name="T1" fmla="*/ 9 h 79"/>
                <a:gd name="T2" fmla="*/ 6 w 58"/>
                <a:gd name="T3" fmla="*/ 5 h 79"/>
                <a:gd name="T4" fmla="*/ 7 w 58"/>
                <a:gd name="T5" fmla="*/ 0 h 79"/>
                <a:gd name="T6" fmla="*/ 0 60000 65536"/>
                <a:gd name="T7" fmla="*/ 0 60000 65536"/>
                <a:gd name="T8" fmla="*/ 0 60000 65536"/>
                <a:gd name="T9" fmla="*/ 0 w 58"/>
                <a:gd name="T10" fmla="*/ 0 h 79"/>
                <a:gd name="T11" fmla="*/ 58 w 58"/>
                <a:gd name="T12" fmla="*/ 79 h 79"/>
              </a:gdLst>
              <a:ahLst/>
              <a:cxnLst>
                <a:cxn ang="T6">
                  <a:pos x="T0" y="T1"/>
                </a:cxn>
                <a:cxn ang="T7">
                  <a:pos x="T2" y="T3"/>
                </a:cxn>
                <a:cxn ang="T8">
                  <a:pos x="T4" y="T5"/>
                </a:cxn>
              </a:cxnLst>
              <a:rect l="T9" t="T10" r="T11" b="T12"/>
              <a:pathLst>
                <a:path w="58" h="79">
                  <a:moveTo>
                    <a:pt x="0" y="79"/>
                  </a:moveTo>
                  <a:lnTo>
                    <a:pt x="43" y="42"/>
                  </a:lnTo>
                  <a:lnTo>
                    <a:pt x="58" y="0"/>
                  </a:lnTo>
                </a:path>
              </a:pathLst>
            </a:custGeom>
            <a:noFill/>
            <a:ln w="26988">
              <a:solidFill>
                <a:srgbClr val="FF0000"/>
              </a:solidFill>
              <a:round/>
              <a:headEnd/>
              <a:tailEnd/>
            </a:ln>
          </p:spPr>
          <p:txBody>
            <a:bodyPr/>
            <a:lstStyle/>
            <a:p>
              <a:endParaRPr lang="nb-NO"/>
            </a:p>
          </p:txBody>
        </p:sp>
        <p:sp>
          <p:nvSpPr>
            <p:cNvPr id="61863" name="Line 139"/>
            <p:cNvSpPr>
              <a:spLocks noChangeShapeType="1"/>
            </p:cNvSpPr>
            <p:nvPr/>
          </p:nvSpPr>
          <p:spPr bwMode="auto">
            <a:xfrm flipV="1">
              <a:off x="2697" y="1817"/>
              <a:ext cx="36" cy="63"/>
            </a:xfrm>
            <a:prstGeom prst="line">
              <a:avLst/>
            </a:prstGeom>
            <a:noFill/>
            <a:ln w="26988">
              <a:solidFill>
                <a:srgbClr val="FF0000"/>
              </a:solidFill>
              <a:round/>
              <a:headEnd/>
              <a:tailEnd/>
            </a:ln>
          </p:spPr>
          <p:txBody>
            <a:bodyPr/>
            <a:lstStyle/>
            <a:p>
              <a:endParaRPr lang="nb-NO"/>
            </a:p>
          </p:txBody>
        </p:sp>
        <p:sp>
          <p:nvSpPr>
            <p:cNvPr id="61864" name="Line 140"/>
            <p:cNvSpPr>
              <a:spLocks noChangeShapeType="1"/>
            </p:cNvSpPr>
            <p:nvPr/>
          </p:nvSpPr>
          <p:spPr bwMode="auto">
            <a:xfrm flipH="1">
              <a:off x="2835" y="2195"/>
              <a:ext cx="13" cy="83"/>
            </a:xfrm>
            <a:prstGeom prst="line">
              <a:avLst/>
            </a:prstGeom>
            <a:noFill/>
            <a:ln w="26988">
              <a:solidFill>
                <a:srgbClr val="00E000"/>
              </a:solidFill>
              <a:round/>
              <a:headEnd/>
              <a:tailEnd/>
            </a:ln>
          </p:spPr>
          <p:txBody>
            <a:bodyPr/>
            <a:lstStyle/>
            <a:p>
              <a:endParaRPr lang="nb-NO"/>
            </a:p>
          </p:txBody>
        </p:sp>
        <p:sp>
          <p:nvSpPr>
            <p:cNvPr id="61865" name="Line 141"/>
            <p:cNvSpPr>
              <a:spLocks noChangeShapeType="1"/>
            </p:cNvSpPr>
            <p:nvPr/>
          </p:nvSpPr>
          <p:spPr bwMode="auto">
            <a:xfrm flipH="1" flipV="1">
              <a:off x="3092" y="2663"/>
              <a:ext cx="11" cy="32"/>
            </a:xfrm>
            <a:prstGeom prst="line">
              <a:avLst/>
            </a:prstGeom>
            <a:noFill/>
            <a:ln w="26988">
              <a:solidFill>
                <a:srgbClr val="00E000"/>
              </a:solidFill>
              <a:round/>
              <a:headEnd/>
              <a:tailEnd/>
            </a:ln>
          </p:spPr>
          <p:txBody>
            <a:bodyPr/>
            <a:lstStyle/>
            <a:p>
              <a:endParaRPr lang="nb-NO"/>
            </a:p>
          </p:txBody>
        </p:sp>
        <p:sp>
          <p:nvSpPr>
            <p:cNvPr id="61866" name="Line 142"/>
            <p:cNvSpPr>
              <a:spLocks noChangeShapeType="1"/>
            </p:cNvSpPr>
            <p:nvPr/>
          </p:nvSpPr>
          <p:spPr bwMode="auto">
            <a:xfrm>
              <a:off x="2997" y="2643"/>
              <a:ext cx="26" cy="10"/>
            </a:xfrm>
            <a:prstGeom prst="line">
              <a:avLst/>
            </a:prstGeom>
            <a:noFill/>
            <a:ln w="26988">
              <a:solidFill>
                <a:srgbClr val="00E000"/>
              </a:solidFill>
              <a:round/>
              <a:headEnd/>
              <a:tailEnd/>
            </a:ln>
          </p:spPr>
          <p:txBody>
            <a:bodyPr/>
            <a:lstStyle/>
            <a:p>
              <a:endParaRPr lang="nb-NO"/>
            </a:p>
          </p:txBody>
        </p:sp>
        <p:sp>
          <p:nvSpPr>
            <p:cNvPr id="61867" name="Freeform 143"/>
            <p:cNvSpPr>
              <a:spLocks/>
            </p:cNvSpPr>
            <p:nvPr/>
          </p:nvSpPr>
          <p:spPr bwMode="auto">
            <a:xfrm>
              <a:off x="2974" y="2883"/>
              <a:ext cx="97" cy="82"/>
            </a:xfrm>
            <a:custGeom>
              <a:avLst/>
              <a:gdLst>
                <a:gd name="T0" fmla="*/ 0 w 194"/>
                <a:gd name="T1" fmla="*/ 21 h 162"/>
                <a:gd name="T2" fmla="*/ 6 w 194"/>
                <a:gd name="T3" fmla="*/ 18 h 162"/>
                <a:gd name="T4" fmla="*/ 24 w 194"/>
                <a:gd name="T5" fmla="*/ 0 h 162"/>
                <a:gd name="T6" fmla="*/ 0 60000 65536"/>
                <a:gd name="T7" fmla="*/ 0 60000 65536"/>
                <a:gd name="T8" fmla="*/ 0 60000 65536"/>
                <a:gd name="T9" fmla="*/ 0 w 194"/>
                <a:gd name="T10" fmla="*/ 0 h 162"/>
                <a:gd name="T11" fmla="*/ 194 w 194"/>
                <a:gd name="T12" fmla="*/ 162 h 162"/>
              </a:gdLst>
              <a:ahLst/>
              <a:cxnLst>
                <a:cxn ang="T6">
                  <a:pos x="T0" y="T1"/>
                </a:cxn>
                <a:cxn ang="T7">
                  <a:pos x="T2" y="T3"/>
                </a:cxn>
                <a:cxn ang="T8">
                  <a:pos x="T4" y="T5"/>
                </a:cxn>
              </a:cxnLst>
              <a:rect l="T9" t="T10" r="T11" b="T12"/>
              <a:pathLst>
                <a:path w="194" h="162">
                  <a:moveTo>
                    <a:pt x="0" y="162"/>
                  </a:moveTo>
                  <a:lnTo>
                    <a:pt x="54" y="137"/>
                  </a:lnTo>
                  <a:lnTo>
                    <a:pt x="194" y="0"/>
                  </a:lnTo>
                </a:path>
              </a:pathLst>
            </a:custGeom>
            <a:noFill/>
            <a:ln w="26988">
              <a:solidFill>
                <a:srgbClr val="00E000"/>
              </a:solidFill>
              <a:round/>
              <a:headEnd/>
              <a:tailEnd/>
            </a:ln>
          </p:spPr>
          <p:txBody>
            <a:bodyPr/>
            <a:lstStyle/>
            <a:p>
              <a:endParaRPr lang="nb-NO"/>
            </a:p>
          </p:txBody>
        </p:sp>
        <p:sp>
          <p:nvSpPr>
            <p:cNvPr id="61868" name="Line 144"/>
            <p:cNvSpPr>
              <a:spLocks noChangeShapeType="1"/>
            </p:cNvSpPr>
            <p:nvPr/>
          </p:nvSpPr>
          <p:spPr bwMode="auto">
            <a:xfrm>
              <a:off x="2947" y="2444"/>
              <a:ext cx="26" cy="23"/>
            </a:xfrm>
            <a:prstGeom prst="line">
              <a:avLst/>
            </a:prstGeom>
            <a:noFill/>
            <a:ln w="26988">
              <a:solidFill>
                <a:srgbClr val="00E000"/>
              </a:solidFill>
              <a:round/>
              <a:headEnd/>
              <a:tailEnd/>
            </a:ln>
          </p:spPr>
          <p:txBody>
            <a:bodyPr/>
            <a:lstStyle/>
            <a:p>
              <a:endParaRPr lang="nb-NO"/>
            </a:p>
          </p:txBody>
        </p:sp>
        <p:sp>
          <p:nvSpPr>
            <p:cNvPr id="61869" name="Line 145"/>
            <p:cNvSpPr>
              <a:spLocks noChangeShapeType="1"/>
            </p:cNvSpPr>
            <p:nvPr/>
          </p:nvSpPr>
          <p:spPr bwMode="auto">
            <a:xfrm flipV="1">
              <a:off x="2845" y="2552"/>
              <a:ext cx="114" cy="100"/>
            </a:xfrm>
            <a:prstGeom prst="line">
              <a:avLst/>
            </a:prstGeom>
            <a:noFill/>
            <a:ln w="26988">
              <a:solidFill>
                <a:srgbClr val="00E000"/>
              </a:solidFill>
              <a:round/>
              <a:headEnd/>
              <a:tailEnd/>
            </a:ln>
          </p:spPr>
          <p:txBody>
            <a:bodyPr/>
            <a:lstStyle/>
            <a:p>
              <a:endParaRPr lang="nb-NO"/>
            </a:p>
          </p:txBody>
        </p:sp>
        <p:sp>
          <p:nvSpPr>
            <p:cNvPr id="61870" name="Line 146"/>
            <p:cNvSpPr>
              <a:spLocks noChangeShapeType="1"/>
            </p:cNvSpPr>
            <p:nvPr/>
          </p:nvSpPr>
          <p:spPr bwMode="auto">
            <a:xfrm flipV="1">
              <a:off x="2994" y="2492"/>
              <a:ext cx="62" cy="11"/>
            </a:xfrm>
            <a:prstGeom prst="line">
              <a:avLst/>
            </a:prstGeom>
            <a:noFill/>
            <a:ln w="26988">
              <a:solidFill>
                <a:srgbClr val="00E000"/>
              </a:solidFill>
              <a:round/>
              <a:headEnd/>
              <a:tailEnd/>
            </a:ln>
          </p:spPr>
          <p:txBody>
            <a:bodyPr/>
            <a:lstStyle/>
            <a:p>
              <a:endParaRPr lang="nb-NO"/>
            </a:p>
          </p:txBody>
        </p:sp>
        <p:sp>
          <p:nvSpPr>
            <p:cNvPr id="61871" name="Line 147"/>
            <p:cNvSpPr>
              <a:spLocks noChangeShapeType="1"/>
            </p:cNvSpPr>
            <p:nvPr/>
          </p:nvSpPr>
          <p:spPr bwMode="auto">
            <a:xfrm flipV="1">
              <a:off x="2899" y="2965"/>
              <a:ext cx="75" cy="46"/>
            </a:xfrm>
            <a:prstGeom prst="line">
              <a:avLst/>
            </a:prstGeom>
            <a:noFill/>
            <a:ln w="26988">
              <a:solidFill>
                <a:srgbClr val="00E000"/>
              </a:solidFill>
              <a:round/>
              <a:headEnd/>
              <a:tailEnd/>
            </a:ln>
          </p:spPr>
          <p:txBody>
            <a:bodyPr/>
            <a:lstStyle/>
            <a:p>
              <a:endParaRPr lang="nb-NO"/>
            </a:p>
          </p:txBody>
        </p:sp>
        <p:sp>
          <p:nvSpPr>
            <p:cNvPr id="61872" name="Freeform 148"/>
            <p:cNvSpPr>
              <a:spLocks/>
            </p:cNvSpPr>
            <p:nvPr/>
          </p:nvSpPr>
          <p:spPr bwMode="auto">
            <a:xfrm>
              <a:off x="2763" y="2984"/>
              <a:ext cx="136" cy="36"/>
            </a:xfrm>
            <a:custGeom>
              <a:avLst/>
              <a:gdLst>
                <a:gd name="T0" fmla="*/ 0 w 273"/>
                <a:gd name="T1" fmla="*/ 0 h 71"/>
                <a:gd name="T2" fmla="*/ 22 w 273"/>
                <a:gd name="T3" fmla="*/ 9 h 71"/>
                <a:gd name="T4" fmla="*/ 34 w 273"/>
                <a:gd name="T5" fmla="*/ 7 h 71"/>
                <a:gd name="T6" fmla="*/ 0 60000 65536"/>
                <a:gd name="T7" fmla="*/ 0 60000 65536"/>
                <a:gd name="T8" fmla="*/ 0 60000 65536"/>
                <a:gd name="T9" fmla="*/ 0 w 273"/>
                <a:gd name="T10" fmla="*/ 0 h 71"/>
                <a:gd name="T11" fmla="*/ 273 w 273"/>
                <a:gd name="T12" fmla="*/ 71 h 71"/>
              </a:gdLst>
              <a:ahLst/>
              <a:cxnLst>
                <a:cxn ang="T6">
                  <a:pos x="T0" y="T1"/>
                </a:cxn>
                <a:cxn ang="T7">
                  <a:pos x="T2" y="T3"/>
                </a:cxn>
                <a:cxn ang="T8">
                  <a:pos x="T4" y="T5"/>
                </a:cxn>
              </a:cxnLst>
              <a:rect l="T9" t="T10" r="T11" b="T12"/>
              <a:pathLst>
                <a:path w="273" h="71">
                  <a:moveTo>
                    <a:pt x="0" y="0"/>
                  </a:moveTo>
                  <a:lnTo>
                    <a:pt x="176" y="71"/>
                  </a:lnTo>
                  <a:lnTo>
                    <a:pt x="273" y="55"/>
                  </a:lnTo>
                </a:path>
              </a:pathLst>
            </a:custGeom>
            <a:noFill/>
            <a:ln w="26988">
              <a:solidFill>
                <a:srgbClr val="FF0000"/>
              </a:solidFill>
              <a:round/>
              <a:headEnd/>
              <a:tailEnd/>
            </a:ln>
          </p:spPr>
          <p:txBody>
            <a:bodyPr/>
            <a:lstStyle/>
            <a:p>
              <a:endParaRPr lang="nb-NO"/>
            </a:p>
          </p:txBody>
        </p:sp>
        <p:sp>
          <p:nvSpPr>
            <p:cNvPr id="61873" name="Line 149"/>
            <p:cNvSpPr>
              <a:spLocks noChangeShapeType="1"/>
            </p:cNvSpPr>
            <p:nvPr/>
          </p:nvSpPr>
          <p:spPr bwMode="auto">
            <a:xfrm>
              <a:off x="2989" y="2324"/>
              <a:ext cx="15" cy="16"/>
            </a:xfrm>
            <a:prstGeom prst="line">
              <a:avLst/>
            </a:prstGeom>
            <a:noFill/>
            <a:ln w="26988">
              <a:solidFill>
                <a:srgbClr val="00E000"/>
              </a:solidFill>
              <a:round/>
              <a:headEnd/>
              <a:tailEnd/>
            </a:ln>
          </p:spPr>
          <p:txBody>
            <a:bodyPr/>
            <a:lstStyle/>
            <a:p>
              <a:endParaRPr lang="nb-NO"/>
            </a:p>
          </p:txBody>
        </p:sp>
        <p:sp>
          <p:nvSpPr>
            <p:cNvPr id="61874" name="Line 150"/>
            <p:cNvSpPr>
              <a:spLocks noChangeShapeType="1"/>
            </p:cNvSpPr>
            <p:nvPr/>
          </p:nvSpPr>
          <p:spPr bwMode="auto">
            <a:xfrm>
              <a:off x="3274" y="2005"/>
              <a:ext cx="2" cy="120"/>
            </a:xfrm>
            <a:prstGeom prst="line">
              <a:avLst/>
            </a:prstGeom>
            <a:noFill/>
            <a:ln w="26988">
              <a:solidFill>
                <a:srgbClr val="FF0000"/>
              </a:solidFill>
              <a:round/>
              <a:headEnd/>
              <a:tailEnd/>
            </a:ln>
          </p:spPr>
          <p:txBody>
            <a:bodyPr/>
            <a:lstStyle/>
            <a:p>
              <a:endParaRPr lang="nb-NO"/>
            </a:p>
          </p:txBody>
        </p:sp>
        <p:sp>
          <p:nvSpPr>
            <p:cNvPr id="61875" name="Line 151"/>
            <p:cNvSpPr>
              <a:spLocks noChangeShapeType="1"/>
            </p:cNvSpPr>
            <p:nvPr/>
          </p:nvSpPr>
          <p:spPr bwMode="auto">
            <a:xfrm flipV="1">
              <a:off x="3276" y="2125"/>
              <a:ext cx="1" cy="83"/>
            </a:xfrm>
            <a:prstGeom prst="line">
              <a:avLst/>
            </a:prstGeom>
            <a:noFill/>
            <a:ln w="26988">
              <a:solidFill>
                <a:srgbClr val="00E000"/>
              </a:solidFill>
              <a:round/>
              <a:headEnd/>
              <a:tailEnd/>
            </a:ln>
          </p:spPr>
          <p:txBody>
            <a:bodyPr/>
            <a:lstStyle/>
            <a:p>
              <a:endParaRPr lang="nb-NO"/>
            </a:p>
          </p:txBody>
        </p:sp>
        <p:sp>
          <p:nvSpPr>
            <p:cNvPr id="61876" name="Line 152"/>
            <p:cNvSpPr>
              <a:spLocks noChangeShapeType="1"/>
            </p:cNvSpPr>
            <p:nvPr/>
          </p:nvSpPr>
          <p:spPr bwMode="auto">
            <a:xfrm>
              <a:off x="3109" y="2093"/>
              <a:ext cx="47" cy="8"/>
            </a:xfrm>
            <a:prstGeom prst="line">
              <a:avLst/>
            </a:prstGeom>
            <a:noFill/>
            <a:ln w="26988">
              <a:solidFill>
                <a:srgbClr val="FF0000"/>
              </a:solidFill>
              <a:round/>
              <a:headEnd/>
              <a:tailEnd/>
            </a:ln>
          </p:spPr>
          <p:txBody>
            <a:bodyPr/>
            <a:lstStyle/>
            <a:p>
              <a:endParaRPr lang="nb-NO"/>
            </a:p>
          </p:txBody>
        </p:sp>
        <p:sp>
          <p:nvSpPr>
            <p:cNvPr id="61877" name="Line 153"/>
            <p:cNvSpPr>
              <a:spLocks noChangeShapeType="1"/>
            </p:cNvSpPr>
            <p:nvPr/>
          </p:nvSpPr>
          <p:spPr bwMode="auto">
            <a:xfrm>
              <a:off x="3051" y="2129"/>
              <a:ext cx="1" cy="82"/>
            </a:xfrm>
            <a:prstGeom prst="line">
              <a:avLst/>
            </a:prstGeom>
            <a:noFill/>
            <a:ln w="26988">
              <a:solidFill>
                <a:srgbClr val="FF0000"/>
              </a:solidFill>
              <a:round/>
              <a:headEnd/>
              <a:tailEnd/>
            </a:ln>
          </p:spPr>
          <p:txBody>
            <a:bodyPr/>
            <a:lstStyle/>
            <a:p>
              <a:endParaRPr lang="nb-NO"/>
            </a:p>
          </p:txBody>
        </p:sp>
        <p:sp>
          <p:nvSpPr>
            <p:cNvPr id="61878" name="Line 154"/>
            <p:cNvSpPr>
              <a:spLocks noChangeShapeType="1"/>
            </p:cNvSpPr>
            <p:nvPr/>
          </p:nvSpPr>
          <p:spPr bwMode="auto">
            <a:xfrm flipH="1">
              <a:off x="2930" y="1875"/>
              <a:ext cx="45" cy="70"/>
            </a:xfrm>
            <a:prstGeom prst="line">
              <a:avLst/>
            </a:prstGeom>
            <a:noFill/>
            <a:ln w="26988">
              <a:solidFill>
                <a:srgbClr val="00E000"/>
              </a:solidFill>
              <a:round/>
              <a:headEnd/>
              <a:tailEnd/>
            </a:ln>
          </p:spPr>
          <p:txBody>
            <a:bodyPr/>
            <a:lstStyle/>
            <a:p>
              <a:endParaRPr lang="nb-NO"/>
            </a:p>
          </p:txBody>
        </p:sp>
        <p:sp>
          <p:nvSpPr>
            <p:cNvPr id="61879" name="Line 155"/>
            <p:cNvSpPr>
              <a:spLocks noChangeShapeType="1"/>
            </p:cNvSpPr>
            <p:nvPr/>
          </p:nvSpPr>
          <p:spPr bwMode="auto">
            <a:xfrm>
              <a:off x="3056" y="2492"/>
              <a:ext cx="6" cy="23"/>
            </a:xfrm>
            <a:prstGeom prst="line">
              <a:avLst/>
            </a:prstGeom>
            <a:noFill/>
            <a:ln w="26988">
              <a:solidFill>
                <a:srgbClr val="FF0000"/>
              </a:solidFill>
              <a:round/>
              <a:headEnd/>
              <a:tailEnd/>
            </a:ln>
          </p:spPr>
          <p:txBody>
            <a:bodyPr/>
            <a:lstStyle/>
            <a:p>
              <a:endParaRPr lang="nb-NO"/>
            </a:p>
          </p:txBody>
        </p:sp>
        <p:sp>
          <p:nvSpPr>
            <p:cNvPr id="61880" name="Line 156"/>
            <p:cNvSpPr>
              <a:spLocks noChangeShapeType="1"/>
            </p:cNvSpPr>
            <p:nvPr/>
          </p:nvSpPr>
          <p:spPr bwMode="auto">
            <a:xfrm>
              <a:off x="2981" y="2602"/>
              <a:ext cx="16" cy="41"/>
            </a:xfrm>
            <a:prstGeom prst="line">
              <a:avLst/>
            </a:prstGeom>
            <a:noFill/>
            <a:ln w="26988">
              <a:solidFill>
                <a:srgbClr val="FF0000"/>
              </a:solidFill>
              <a:round/>
              <a:headEnd/>
              <a:tailEnd/>
            </a:ln>
          </p:spPr>
          <p:txBody>
            <a:bodyPr/>
            <a:lstStyle/>
            <a:p>
              <a:endParaRPr lang="nb-NO"/>
            </a:p>
          </p:txBody>
        </p:sp>
        <p:sp>
          <p:nvSpPr>
            <p:cNvPr id="61881" name="Line 157"/>
            <p:cNvSpPr>
              <a:spLocks noChangeShapeType="1"/>
            </p:cNvSpPr>
            <p:nvPr/>
          </p:nvSpPr>
          <p:spPr bwMode="auto">
            <a:xfrm>
              <a:off x="2959" y="2552"/>
              <a:ext cx="22" cy="50"/>
            </a:xfrm>
            <a:prstGeom prst="line">
              <a:avLst/>
            </a:prstGeom>
            <a:noFill/>
            <a:ln w="26988">
              <a:solidFill>
                <a:srgbClr val="00E000"/>
              </a:solidFill>
              <a:round/>
              <a:headEnd/>
              <a:tailEnd/>
            </a:ln>
          </p:spPr>
          <p:txBody>
            <a:bodyPr/>
            <a:lstStyle/>
            <a:p>
              <a:endParaRPr lang="nb-NO"/>
            </a:p>
          </p:txBody>
        </p:sp>
        <p:sp>
          <p:nvSpPr>
            <p:cNvPr id="61882" name="Line 158"/>
            <p:cNvSpPr>
              <a:spLocks noChangeShapeType="1"/>
            </p:cNvSpPr>
            <p:nvPr/>
          </p:nvSpPr>
          <p:spPr bwMode="auto">
            <a:xfrm>
              <a:off x="3062" y="2515"/>
              <a:ext cx="30" cy="148"/>
            </a:xfrm>
            <a:prstGeom prst="line">
              <a:avLst/>
            </a:prstGeom>
            <a:noFill/>
            <a:ln w="26988">
              <a:solidFill>
                <a:srgbClr val="FF0000"/>
              </a:solidFill>
              <a:round/>
              <a:headEnd/>
              <a:tailEnd/>
            </a:ln>
          </p:spPr>
          <p:txBody>
            <a:bodyPr/>
            <a:lstStyle/>
            <a:p>
              <a:endParaRPr lang="nb-NO"/>
            </a:p>
          </p:txBody>
        </p:sp>
        <p:sp>
          <p:nvSpPr>
            <p:cNvPr id="61883" name="Freeform 159"/>
            <p:cNvSpPr>
              <a:spLocks/>
            </p:cNvSpPr>
            <p:nvPr/>
          </p:nvSpPr>
          <p:spPr bwMode="auto">
            <a:xfrm>
              <a:off x="2973" y="2411"/>
              <a:ext cx="21" cy="92"/>
            </a:xfrm>
            <a:custGeom>
              <a:avLst/>
              <a:gdLst>
                <a:gd name="T0" fmla="*/ 5 w 42"/>
                <a:gd name="T1" fmla="*/ 0 h 182"/>
                <a:gd name="T2" fmla="*/ 0 w 42"/>
                <a:gd name="T3" fmla="*/ 15 h 182"/>
                <a:gd name="T4" fmla="*/ 5 w 42"/>
                <a:gd name="T5" fmla="*/ 24 h 182"/>
                <a:gd name="T6" fmla="*/ 0 60000 65536"/>
                <a:gd name="T7" fmla="*/ 0 60000 65536"/>
                <a:gd name="T8" fmla="*/ 0 60000 65536"/>
                <a:gd name="T9" fmla="*/ 0 w 42"/>
                <a:gd name="T10" fmla="*/ 0 h 182"/>
                <a:gd name="T11" fmla="*/ 42 w 42"/>
                <a:gd name="T12" fmla="*/ 182 h 182"/>
              </a:gdLst>
              <a:ahLst/>
              <a:cxnLst>
                <a:cxn ang="T6">
                  <a:pos x="T0" y="T1"/>
                </a:cxn>
                <a:cxn ang="T7">
                  <a:pos x="T2" y="T3"/>
                </a:cxn>
                <a:cxn ang="T8">
                  <a:pos x="T4" y="T5"/>
                </a:cxn>
              </a:cxnLst>
              <a:rect l="T9" t="T10" r="T11" b="T12"/>
              <a:pathLst>
                <a:path w="42" h="182">
                  <a:moveTo>
                    <a:pt x="36" y="0"/>
                  </a:moveTo>
                  <a:lnTo>
                    <a:pt x="0" y="112"/>
                  </a:lnTo>
                  <a:lnTo>
                    <a:pt x="42" y="182"/>
                  </a:lnTo>
                </a:path>
              </a:pathLst>
            </a:custGeom>
            <a:noFill/>
            <a:ln w="26988">
              <a:solidFill>
                <a:srgbClr val="00E000"/>
              </a:solidFill>
              <a:round/>
              <a:headEnd/>
              <a:tailEnd/>
            </a:ln>
          </p:spPr>
          <p:txBody>
            <a:bodyPr/>
            <a:lstStyle/>
            <a:p>
              <a:endParaRPr lang="nb-NO"/>
            </a:p>
          </p:txBody>
        </p:sp>
        <p:sp>
          <p:nvSpPr>
            <p:cNvPr id="61884" name="Line 160"/>
            <p:cNvSpPr>
              <a:spLocks noChangeShapeType="1"/>
            </p:cNvSpPr>
            <p:nvPr/>
          </p:nvSpPr>
          <p:spPr bwMode="auto">
            <a:xfrm>
              <a:off x="2910" y="2793"/>
              <a:ext cx="68" cy="15"/>
            </a:xfrm>
            <a:prstGeom prst="line">
              <a:avLst/>
            </a:prstGeom>
            <a:noFill/>
            <a:ln w="26988">
              <a:solidFill>
                <a:srgbClr val="FF0000"/>
              </a:solidFill>
              <a:round/>
              <a:headEnd/>
              <a:tailEnd/>
            </a:ln>
          </p:spPr>
          <p:txBody>
            <a:bodyPr/>
            <a:lstStyle/>
            <a:p>
              <a:endParaRPr lang="nb-NO"/>
            </a:p>
          </p:txBody>
        </p:sp>
        <p:sp>
          <p:nvSpPr>
            <p:cNvPr id="61885" name="Freeform 161"/>
            <p:cNvSpPr>
              <a:spLocks/>
            </p:cNvSpPr>
            <p:nvPr/>
          </p:nvSpPr>
          <p:spPr bwMode="auto">
            <a:xfrm>
              <a:off x="3120" y="2390"/>
              <a:ext cx="194" cy="66"/>
            </a:xfrm>
            <a:custGeom>
              <a:avLst/>
              <a:gdLst>
                <a:gd name="T0" fmla="*/ 0 w 388"/>
                <a:gd name="T1" fmla="*/ 17 h 131"/>
                <a:gd name="T2" fmla="*/ 11 w 388"/>
                <a:gd name="T3" fmla="*/ 10 h 131"/>
                <a:gd name="T4" fmla="*/ 49 w 388"/>
                <a:gd name="T5" fmla="*/ 0 h 131"/>
                <a:gd name="T6" fmla="*/ 0 60000 65536"/>
                <a:gd name="T7" fmla="*/ 0 60000 65536"/>
                <a:gd name="T8" fmla="*/ 0 60000 65536"/>
                <a:gd name="T9" fmla="*/ 0 w 388"/>
                <a:gd name="T10" fmla="*/ 0 h 131"/>
                <a:gd name="T11" fmla="*/ 388 w 388"/>
                <a:gd name="T12" fmla="*/ 131 h 131"/>
              </a:gdLst>
              <a:ahLst/>
              <a:cxnLst>
                <a:cxn ang="T6">
                  <a:pos x="T0" y="T1"/>
                </a:cxn>
                <a:cxn ang="T7">
                  <a:pos x="T2" y="T3"/>
                </a:cxn>
                <a:cxn ang="T8">
                  <a:pos x="T4" y="T5"/>
                </a:cxn>
              </a:cxnLst>
              <a:rect l="T9" t="T10" r="T11" b="T12"/>
              <a:pathLst>
                <a:path w="388" h="131">
                  <a:moveTo>
                    <a:pt x="0" y="131"/>
                  </a:moveTo>
                  <a:lnTo>
                    <a:pt x="85" y="77"/>
                  </a:lnTo>
                  <a:lnTo>
                    <a:pt x="388" y="0"/>
                  </a:lnTo>
                </a:path>
              </a:pathLst>
            </a:custGeom>
            <a:noFill/>
            <a:ln w="26988">
              <a:solidFill>
                <a:srgbClr val="00E000"/>
              </a:solidFill>
              <a:round/>
              <a:headEnd/>
              <a:tailEnd/>
            </a:ln>
          </p:spPr>
          <p:txBody>
            <a:bodyPr/>
            <a:lstStyle/>
            <a:p>
              <a:endParaRPr lang="nb-NO"/>
            </a:p>
          </p:txBody>
        </p:sp>
        <p:sp>
          <p:nvSpPr>
            <p:cNvPr id="61886" name="Line 162"/>
            <p:cNvSpPr>
              <a:spLocks noChangeShapeType="1"/>
            </p:cNvSpPr>
            <p:nvPr/>
          </p:nvSpPr>
          <p:spPr bwMode="auto">
            <a:xfrm flipH="1" flipV="1">
              <a:off x="2784" y="2050"/>
              <a:ext cx="19" cy="2"/>
            </a:xfrm>
            <a:prstGeom prst="line">
              <a:avLst/>
            </a:prstGeom>
            <a:noFill/>
            <a:ln w="26988">
              <a:solidFill>
                <a:srgbClr val="00E000"/>
              </a:solidFill>
              <a:round/>
              <a:headEnd/>
              <a:tailEnd/>
            </a:ln>
          </p:spPr>
          <p:txBody>
            <a:bodyPr/>
            <a:lstStyle/>
            <a:p>
              <a:endParaRPr lang="nb-NO"/>
            </a:p>
          </p:txBody>
        </p:sp>
        <p:sp>
          <p:nvSpPr>
            <p:cNvPr id="61887" name="Line 163"/>
            <p:cNvSpPr>
              <a:spLocks noChangeShapeType="1"/>
            </p:cNvSpPr>
            <p:nvPr/>
          </p:nvSpPr>
          <p:spPr bwMode="auto">
            <a:xfrm flipV="1">
              <a:off x="2803" y="2047"/>
              <a:ext cx="33" cy="5"/>
            </a:xfrm>
            <a:prstGeom prst="line">
              <a:avLst/>
            </a:prstGeom>
            <a:noFill/>
            <a:ln w="26988">
              <a:solidFill>
                <a:srgbClr val="FF0000"/>
              </a:solidFill>
              <a:round/>
              <a:headEnd/>
              <a:tailEnd/>
            </a:ln>
          </p:spPr>
          <p:txBody>
            <a:bodyPr/>
            <a:lstStyle/>
            <a:p>
              <a:endParaRPr lang="nb-NO"/>
            </a:p>
          </p:txBody>
        </p:sp>
        <p:sp>
          <p:nvSpPr>
            <p:cNvPr id="61888" name="Line 164"/>
            <p:cNvSpPr>
              <a:spLocks noChangeShapeType="1"/>
            </p:cNvSpPr>
            <p:nvPr/>
          </p:nvSpPr>
          <p:spPr bwMode="auto">
            <a:xfrm flipH="1" flipV="1">
              <a:off x="3245" y="2329"/>
              <a:ext cx="16" cy="48"/>
            </a:xfrm>
            <a:prstGeom prst="line">
              <a:avLst/>
            </a:prstGeom>
            <a:noFill/>
            <a:ln w="26988">
              <a:solidFill>
                <a:srgbClr val="00E000"/>
              </a:solidFill>
              <a:round/>
              <a:headEnd/>
              <a:tailEnd/>
            </a:ln>
          </p:spPr>
          <p:txBody>
            <a:bodyPr/>
            <a:lstStyle/>
            <a:p>
              <a:endParaRPr lang="nb-NO"/>
            </a:p>
          </p:txBody>
        </p:sp>
        <p:sp>
          <p:nvSpPr>
            <p:cNvPr id="61889" name="Freeform 165"/>
            <p:cNvSpPr>
              <a:spLocks/>
            </p:cNvSpPr>
            <p:nvPr/>
          </p:nvSpPr>
          <p:spPr bwMode="auto">
            <a:xfrm>
              <a:off x="2930" y="1925"/>
              <a:ext cx="205" cy="36"/>
            </a:xfrm>
            <a:custGeom>
              <a:avLst/>
              <a:gdLst>
                <a:gd name="T0" fmla="*/ 0 w 410"/>
                <a:gd name="T1" fmla="*/ 5 h 71"/>
                <a:gd name="T2" fmla="*/ 12 w 410"/>
                <a:gd name="T3" fmla="*/ 0 h 71"/>
                <a:gd name="T4" fmla="*/ 28 w 410"/>
                <a:gd name="T5" fmla="*/ 6 h 71"/>
                <a:gd name="T6" fmla="*/ 38 w 410"/>
                <a:gd name="T7" fmla="*/ 0 h 71"/>
                <a:gd name="T8" fmla="*/ 51 w 410"/>
                <a:gd name="T9" fmla="*/ 9 h 71"/>
                <a:gd name="T10" fmla="*/ 0 60000 65536"/>
                <a:gd name="T11" fmla="*/ 0 60000 65536"/>
                <a:gd name="T12" fmla="*/ 0 60000 65536"/>
                <a:gd name="T13" fmla="*/ 0 60000 65536"/>
                <a:gd name="T14" fmla="*/ 0 60000 65536"/>
                <a:gd name="T15" fmla="*/ 0 w 410"/>
                <a:gd name="T16" fmla="*/ 0 h 71"/>
                <a:gd name="T17" fmla="*/ 410 w 410"/>
                <a:gd name="T18" fmla="*/ 71 h 71"/>
              </a:gdLst>
              <a:ahLst/>
              <a:cxnLst>
                <a:cxn ang="T10">
                  <a:pos x="T0" y="T1"/>
                </a:cxn>
                <a:cxn ang="T11">
                  <a:pos x="T2" y="T3"/>
                </a:cxn>
                <a:cxn ang="T12">
                  <a:pos x="T4" y="T5"/>
                </a:cxn>
                <a:cxn ang="T13">
                  <a:pos x="T6" y="T7"/>
                </a:cxn>
                <a:cxn ang="T14">
                  <a:pos x="T8" y="T9"/>
                </a:cxn>
              </a:cxnLst>
              <a:rect l="T15" t="T16" r="T17" b="T18"/>
              <a:pathLst>
                <a:path w="410" h="71">
                  <a:moveTo>
                    <a:pt x="0" y="38"/>
                  </a:moveTo>
                  <a:lnTo>
                    <a:pt x="95" y="0"/>
                  </a:lnTo>
                  <a:lnTo>
                    <a:pt x="231" y="45"/>
                  </a:lnTo>
                  <a:lnTo>
                    <a:pt x="301" y="0"/>
                  </a:lnTo>
                  <a:lnTo>
                    <a:pt x="410" y="71"/>
                  </a:lnTo>
                </a:path>
              </a:pathLst>
            </a:custGeom>
            <a:noFill/>
            <a:ln w="26988">
              <a:solidFill>
                <a:srgbClr val="00E000"/>
              </a:solidFill>
              <a:round/>
              <a:headEnd/>
              <a:tailEnd/>
            </a:ln>
          </p:spPr>
          <p:txBody>
            <a:bodyPr/>
            <a:lstStyle/>
            <a:p>
              <a:endParaRPr lang="nb-NO"/>
            </a:p>
          </p:txBody>
        </p:sp>
        <p:sp>
          <p:nvSpPr>
            <p:cNvPr id="61890" name="Line 166"/>
            <p:cNvSpPr>
              <a:spLocks noChangeShapeType="1"/>
            </p:cNvSpPr>
            <p:nvPr/>
          </p:nvSpPr>
          <p:spPr bwMode="auto">
            <a:xfrm>
              <a:off x="2897" y="1944"/>
              <a:ext cx="15" cy="67"/>
            </a:xfrm>
            <a:prstGeom prst="line">
              <a:avLst/>
            </a:prstGeom>
            <a:noFill/>
            <a:ln w="26988">
              <a:solidFill>
                <a:srgbClr val="00E000"/>
              </a:solidFill>
              <a:round/>
              <a:headEnd/>
              <a:tailEnd/>
            </a:ln>
          </p:spPr>
          <p:txBody>
            <a:bodyPr/>
            <a:lstStyle/>
            <a:p>
              <a:endParaRPr lang="nb-NO"/>
            </a:p>
          </p:txBody>
        </p:sp>
        <p:sp>
          <p:nvSpPr>
            <p:cNvPr id="61891" name="Freeform 167"/>
            <p:cNvSpPr>
              <a:spLocks/>
            </p:cNvSpPr>
            <p:nvPr/>
          </p:nvSpPr>
          <p:spPr bwMode="auto">
            <a:xfrm>
              <a:off x="3313" y="2390"/>
              <a:ext cx="137" cy="46"/>
            </a:xfrm>
            <a:custGeom>
              <a:avLst/>
              <a:gdLst>
                <a:gd name="T0" fmla="*/ 0 w 274"/>
                <a:gd name="T1" fmla="*/ 0 h 90"/>
                <a:gd name="T2" fmla="*/ 14 w 274"/>
                <a:gd name="T3" fmla="*/ 11 h 90"/>
                <a:gd name="T4" fmla="*/ 34 w 274"/>
                <a:gd name="T5" fmla="*/ 12 h 90"/>
                <a:gd name="T6" fmla="*/ 0 60000 65536"/>
                <a:gd name="T7" fmla="*/ 0 60000 65536"/>
                <a:gd name="T8" fmla="*/ 0 60000 65536"/>
                <a:gd name="T9" fmla="*/ 0 w 274"/>
                <a:gd name="T10" fmla="*/ 0 h 90"/>
                <a:gd name="T11" fmla="*/ 274 w 274"/>
                <a:gd name="T12" fmla="*/ 90 h 90"/>
              </a:gdLst>
              <a:ahLst/>
              <a:cxnLst>
                <a:cxn ang="T6">
                  <a:pos x="T0" y="T1"/>
                </a:cxn>
                <a:cxn ang="T7">
                  <a:pos x="T2" y="T3"/>
                </a:cxn>
                <a:cxn ang="T8">
                  <a:pos x="T4" y="T5"/>
                </a:cxn>
              </a:cxnLst>
              <a:rect l="T9" t="T10" r="T11" b="T12"/>
              <a:pathLst>
                <a:path w="274" h="90">
                  <a:moveTo>
                    <a:pt x="0" y="0"/>
                  </a:moveTo>
                  <a:lnTo>
                    <a:pt x="112" y="80"/>
                  </a:lnTo>
                  <a:lnTo>
                    <a:pt x="274" y="90"/>
                  </a:lnTo>
                </a:path>
              </a:pathLst>
            </a:custGeom>
            <a:noFill/>
            <a:ln w="26988">
              <a:solidFill>
                <a:srgbClr val="00E000"/>
              </a:solidFill>
              <a:round/>
              <a:headEnd/>
              <a:tailEnd/>
            </a:ln>
          </p:spPr>
          <p:txBody>
            <a:bodyPr/>
            <a:lstStyle/>
            <a:p>
              <a:endParaRPr lang="nb-NO"/>
            </a:p>
          </p:txBody>
        </p:sp>
        <p:sp>
          <p:nvSpPr>
            <p:cNvPr id="61892" name="Line 168"/>
            <p:cNvSpPr>
              <a:spLocks noChangeShapeType="1"/>
            </p:cNvSpPr>
            <p:nvPr/>
          </p:nvSpPr>
          <p:spPr bwMode="auto">
            <a:xfrm flipH="1" flipV="1">
              <a:off x="2897" y="1944"/>
              <a:ext cx="33" cy="1"/>
            </a:xfrm>
            <a:prstGeom prst="line">
              <a:avLst/>
            </a:prstGeom>
            <a:noFill/>
            <a:ln w="26988">
              <a:solidFill>
                <a:srgbClr val="00E000"/>
              </a:solidFill>
              <a:round/>
              <a:headEnd/>
              <a:tailEnd/>
            </a:ln>
          </p:spPr>
          <p:txBody>
            <a:bodyPr/>
            <a:lstStyle/>
            <a:p>
              <a:endParaRPr lang="nb-NO"/>
            </a:p>
          </p:txBody>
        </p:sp>
        <p:sp>
          <p:nvSpPr>
            <p:cNvPr id="61893" name="Freeform 169"/>
            <p:cNvSpPr>
              <a:spLocks/>
            </p:cNvSpPr>
            <p:nvPr/>
          </p:nvSpPr>
          <p:spPr bwMode="auto">
            <a:xfrm>
              <a:off x="2733" y="1817"/>
              <a:ext cx="112" cy="68"/>
            </a:xfrm>
            <a:custGeom>
              <a:avLst/>
              <a:gdLst>
                <a:gd name="T0" fmla="*/ 0 w 226"/>
                <a:gd name="T1" fmla="*/ 0 h 135"/>
                <a:gd name="T2" fmla="*/ 8 w 226"/>
                <a:gd name="T3" fmla="*/ 10 h 135"/>
                <a:gd name="T4" fmla="*/ 28 w 226"/>
                <a:gd name="T5" fmla="*/ 17 h 135"/>
                <a:gd name="T6" fmla="*/ 0 60000 65536"/>
                <a:gd name="T7" fmla="*/ 0 60000 65536"/>
                <a:gd name="T8" fmla="*/ 0 60000 65536"/>
                <a:gd name="T9" fmla="*/ 0 w 226"/>
                <a:gd name="T10" fmla="*/ 0 h 135"/>
                <a:gd name="T11" fmla="*/ 226 w 226"/>
                <a:gd name="T12" fmla="*/ 135 h 135"/>
              </a:gdLst>
              <a:ahLst/>
              <a:cxnLst>
                <a:cxn ang="T6">
                  <a:pos x="T0" y="T1"/>
                </a:cxn>
                <a:cxn ang="T7">
                  <a:pos x="T2" y="T3"/>
                </a:cxn>
                <a:cxn ang="T8">
                  <a:pos x="T4" y="T5"/>
                </a:cxn>
              </a:cxnLst>
              <a:rect l="T9" t="T10" r="T11" b="T12"/>
              <a:pathLst>
                <a:path w="226" h="135">
                  <a:moveTo>
                    <a:pt x="0" y="0"/>
                  </a:moveTo>
                  <a:lnTo>
                    <a:pt x="69" y="80"/>
                  </a:lnTo>
                  <a:lnTo>
                    <a:pt x="226" y="135"/>
                  </a:lnTo>
                </a:path>
              </a:pathLst>
            </a:custGeom>
            <a:noFill/>
            <a:ln w="26988">
              <a:solidFill>
                <a:srgbClr val="00E000"/>
              </a:solidFill>
              <a:round/>
              <a:headEnd/>
              <a:tailEnd/>
            </a:ln>
          </p:spPr>
          <p:txBody>
            <a:bodyPr/>
            <a:lstStyle/>
            <a:p>
              <a:endParaRPr lang="nb-NO"/>
            </a:p>
          </p:txBody>
        </p:sp>
        <p:sp>
          <p:nvSpPr>
            <p:cNvPr id="61894" name="Line 170"/>
            <p:cNvSpPr>
              <a:spLocks noChangeShapeType="1"/>
            </p:cNvSpPr>
            <p:nvPr/>
          </p:nvSpPr>
          <p:spPr bwMode="auto">
            <a:xfrm flipH="1">
              <a:off x="2959" y="2503"/>
              <a:ext cx="35" cy="49"/>
            </a:xfrm>
            <a:prstGeom prst="line">
              <a:avLst/>
            </a:prstGeom>
            <a:noFill/>
            <a:ln w="26988">
              <a:solidFill>
                <a:srgbClr val="FF0000"/>
              </a:solidFill>
              <a:round/>
              <a:headEnd/>
              <a:tailEnd/>
            </a:ln>
          </p:spPr>
          <p:txBody>
            <a:bodyPr/>
            <a:lstStyle/>
            <a:p>
              <a:endParaRPr lang="nb-NO"/>
            </a:p>
          </p:txBody>
        </p:sp>
        <p:sp>
          <p:nvSpPr>
            <p:cNvPr id="61895" name="Line 171"/>
            <p:cNvSpPr>
              <a:spLocks noChangeShapeType="1"/>
            </p:cNvSpPr>
            <p:nvPr/>
          </p:nvSpPr>
          <p:spPr bwMode="auto">
            <a:xfrm flipV="1">
              <a:off x="2723" y="2652"/>
              <a:ext cx="121" cy="6"/>
            </a:xfrm>
            <a:prstGeom prst="line">
              <a:avLst/>
            </a:prstGeom>
            <a:noFill/>
            <a:ln w="26988">
              <a:solidFill>
                <a:srgbClr val="FF0000"/>
              </a:solidFill>
              <a:round/>
              <a:headEnd/>
              <a:tailEnd/>
            </a:ln>
          </p:spPr>
          <p:txBody>
            <a:bodyPr/>
            <a:lstStyle/>
            <a:p>
              <a:endParaRPr lang="nb-NO"/>
            </a:p>
          </p:txBody>
        </p:sp>
        <p:sp>
          <p:nvSpPr>
            <p:cNvPr id="61896" name="Freeform 172"/>
            <p:cNvSpPr>
              <a:spLocks/>
            </p:cNvSpPr>
            <p:nvPr/>
          </p:nvSpPr>
          <p:spPr bwMode="auto">
            <a:xfrm>
              <a:off x="2912" y="2011"/>
              <a:ext cx="25" cy="19"/>
            </a:xfrm>
            <a:custGeom>
              <a:avLst/>
              <a:gdLst>
                <a:gd name="T0" fmla="*/ 0 w 50"/>
                <a:gd name="T1" fmla="*/ 0 h 39"/>
                <a:gd name="T2" fmla="*/ 6 w 50"/>
                <a:gd name="T3" fmla="*/ 1 h 39"/>
                <a:gd name="T4" fmla="*/ 5 w 50"/>
                <a:gd name="T5" fmla="*/ 4 h 39"/>
                <a:gd name="T6" fmla="*/ 0 60000 65536"/>
                <a:gd name="T7" fmla="*/ 0 60000 65536"/>
                <a:gd name="T8" fmla="*/ 0 60000 65536"/>
                <a:gd name="T9" fmla="*/ 0 w 50"/>
                <a:gd name="T10" fmla="*/ 0 h 39"/>
                <a:gd name="T11" fmla="*/ 50 w 50"/>
                <a:gd name="T12" fmla="*/ 39 h 39"/>
              </a:gdLst>
              <a:ahLst/>
              <a:cxnLst>
                <a:cxn ang="T6">
                  <a:pos x="T0" y="T1"/>
                </a:cxn>
                <a:cxn ang="T7">
                  <a:pos x="T2" y="T3"/>
                </a:cxn>
                <a:cxn ang="T8">
                  <a:pos x="T4" y="T5"/>
                </a:cxn>
              </a:cxnLst>
              <a:rect l="T9" t="T10" r="T11" b="T12"/>
              <a:pathLst>
                <a:path w="50" h="39">
                  <a:moveTo>
                    <a:pt x="0" y="0"/>
                  </a:moveTo>
                  <a:lnTo>
                    <a:pt x="50" y="9"/>
                  </a:lnTo>
                  <a:lnTo>
                    <a:pt x="40" y="39"/>
                  </a:lnTo>
                </a:path>
              </a:pathLst>
            </a:custGeom>
            <a:noFill/>
            <a:ln w="26988">
              <a:solidFill>
                <a:srgbClr val="FF0000"/>
              </a:solidFill>
              <a:round/>
              <a:headEnd/>
              <a:tailEnd/>
            </a:ln>
          </p:spPr>
          <p:txBody>
            <a:bodyPr/>
            <a:lstStyle/>
            <a:p>
              <a:endParaRPr lang="nb-NO"/>
            </a:p>
          </p:txBody>
        </p:sp>
        <p:sp>
          <p:nvSpPr>
            <p:cNvPr id="61897" name="Line 173"/>
            <p:cNvSpPr>
              <a:spLocks noChangeShapeType="1"/>
            </p:cNvSpPr>
            <p:nvPr/>
          </p:nvSpPr>
          <p:spPr bwMode="auto">
            <a:xfrm flipH="1" flipV="1">
              <a:off x="3458" y="2536"/>
              <a:ext cx="62" cy="61"/>
            </a:xfrm>
            <a:prstGeom prst="line">
              <a:avLst/>
            </a:prstGeom>
            <a:noFill/>
            <a:ln w="26988">
              <a:solidFill>
                <a:srgbClr val="00E000"/>
              </a:solidFill>
              <a:round/>
              <a:headEnd/>
              <a:tailEnd/>
            </a:ln>
          </p:spPr>
          <p:txBody>
            <a:bodyPr/>
            <a:lstStyle/>
            <a:p>
              <a:endParaRPr lang="nb-NO"/>
            </a:p>
          </p:txBody>
        </p:sp>
        <p:sp>
          <p:nvSpPr>
            <p:cNvPr id="61898" name="Line 174"/>
            <p:cNvSpPr>
              <a:spLocks noChangeShapeType="1"/>
            </p:cNvSpPr>
            <p:nvPr/>
          </p:nvSpPr>
          <p:spPr bwMode="auto">
            <a:xfrm>
              <a:off x="3450" y="2436"/>
              <a:ext cx="8" cy="100"/>
            </a:xfrm>
            <a:prstGeom prst="line">
              <a:avLst/>
            </a:prstGeom>
            <a:noFill/>
            <a:ln w="26988">
              <a:solidFill>
                <a:srgbClr val="00E000"/>
              </a:solidFill>
              <a:round/>
              <a:headEnd/>
              <a:tailEnd/>
            </a:ln>
          </p:spPr>
          <p:txBody>
            <a:bodyPr/>
            <a:lstStyle/>
            <a:p>
              <a:endParaRPr lang="nb-NO"/>
            </a:p>
          </p:txBody>
        </p:sp>
        <p:sp>
          <p:nvSpPr>
            <p:cNvPr id="61899" name="Line 175"/>
            <p:cNvSpPr>
              <a:spLocks noChangeShapeType="1"/>
            </p:cNvSpPr>
            <p:nvPr/>
          </p:nvSpPr>
          <p:spPr bwMode="auto">
            <a:xfrm flipV="1">
              <a:off x="3450" y="2386"/>
              <a:ext cx="82" cy="50"/>
            </a:xfrm>
            <a:prstGeom prst="line">
              <a:avLst/>
            </a:prstGeom>
            <a:noFill/>
            <a:ln w="26988">
              <a:solidFill>
                <a:srgbClr val="FF0000"/>
              </a:solidFill>
              <a:round/>
              <a:headEnd/>
              <a:tailEnd/>
            </a:ln>
          </p:spPr>
          <p:txBody>
            <a:bodyPr/>
            <a:lstStyle/>
            <a:p>
              <a:endParaRPr lang="nb-NO"/>
            </a:p>
          </p:txBody>
        </p:sp>
        <p:sp>
          <p:nvSpPr>
            <p:cNvPr id="61900" name="Freeform 176"/>
            <p:cNvSpPr>
              <a:spLocks/>
            </p:cNvSpPr>
            <p:nvPr/>
          </p:nvSpPr>
          <p:spPr bwMode="auto">
            <a:xfrm>
              <a:off x="3302" y="2462"/>
              <a:ext cx="64" cy="87"/>
            </a:xfrm>
            <a:custGeom>
              <a:avLst/>
              <a:gdLst>
                <a:gd name="T0" fmla="*/ 16 w 129"/>
                <a:gd name="T1" fmla="*/ 0 h 172"/>
                <a:gd name="T2" fmla="*/ 0 w 129"/>
                <a:gd name="T3" fmla="*/ 12 h 172"/>
                <a:gd name="T4" fmla="*/ 1 w 129"/>
                <a:gd name="T5" fmla="*/ 22 h 172"/>
                <a:gd name="T6" fmla="*/ 0 60000 65536"/>
                <a:gd name="T7" fmla="*/ 0 60000 65536"/>
                <a:gd name="T8" fmla="*/ 0 60000 65536"/>
                <a:gd name="T9" fmla="*/ 0 w 129"/>
                <a:gd name="T10" fmla="*/ 0 h 172"/>
                <a:gd name="T11" fmla="*/ 129 w 129"/>
                <a:gd name="T12" fmla="*/ 172 h 172"/>
              </a:gdLst>
              <a:ahLst/>
              <a:cxnLst>
                <a:cxn ang="T6">
                  <a:pos x="T0" y="T1"/>
                </a:cxn>
                <a:cxn ang="T7">
                  <a:pos x="T2" y="T3"/>
                </a:cxn>
                <a:cxn ang="T8">
                  <a:pos x="T4" y="T5"/>
                </a:cxn>
              </a:cxnLst>
              <a:rect l="T9" t="T10" r="T11" b="T12"/>
              <a:pathLst>
                <a:path w="129" h="172">
                  <a:moveTo>
                    <a:pt x="129" y="0"/>
                  </a:moveTo>
                  <a:lnTo>
                    <a:pt x="0" y="94"/>
                  </a:lnTo>
                  <a:lnTo>
                    <a:pt x="12" y="172"/>
                  </a:lnTo>
                </a:path>
              </a:pathLst>
            </a:custGeom>
            <a:noFill/>
            <a:ln w="26988">
              <a:solidFill>
                <a:srgbClr val="00E000"/>
              </a:solidFill>
              <a:round/>
              <a:headEnd/>
              <a:tailEnd/>
            </a:ln>
          </p:spPr>
          <p:txBody>
            <a:bodyPr/>
            <a:lstStyle/>
            <a:p>
              <a:endParaRPr lang="nb-NO"/>
            </a:p>
          </p:txBody>
        </p:sp>
        <p:sp>
          <p:nvSpPr>
            <p:cNvPr id="61901" name="Line 177"/>
            <p:cNvSpPr>
              <a:spLocks noChangeShapeType="1"/>
            </p:cNvSpPr>
            <p:nvPr/>
          </p:nvSpPr>
          <p:spPr bwMode="auto">
            <a:xfrm flipH="1">
              <a:off x="3366" y="2431"/>
              <a:ext cx="3" cy="31"/>
            </a:xfrm>
            <a:prstGeom prst="line">
              <a:avLst/>
            </a:prstGeom>
            <a:noFill/>
            <a:ln w="26988">
              <a:solidFill>
                <a:srgbClr val="00E000"/>
              </a:solidFill>
              <a:round/>
              <a:headEnd/>
              <a:tailEnd/>
            </a:ln>
          </p:spPr>
          <p:txBody>
            <a:bodyPr/>
            <a:lstStyle/>
            <a:p>
              <a:endParaRPr lang="nb-NO"/>
            </a:p>
          </p:txBody>
        </p:sp>
        <p:sp>
          <p:nvSpPr>
            <p:cNvPr id="61902" name="Freeform 178"/>
            <p:cNvSpPr>
              <a:spLocks/>
            </p:cNvSpPr>
            <p:nvPr/>
          </p:nvSpPr>
          <p:spPr bwMode="auto">
            <a:xfrm>
              <a:off x="3276" y="2208"/>
              <a:ext cx="211" cy="124"/>
            </a:xfrm>
            <a:custGeom>
              <a:avLst/>
              <a:gdLst>
                <a:gd name="T0" fmla="*/ 0 w 424"/>
                <a:gd name="T1" fmla="*/ 0 h 248"/>
                <a:gd name="T2" fmla="*/ 34 w 424"/>
                <a:gd name="T3" fmla="*/ 11 h 248"/>
                <a:gd name="T4" fmla="*/ 52 w 424"/>
                <a:gd name="T5" fmla="*/ 31 h 248"/>
                <a:gd name="T6" fmla="*/ 0 60000 65536"/>
                <a:gd name="T7" fmla="*/ 0 60000 65536"/>
                <a:gd name="T8" fmla="*/ 0 60000 65536"/>
                <a:gd name="T9" fmla="*/ 0 w 424"/>
                <a:gd name="T10" fmla="*/ 0 h 248"/>
                <a:gd name="T11" fmla="*/ 424 w 424"/>
                <a:gd name="T12" fmla="*/ 248 h 248"/>
              </a:gdLst>
              <a:ahLst/>
              <a:cxnLst>
                <a:cxn ang="T6">
                  <a:pos x="T0" y="T1"/>
                </a:cxn>
                <a:cxn ang="T7">
                  <a:pos x="T2" y="T3"/>
                </a:cxn>
                <a:cxn ang="T8">
                  <a:pos x="T4" y="T5"/>
                </a:cxn>
              </a:cxnLst>
              <a:rect l="T9" t="T10" r="T11" b="T12"/>
              <a:pathLst>
                <a:path w="424" h="248">
                  <a:moveTo>
                    <a:pt x="0" y="0"/>
                  </a:moveTo>
                  <a:lnTo>
                    <a:pt x="276" y="84"/>
                  </a:lnTo>
                  <a:lnTo>
                    <a:pt x="424" y="248"/>
                  </a:lnTo>
                </a:path>
              </a:pathLst>
            </a:custGeom>
            <a:noFill/>
            <a:ln w="26988">
              <a:solidFill>
                <a:srgbClr val="00E000"/>
              </a:solidFill>
              <a:round/>
              <a:headEnd/>
              <a:tailEnd/>
            </a:ln>
          </p:spPr>
          <p:txBody>
            <a:bodyPr/>
            <a:lstStyle/>
            <a:p>
              <a:endParaRPr lang="nb-NO"/>
            </a:p>
          </p:txBody>
        </p:sp>
        <p:sp>
          <p:nvSpPr>
            <p:cNvPr id="61903" name="Line 179"/>
            <p:cNvSpPr>
              <a:spLocks noChangeShapeType="1"/>
            </p:cNvSpPr>
            <p:nvPr/>
          </p:nvSpPr>
          <p:spPr bwMode="auto">
            <a:xfrm flipH="1">
              <a:off x="3030" y="2132"/>
              <a:ext cx="15" cy="3"/>
            </a:xfrm>
            <a:prstGeom prst="line">
              <a:avLst/>
            </a:prstGeom>
            <a:noFill/>
            <a:ln w="26988">
              <a:solidFill>
                <a:srgbClr val="FF0000"/>
              </a:solidFill>
              <a:round/>
              <a:headEnd/>
              <a:tailEnd/>
            </a:ln>
          </p:spPr>
          <p:txBody>
            <a:bodyPr/>
            <a:lstStyle/>
            <a:p>
              <a:endParaRPr lang="nb-NO"/>
            </a:p>
          </p:txBody>
        </p:sp>
        <p:sp>
          <p:nvSpPr>
            <p:cNvPr id="61904" name="Line 180"/>
            <p:cNvSpPr>
              <a:spLocks noChangeShapeType="1"/>
            </p:cNvSpPr>
            <p:nvPr/>
          </p:nvSpPr>
          <p:spPr bwMode="auto">
            <a:xfrm flipV="1">
              <a:off x="3045" y="2128"/>
              <a:ext cx="12" cy="4"/>
            </a:xfrm>
            <a:prstGeom prst="line">
              <a:avLst/>
            </a:prstGeom>
            <a:noFill/>
            <a:ln w="26988">
              <a:solidFill>
                <a:srgbClr val="FF0000"/>
              </a:solidFill>
              <a:round/>
              <a:headEnd/>
              <a:tailEnd/>
            </a:ln>
          </p:spPr>
          <p:txBody>
            <a:bodyPr/>
            <a:lstStyle/>
            <a:p>
              <a:endParaRPr lang="nb-NO"/>
            </a:p>
          </p:txBody>
        </p:sp>
        <p:sp>
          <p:nvSpPr>
            <p:cNvPr id="61905" name="Line 181"/>
            <p:cNvSpPr>
              <a:spLocks noChangeShapeType="1"/>
            </p:cNvSpPr>
            <p:nvPr/>
          </p:nvSpPr>
          <p:spPr bwMode="auto">
            <a:xfrm flipH="1">
              <a:off x="3004" y="2289"/>
              <a:ext cx="25" cy="51"/>
            </a:xfrm>
            <a:prstGeom prst="line">
              <a:avLst/>
            </a:prstGeom>
            <a:noFill/>
            <a:ln w="26988">
              <a:solidFill>
                <a:srgbClr val="FF0000"/>
              </a:solidFill>
              <a:round/>
              <a:headEnd/>
              <a:tailEnd/>
            </a:ln>
          </p:spPr>
          <p:txBody>
            <a:bodyPr/>
            <a:lstStyle/>
            <a:p>
              <a:endParaRPr lang="nb-NO"/>
            </a:p>
          </p:txBody>
        </p:sp>
        <p:sp>
          <p:nvSpPr>
            <p:cNvPr id="61906" name="Line 182"/>
            <p:cNvSpPr>
              <a:spLocks noChangeShapeType="1"/>
            </p:cNvSpPr>
            <p:nvPr/>
          </p:nvSpPr>
          <p:spPr bwMode="auto">
            <a:xfrm flipV="1">
              <a:off x="3057" y="2124"/>
              <a:ext cx="13" cy="4"/>
            </a:xfrm>
            <a:prstGeom prst="line">
              <a:avLst/>
            </a:prstGeom>
            <a:noFill/>
            <a:ln w="26988">
              <a:solidFill>
                <a:srgbClr val="FF0000"/>
              </a:solidFill>
              <a:round/>
              <a:headEnd/>
              <a:tailEnd/>
            </a:ln>
          </p:spPr>
          <p:txBody>
            <a:bodyPr/>
            <a:lstStyle/>
            <a:p>
              <a:endParaRPr lang="nb-NO"/>
            </a:p>
          </p:txBody>
        </p:sp>
        <p:sp>
          <p:nvSpPr>
            <p:cNvPr id="61907" name="Line 183"/>
            <p:cNvSpPr>
              <a:spLocks noChangeShapeType="1"/>
            </p:cNvSpPr>
            <p:nvPr/>
          </p:nvSpPr>
          <p:spPr bwMode="auto">
            <a:xfrm flipH="1" flipV="1">
              <a:off x="3143" y="1386"/>
              <a:ext cx="113" cy="35"/>
            </a:xfrm>
            <a:prstGeom prst="line">
              <a:avLst/>
            </a:prstGeom>
            <a:noFill/>
            <a:ln w="26988">
              <a:solidFill>
                <a:srgbClr val="00E000"/>
              </a:solidFill>
              <a:round/>
              <a:headEnd/>
              <a:tailEnd/>
            </a:ln>
          </p:spPr>
          <p:txBody>
            <a:bodyPr/>
            <a:lstStyle/>
            <a:p>
              <a:endParaRPr lang="nb-NO"/>
            </a:p>
          </p:txBody>
        </p:sp>
        <p:sp>
          <p:nvSpPr>
            <p:cNvPr id="61908" name="Freeform 184"/>
            <p:cNvSpPr>
              <a:spLocks/>
            </p:cNvSpPr>
            <p:nvPr/>
          </p:nvSpPr>
          <p:spPr bwMode="auto">
            <a:xfrm>
              <a:off x="2975" y="1657"/>
              <a:ext cx="208" cy="218"/>
            </a:xfrm>
            <a:custGeom>
              <a:avLst/>
              <a:gdLst>
                <a:gd name="T0" fmla="*/ 52 w 415"/>
                <a:gd name="T1" fmla="*/ 0 h 435"/>
                <a:gd name="T2" fmla="*/ 38 w 415"/>
                <a:gd name="T3" fmla="*/ 16 h 435"/>
                <a:gd name="T4" fmla="*/ 28 w 415"/>
                <a:gd name="T5" fmla="*/ 19 h 435"/>
                <a:gd name="T6" fmla="*/ 0 w 415"/>
                <a:gd name="T7" fmla="*/ 55 h 435"/>
                <a:gd name="T8" fmla="*/ 0 60000 65536"/>
                <a:gd name="T9" fmla="*/ 0 60000 65536"/>
                <a:gd name="T10" fmla="*/ 0 60000 65536"/>
                <a:gd name="T11" fmla="*/ 0 60000 65536"/>
                <a:gd name="T12" fmla="*/ 0 w 415"/>
                <a:gd name="T13" fmla="*/ 0 h 435"/>
                <a:gd name="T14" fmla="*/ 415 w 415"/>
                <a:gd name="T15" fmla="*/ 435 h 435"/>
              </a:gdLst>
              <a:ahLst/>
              <a:cxnLst>
                <a:cxn ang="T8">
                  <a:pos x="T0" y="T1"/>
                </a:cxn>
                <a:cxn ang="T9">
                  <a:pos x="T2" y="T3"/>
                </a:cxn>
                <a:cxn ang="T10">
                  <a:pos x="T4" y="T5"/>
                </a:cxn>
                <a:cxn ang="T11">
                  <a:pos x="T6" y="T7"/>
                </a:cxn>
              </a:cxnLst>
              <a:rect l="T12" t="T13" r="T14" b="T15"/>
              <a:pathLst>
                <a:path w="415" h="435">
                  <a:moveTo>
                    <a:pt x="415" y="0"/>
                  </a:moveTo>
                  <a:lnTo>
                    <a:pt x="302" y="124"/>
                  </a:lnTo>
                  <a:lnTo>
                    <a:pt x="218" y="147"/>
                  </a:lnTo>
                  <a:lnTo>
                    <a:pt x="0" y="435"/>
                  </a:lnTo>
                </a:path>
              </a:pathLst>
            </a:custGeom>
            <a:noFill/>
            <a:ln w="26988">
              <a:solidFill>
                <a:srgbClr val="00E000"/>
              </a:solidFill>
              <a:round/>
              <a:headEnd/>
              <a:tailEnd/>
            </a:ln>
          </p:spPr>
          <p:txBody>
            <a:bodyPr/>
            <a:lstStyle/>
            <a:p>
              <a:endParaRPr lang="nb-NO"/>
            </a:p>
          </p:txBody>
        </p:sp>
        <p:sp>
          <p:nvSpPr>
            <p:cNvPr id="61909" name="Line 185"/>
            <p:cNvSpPr>
              <a:spLocks noChangeShapeType="1"/>
            </p:cNvSpPr>
            <p:nvPr/>
          </p:nvSpPr>
          <p:spPr bwMode="auto">
            <a:xfrm flipH="1" flipV="1">
              <a:off x="3126" y="1719"/>
              <a:ext cx="32" cy="97"/>
            </a:xfrm>
            <a:prstGeom prst="line">
              <a:avLst/>
            </a:prstGeom>
            <a:noFill/>
            <a:ln w="26988">
              <a:solidFill>
                <a:srgbClr val="FF0000"/>
              </a:solidFill>
              <a:round/>
              <a:headEnd/>
              <a:tailEnd/>
            </a:ln>
          </p:spPr>
          <p:txBody>
            <a:bodyPr/>
            <a:lstStyle/>
            <a:p>
              <a:endParaRPr lang="nb-NO"/>
            </a:p>
          </p:txBody>
        </p:sp>
        <p:sp>
          <p:nvSpPr>
            <p:cNvPr id="61910" name="Line 186"/>
            <p:cNvSpPr>
              <a:spLocks noChangeShapeType="1"/>
            </p:cNvSpPr>
            <p:nvPr/>
          </p:nvSpPr>
          <p:spPr bwMode="auto">
            <a:xfrm flipH="1">
              <a:off x="3256" y="1414"/>
              <a:ext cx="35" cy="7"/>
            </a:xfrm>
            <a:prstGeom prst="line">
              <a:avLst/>
            </a:prstGeom>
            <a:noFill/>
            <a:ln w="26988">
              <a:solidFill>
                <a:srgbClr val="FF0000"/>
              </a:solidFill>
              <a:round/>
              <a:headEnd/>
              <a:tailEnd/>
            </a:ln>
          </p:spPr>
          <p:txBody>
            <a:bodyPr/>
            <a:lstStyle/>
            <a:p>
              <a:endParaRPr lang="nb-NO"/>
            </a:p>
          </p:txBody>
        </p:sp>
        <p:sp>
          <p:nvSpPr>
            <p:cNvPr id="61911" name="Line 187"/>
            <p:cNvSpPr>
              <a:spLocks noChangeShapeType="1"/>
            </p:cNvSpPr>
            <p:nvPr/>
          </p:nvSpPr>
          <p:spPr bwMode="auto">
            <a:xfrm flipV="1">
              <a:off x="3380" y="1386"/>
              <a:ext cx="69" cy="3"/>
            </a:xfrm>
            <a:prstGeom prst="line">
              <a:avLst/>
            </a:prstGeom>
            <a:noFill/>
            <a:ln w="27051">
              <a:solidFill>
                <a:srgbClr val="00CC00"/>
              </a:solidFill>
              <a:round/>
              <a:headEnd/>
              <a:tailEnd/>
            </a:ln>
          </p:spPr>
          <p:txBody>
            <a:bodyPr/>
            <a:lstStyle/>
            <a:p>
              <a:endParaRPr lang="nb-NO"/>
            </a:p>
          </p:txBody>
        </p:sp>
        <p:sp>
          <p:nvSpPr>
            <p:cNvPr id="61912" name="Line 188"/>
            <p:cNvSpPr>
              <a:spLocks noChangeShapeType="1"/>
            </p:cNvSpPr>
            <p:nvPr/>
          </p:nvSpPr>
          <p:spPr bwMode="auto">
            <a:xfrm flipH="1">
              <a:off x="3291" y="1389"/>
              <a:ext cx="89" cy="25"/>
            </a:xfrm>
            <a:prstGeom prst="line">
              <a:avLst/>
            </a:prstGeom>
            <a:noFill/>
            <a:ln w="26988">
              <a:solidFill>
                <a:srgbClr val="00E000"/>
              </a:solidFill>
              <a:round/>
              <a:headEnd/>
              <a:tailEnd/>
            </a:ln>
          </p:spPr>
          <p:txBody>
            <a:bodyPr/>
            <a:lstStyle/>
            <a:p>
              <a:endParaRPr lang="nb-NO"/>
            </a:p>
          </p:txBody>
        </p:sp>
        <p:sp>
          <p:nvSpPr>
            <p:cNvPr id="61913" name="Freeform 189"/>
            <p:cNvSpPr>
              <a:spLocks/>
            </p:cNvSpPr>
            <p:nvPr/>
          </p:nvSpPr>
          <p:spPr bwMode="auto">
            <a:xfrm>
              <a:off x="3183" y="1657"/>
              <a:ext cx="299" cy="139"/>
            </a:xfrm>
            <a:custGeom>
              <a:avLst/>
              <a:gdLst>
                <a:gd name="T0" fmla="*/ 0 w 600"/>
                <a:gd name="T1" fmla="*/ 0 h 278"/>
                <a:gd name="T2" fmla="*/ 45 w 600"/>
                <a:gd name="T3" fmla="*/ 6 h 278"/>
                <a:gd name="T4" fmla="*/ 74 w 600"/>
                <a:gd name="T5" fmla="*/ 35 h 278"/>
                <a:gd name="T6" fmla="*/ 0 60000 65536"/>
                <a:gd name="T7" fmla="*/ 0 60000 65536"/>
                <a:gd name="T8" fmla="*/ 0 60000 65536"/>
                <a:gd name="T9" fmla="*/ 0 w 600"/>
                <a:gd name="T10" fmla="*/ 0 h 278"/>
                <a:gd name="T11" fmla="*/ 600 w 600"/>
                <a:gd name="T12" fmla="*/ 278 h 278"/>
              </a:gdLst>
              <a:ahLst/>
              <a:cxnLst>
                <a:cxn ang="T6">
                  <a:pos x="T0" y="T1"/>
                </a:cxn>
                <a:cxn ang="T7">
                  <a:pos x="T2" y="T3"/>
                </a:cxn>
                <a:cxn ang="T8">
                  <a:pos x="T4" y="T5"/>
                </a:cxn>
              </a:cxnLst>
              <a:rect l="T9" t="T10" r="T11" b="T12"/>
              <a:pathLst>
                <a:path w="600" h="278">
                  <a:moveTo>
                    <a:pt x="0" y="0"/>
                  </a:moveTo>
                  <a:lnTo>
                    <a:pt x="364" y="50"/>
                  </a:lnTo>
                  <a:lnTo>
                    <a:pt x="600" y="278"/>
                  </a:lnTo>
                </a:path>
              </a:pathLst>
            </a:custGeom>
            <a:noFill/>
            <a:ln w="26988">
              <a:solidFill>
                <a:srgbClr val="00E000"/>
              </a:solidFill>
              <a:round/>
              <a:headEnd/>
              <a:tailEnd/>
            </a:ln>
          </p:spPr>
          <p:txBody>
            <a:bodyPr/>
            <a:lstStyle/>
            <a:p>
              <a:endParaRPr lang="nb-NO"/>
            </a:p>
          </p:txBody>
        </p:sp>
        <p:sp>
          <p:nvSpPr>
            <p:cNvPr id="61914" name="Freeform 190"/>
            <p:cNvSpPr>
              <a:spLocks/>
            </p:cNvSpPr>
            <p:nvPr/>
          </p:nvSpPr>
          <p:spPr bwMode="auto">
            <a:xfrm>
              <a:off x="3155" y="1657"/>
              <a:ext cx="40" cy="158"/>
            </a:xfrm>
            <a:custGeom>
              <a:avLst/>
              <a:gdLst>
                <a:gd name="T0" fmla="*/ 7 w 81"/>
                <a:gd name="T1" fmla="*/ 0 h 317"/>
                <a:gd name="T2" fmla="*/ 10 w 81"/>
                <a:gd name="T3" fmla="*/ 23 h 317"/>
                <a:gd name="T4" fmla="*/ 0 w 81"/>
                <a:gd name="T5" fmla="*/ 39 h 317"/>
                <a:gd name="T6" fmla="*/ 0 60000 65536"/>
                <a:gd name="T7" fmla="*/ 0 60000 65536"/>
                <a:gd name="T8" fmla="*/ 0 60000 65536"/>
                <a:gd name="T9" fmla="*/ 0 w 81"/>
                <a:gd name="T10" fmla="*/ 0 h 317"/>
                <a:gd name="T11" fmla="*/ 81 w 81"/>
                <a:gd name="T12" fmla="*/ 317 h 317"/>
              </a:gdLst>
              <a:ahLst/>
              <a:cxnLst>
                <a:cxn ang="T6">
                  <a:pos x="T0" y="T1"/>
                </a:cxn>
                <a:cxn ang="T7">
                  <a:pos x="T2" y="T3"/>
                </a:cxn>
                <a:cxn ang="T8">
                  <a:pos x="T4" y="T5"/>
                </a:cxn>
              </a:cxnLst>
              <a:rect l="T9" t="T10" r="T11" b="T12"/>
              <a:pathLst>
                <a:path w="81" h="317">
                  <a:moveTo>
                    <a:pt x="60" y="0"/>
                  </a:moveTo>
                  <a:lnTo>
                    <a:pt x="81" y="189"/>
                  </a:lnTo>
                  <a:lnTo>
                    <a:pt x="0" y="317"/>
                  </a:lnTo>
                </a:path>
              </a:pathLst>
            </a:custGeom>
            <a:noFill/>
            <a:ln w="26988">
              <a:solidFill>
                <a:srgbClr val="00E000"/>
              </a:solidFill>
              <a:round/>
              <a:headEnd/>
              <a:tailEnd/>
            </a:ln>
          </p:spPr>
          <p:txBody>
            <a:bodyPr/>
            <a:lstStyle/>
            <a:p>
              <a:endParaRPr lang="nb-NO"/>
            </a:p>
          </p:txBody>
        </p:sp>
        <p:sp>
          <p:nvSpPr>
            <p:cNvPr id="61915" name="Freeform 191"/>
            <p:cNvSpPr>
              <a:spLocks/>
            </p:cNvSpPr>
            <p:nvPr/>
          </p:nvSpPr>
          <p:spPr bwMode="auto">
            <a:xfrm>
              <a:off x="3118" y="1386"/>
              <a:ext cx="25" cy="105"/>
            </a:xfrm>
            <a:custGeom>
              <a:avLst/>
              <a:gdLst>
                <a:gd name="T0" fmla="*/ 2 w 48"/>
                <a:gd name="T1" fmla="*/ 27 h 209"/>
                <a:gd name="T2" fmla="*/ 0 w 48"/>
                <a:gd name="T3" fmla="*/ 15 h 209"/>
                <a:gd name="T4" fmla="*/ 7 w 48"/>
                <a:gd name="T5" fmla="*/ 0 h 209"/>
                <a:gd name="T6" fmla="*/ 0 60000 65536"/>
                <a:gd name="T7" fmla="*/ 0 60000 65536"/>
                <a:gd name="T8" fmla="*/ 0 60000 65536"/>
                <a:gd name="T9" fmla="*/ 0 w 48"/>
                <a:gd name="T10" fmla="*/ 0 h 209"/>
                <a:gd name="T11" fmla="*/ 48 w 48"/>
                <a:gd name="T12" fmla="*/ 209 h 209"/>
              </a:gdLst>
              <a:ahLst/>
              <a:cxnLst>
                <a:cxn ang="T6">
                  <a:pos x="T0" y="T1"/>
                </a:cxn>
                <a:cxn ang="T7">
                  <a:pos x="T2" y="T3"/>
                </a:cxn>
                <a:cxn ang="T8">
                  <a:pos x="T4" y="T5"/>
                </a:cxn>
              </a:cxnLst>
              <a:rect l="T9" t="T10" r="T11" b="T12"/>
              <a:pathLst>
                <a:path w="48" h="209">
                  <a:moveTo>
                    <a:pt x="13" y="209"/>
                  </a:moveTo>
                  <a:lnTo>
                    <a:pt x="0" y="114"/>
                  </a:lnTo>
                  <a:lnTo>
                    <a:pt x="48" y="0"/>
                  </a:lnTo>
                </a:path>
              </a:pathLst>
            </a:custGeom>
            <a:noFill/>
            <a:ln w="26988">
              <a:solidFill>
                <a:srgbClr val="00E000"/>
              </a:solidFill>
              <a:round/>
              <a:headEnd/>
              <a:tailEnd/>
            </a:ln>
          </p:spPr>
          <p:txBody>
            <a:bodyPr/>
            <a:lstStyle/>
            <a:p>
              <a:endParaRPr lang="nb-NO"/>
            </a:p>
          </p:txBody>
        </p:sp>
        <p:sp>
          <p:nvSpPr>
            <p:cNvPr id="61916" name="Line 192"/>
            <p:cNvSpPr>
              <a:spLocks noChangeShapeType="1"/>
            </p:cNvSpPr>
            <p:nvPr/>
          </p:nvSpPr>
          <p:spPr bwMode="auto">
            <a:xfrm flipV="1">
              <a:off x="3183" y="1528"/>
              <a:ext cx="111" cy="129"/>
            </a:xfrm>
            <a:prstGeom prst="line">
              <a:avLst/>
            </a:prstGeom>
            <a:noFill/>
            <a:ln w="27051">
              <a:solidFill>
                <a:srgbClr val="FF0000"/>
              </a:solidFill>
              <a:round/>
              <a:headEnd/>
              <a:tailEnd/>
            </a:ln>
          </p:spPr>
          <p:txBody>
            <a:bodyPr/>
            <a:lstStyle/>
            <a:p>
              <a:endParaRPr lang="nb-NO"/>
            </a:p>
          </p:txBody>
        </p:sp>
        <p:sp>
          <p:nvSpPr>
            <p:cNvPr id="61917" name="Line 193"/>
            <p:cNvSpPr>
              <a:spLocks noChangeShapeType="1"/>
            </p:cNvSpPr>
            <p:nvPr/>
          </p:nvSpPr>
          <p:spPr bwMode="auto">
            <a:xfrm flipH="1" flipV="1">
              <a:off x="3125" y="1491"/>
              <a:ext cx="60" cy="166"/>
            </a:xfrm>
            <a:prstGeom prst="line">
              <a:avLst/>
            </a:prstGeom>
            <a:noFill/>
            <a:ln w="26988">
              <a:solidFill>
                <a:srgbClr val="00E000"/>
              </a:solidFill>
              <a:round/>
              <a:headEnd/>
              <a:tailEnd/>
            </a:ln>
          </p:spPr>
          <p:txBody>
            <a:bodyPr/>
            <a:lstStyle/>
            <a:p>
              <a:endParaRPr lang="nb-NO"/>
            </a:p>
          </p:txBody>
        </p:sp>
        <p:sp>
          <p:nvSpPr>
            <p:cNvPr id="61918" name="Freeform 194"/>
            <p:cNvSpPr>
              <a:spLocks/>
            </p:cNvSpPr>
            <p:nvPr/>
          </p:nvSpPr>
          <p:spPr bwMode="auto">
            <a:xfrm>
              <a:off x="2810" y="796"/>
              <a:ext cx="437" cy="246"/>
            </a:xfrm>
            <a:custGeom>
              <a:avLst/>
              <a:gdLst>
                <a:gd name="T0" fmla="*/ 0 w 875"/>
                <a:gd name="T1" fmla="*/ 33 h 494"/>
                <a:gd name="T2" fmla="*/ 42 w 875"/>
                <a:gd name="T3" fmla="*/ 61 h 494"/>
                <a:gd name="T4" fmla="*/ 72 w 875"/>
                <a:gd name="T5" fmla="*/ 37 h 494"/>
                <a:gd name="T6" fmla="*/ 74 w 875"/>
                <a:gd name="T7" fmla="*/ 18 h 494"/>
                <a:gd name="T8" fmla="*/ 91 w 875"/>
                <a:gd name="T9" fmla="*/ 5 h 494"/>
                <a:gd name="T10" fmla="*/ 109 w 875"/>
                <a:gd name="T11" fmla="*/ 0 h 494"/>
                <a:gd name="T12" fmla="*/ 0 60000 65536"/>
                <a:gd name="T13" fmla="*/ 0 60000 65536"/>
                <a:gd name="T14" fmla="*/ 0 60000 65536"/>
                <a:gd name="T15" fmla="*/ 0 60000 65536"/>
                <a:gd name="T16" fmla="*/ 0 60000 65536"/>
                <a:gd name="T17" fmla="*/ 0 60000 65536"/>
                <a:gd name="T18" fmla="*/ 0 w 875"/>
                <a:gd name="T19" fmla="*/ 0 h 494"/>
                <a:gd name="T20" fmla="*/ 875 w 875"/>
                <a:gd name="T21" fmla="*/ 494 h 494"/>
              </a:gdLst>
              <a:ahLst/>
              <a:cxnLst>
                <a:cxn ang="T12">
                  <a:pos x="T0" y="T1"/>
                </a:cxn>
                <a:cxn ang="T13">
                  <a:pos x="T2" y="T3"/>
                </a:cxn>
                <a:cxn ang="T14">
                  <a:pos x="T4" y="T5"/>
                </a:cxn>
                <a:cxn ang="T15">
                  <a:pos x="T6" y="T7"/>
                </a:cxn>
                <a:cxn ang="T16">
                  <a:pos x="T8" y="T9"/>
                </a:cxn>
                <a:cxn ang="T17">
                  <a:pos x="T10" y="T11"/>
                </a:cxn>
              </a:cxnLst>
              <a:rect l="T18" t="T19" r="T20" b="T21"/>
              <a:pathLst>
                <a:path w="875" h="494">
                  <a:moveTo>
                    <a:pt x="0" y="268"/>
                  </a:moveTo>
                  <a:lnTo>
                    <a:pt x="340" y="494"/>
                  </a:lnTo>
                  <a:lnTo>
                    <a:pt x="582" y="303"/>
                  </a:lnTo>
                  <a:lnTo>
                    <a:pt x="594" y="144"/>
                  </a:lnTo>
                  <a:lnTo>
                    <a:pt x="728" y="42"/>
                  </a:lnTo>
                  <a:lnTo>
                    <a:pt x="875" y="0"/>
                  </a:lnTo>
                </a:path>
              </a:pathLst>
            </a:custGeom>
            <a:noFill/>
            <a:ln w="26988">
              <a:solidFill>
                <a:srgbClr val="FF0000"/>
              </a:solidFill>
              <a:round/>
              <a:headEnd/>
              <a:tailEnd/>
            </a:ln>
          </p:spPr>
          <p:txBody>
            <a:bodyPr/>
            <a:lstStyle/>
            <a:p>
              <a:endParaRPr lang="nb-NO"/>
            </a:p>
          </p:txBody>
        </p:sp>
        <p:sp>
          <p:nvSpPr>
            <p:cNvPr id="61919" name="Freeform 195"/>
            <p:cNvSpPr>
              <a:spLocks/>
            </p:cNvSpPr>
            <p:nvPr/>
          </p:nvSpPr>
          <p:spPr bwMode="auto">
            <a:xfrm>
              <a:off x="2776" y="689"/>
              <a:ext cx="420" cy="128"/>
            </a:xfrm>
            <a:custGeom>
              <a:avLst/>
              <a:gdLst>
                <a:gd name="T0" fmla="*/ 100 w 840"/>
                <a:gd name="T1" fmla="*/ 32 h 256"/>
                <a:gd name="T2" fmla="*/ 105 w 840"/>
                <a:gd name="T3" fmla="*/ 17 h 256"/>
                <a:gd name="T4" fmla="*/ 78 w 840"/>
                <a:gd name="T5" fmla="*/ 1 h 256"/>
                <a:gd name="T6" fmla="*/ 57 w 840"/>
                <a:gd name="T7" fmla="*/ 7 h 256"/>
                <a:gd name="T8" fmla="*/ 40 w 840"/>
                <a:gd name="T9" fmla="*/ 0 h 256"/>
                <a:gd name="T10" fmla="*/ 15 w 840"/>
                <a:gd name="T11" fmla="*/ 2 h 256"/>
                <a:gd name="T12" fmla="*/ 0 w 840"/>
                <a:gd name="T13" fmla="*/ 11 h 256"/>
                <a:gd name="T14" fmla="*/ 0 60000 65536"/>
                <a:gd name="T15" fmla="*/ 0 60000 65536"/>
                <a:gd name="T16" fmla="*/ 0 60000 65536"/>
                <a:gd name="T17" fmla="*/ 0 60000 65536"/>
                <a:gd name="T18" fmla="*/ 0 60000 65536"/>
                <a:gd name="T19" fmla="*/ 0 60000 65536"/>
                <a:gd name="T20" fmla="*/ 0 60000 65536"/>
                <a:gd name="T21" fmla="*/ 0 w 840"/>
                <a:gd name="T22" fmla="*/ 0 h 256"/>
                <a:gd name="T23" fmla="*/ 840 w 840"/>
                <a:gd name="T24" fmla="*/ 256 h 2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0" h="256">
                  <a:moveTo>
                    <a:pt x="795" y="256"/>
                  </a:moveTo>
                  <a:lnTo>
                    <a:pt x="840" y="141"/>
                  </a:lnTo>
                  <a:lnTo>
                    <a:pt x="619" y="12"/>
                  </a:lnTo>
                  <a:lnTo>
                    <a:pt x="457" y="59"/>
                  </a:lnTo>
                  <a:lnTo>
                    <a:pt x="320" y="0"/>
                  </a:lnTo>
                  <a:lnTo>
                    <a:pt x="127" y="20"/>
                  </a:lnTo>
                  <a:lnTo>
                    <a:pt x="0" y="92"/>
                  </a:lnTo>
                </a:path>
              </a:pathLst>
            </a:custGeom>
            <a:noFill/>
            <a:ln w="26988">
              <a:solidFill>
                <a:srgbClr val="FF0000"/>
              </a:solidFill>
              <a:round/>
              <a:headEnd/>
              <a:tailEnd/>
            </a:ln>
          </p:spPr>
          <p:txBody>
            <a:bodyPr/>
            <a:lstStyle/>
            <a:p>
              <a:endParaRPr lang="nb-NO"/>
            </a:p>
          </p:txBody>
        </p:sp>
        <p:sp>
          <p:nvSpPr>
            <p:cNvPr id="61920" name="Line 196"/>
            <p:cNvSpPr>
              <a:spLocks noChangeShapeType="1"/>
            </p:cNvSpPr>
            <p:nvPr/>
          </p:nvSpPr>
          <p:spPr bwMode="auto">
            <a:xfrm flipV="1">
              <a:off x="3056" y="2456"/>
              <a:ext cx="64" cy="36"/>
            </a:xfrm>
            <a:prstGeom prst="line">
              <a:avLst/>
            </a:prstGeom>
            <a:noFill/>
            <a:ln w="26988">
              <a:solidFill>
                <a:srgbClr val="00E000"/>
              </a:solidFill>
              <a:round/>
              <a:headEnd/>
              <a:tailEnd/>
            </a:ln>
          </p:spPr>
          <p:txBody>
            <a:bodyPr/>
            <a:lstStyle/>
            <a:p>
              <a:endParaRPr lang="nb-NO"/>
            </a:p>
          </p:txBody>
        </p:sp>
        <p:sp>
          <p:nvSpPr>
            <p:cNvPr id="61921" name="Freeform 197"/>
            <p:cNvSpPr>
              <a:spLocks/>
            </p:cNvSpPr>
            <p:nvPr/>
          </p:nvSpPr>
          <p:spPr bwMode="auto">
            <a:xfrm>
              <a:off x="2978" y="2748"/>
              <a:ext cx="134" cy="60"/>
            </a:xfrm>
            <a:custGeom>
              <a:avLst/>
              <a:gdLst>
                <a:gd name="T0" fmla="*/ 33 w 270"/>
                <a:gd name="T1" fmla="*/ 1 h 120"/>
                <a:gd name="T2" fmla="*/ 28 w 270"/>
                <a:gd name="T3" fmla="*/ 0 h 120"/>
                <a:gd name="T4" fmla="*/ 12 w 270"/>
                <a:gd name="T5" fmla="*/ 4 h 120"/>
                <a:gd name="T6" fmla="*/ 0 w 270"/>
                <a:gd name="T7" fmla="*/ 15 h 120"/>
                <a:gd name="T8" fmla="*/ 0 60000 65536"/>
                <a:gd name="T9" fmla="*/ 0 60000 65536"/>
                <a:gd name="T10" fmla="*/ 0 60000 65536"/>
                <a:gd name="T11" fmla="*/ 0 60000 65536"/>
                <a:gd name="T12" fmla="*/ 0 w 270"/>
                <a:gd name="T13" fmla="*/ 0 h 120"/>
                <a:gd name="T14" fmla="*/ 270 w 270"/>
                <a:gd name="T15" fmla="*/ 120 h 120"/>
              </a:gdLst>
              <a:ahLst/>
              <a:cxnLst>
                <a:cxn ang="T8">
                  <a:pos x="T0" y="T1"/>
                </a:cxn>
                <a:cxn ang="T9">
                  <a:pos x="T2" y="T3"/>
                </a:cxn>
                <a:cxn ang="T10">
                  <a:pos x="T4" y="T5"/>
                </a:cxn>
                <a:cxn ang="T11">
                  <a:pos x="T6" y="T7"/>
                </a:cxn>
              </a:cxnLst>
              <a:rect l="T12" t="T13" r="T14" b="T15"/>
              <a:pathLst>
                <a:path w="270" h="120">
                  <a:moveTo>
                    <a:pt x="270" y="8"/>
                  </a:moveTo>
                  <a:lnTo>
                    <a:pt x="228" y="0"/>
                  </a:lnTo>
                  <a:lnTo>
                    <a:pt x="96" y="26"/>
                  </a:lnTo>
                  <a:lnTo>
                    <a:pt x="0" y="120"/>
                  </a:lnTo>
                </a:path>
              </a:pathLst>
            </a:custGeom>
            <a:noFill/>
            <a:ln w="26988">
              <a:solidFill>
                <a:srgbClr val="FF0000"/>
              </a:solidFill>
              <a:round/>
              <a:headEnd/>
              <a:tailEnd/>
            </a:ln>
          </p:spPr>
          <p:txBody>
            <a:bodyPr/>
            <a:lstStyle/>
            <a:p>
              <a:endParaRPr lang="nb-NO"/>
            </a:p>
          </p:txBody>
        </p:sp>
        <p:sp>
          <p:nvSpPr>
            <p:cNvPr id="61922" name="Freeform 198"/>
            <p:cNvSpPr>
              <a:spLocks/>
            </p:cNvSpPr>
            <p:nvPr/>
          </p:nvSpPr>
          <p:spPr bwMode="auto">
            <a:xfrm>
              <a:off x="3291" y="2883"/>
              <a:ext cx="21" cy="97"/>
            </a:xfrm>
            <a:custGeom>
              <a:avLst/>
              <a:gdLst>
                <a:gd name="T0" fmla="*/ 3 w 42"/>
                <a:gd name="T1" fmla="*/ 0 h 194"/>
                <a:gd name="T2" fmla="*/ 5 w 42"/>
                <a:gd name="T3" fmla="*/ 11 h 194"/>
                <a:gd name="T4" fmla="*/ 0 w 42"/>
                <a:gd name="T5" fmla="*/ 24 h 194"/>
                <a:gd name="T6" fmla="*/ 0 60000 65536"/>
                <a:gd name="T7" fmla="*/ 0 60000 65536"/>
                <a:gd name="T8" fmla="*/ 0 60000 65536"/>
                <a:gd name="T9" fmla="*/ 0 w 42"/>
                <a:gd name="T10" fmla="*/ 0 h 194"/>
                <a:gd name="T11" fmla="*/ 42 w 42"/>
                <a:gd name="T12" fmla="*/ 194 h 194"/>
              </a:gdLst>
              <a:ahLst/>
              <a:cxnLst>
                <a:cxn ang="T6">
                  <a:pos x="T0" y="T1"/>
                </a:cxn>
                <a:cxn ang="T7">
                  <a:pos x="T2" y="T3"/>
                </a:cxn>
                <a:cxn ang="T8">
                  <a:pos x="T4" y="T5"/>
                </a:cxn>
              </a:cxnLst>
              <a:rect l="T9" t="T10" r="T11" b="T12"/>
              <a:pathLst>
                <a:path w="42" h="194">
                  <a:moveTo>
                    <a:pt x="17" y="0"/>
                  </a:moveTo>
                  <a:lnTo>
                    <a:pt x="42" y="82"/>
                  </a:lnTo>
                  <a:lnTo>
                    <a:pt x="0" y="194"/>
                  </a:lnTo>
                </a:path>
              </a:pathLst>
            </a:custGeom>
            <a:noFill/>
            <a:ln w="26988">
              <a:solidFill>
                <a:srgbClr val="FF0000"/>
              </a:solidFill>
              <a:round/>
              <a:headEnd/>
              <a:tailEnd/>
            </a:ln>
          </p:spPr>
          <p:txBody>
            <a:bodyPr/>
            <a:lstStyle/>
            <a:p>
              <a:endParaRPr lang="nb-NO"/>
            </a:p>
          </p:txBody>
        </p:sp>
        <p:sp>
          <p:nvSpPr>
            <p:cNvPr id="61923" name="Freeform 199"/>
            <p:cNvSpPr>
              <a:spLocks/>
            </p:cNvSpPr>
            <p:nvPr/>
          </p:nvSpPr>
          <p:spPr bwMode="auto">
            <a:xfrm>
              <a:off x="3112" y="2743"/>
              <a:ext cx="233" cy="15"/>
            </a:xfrm>
            <a:custGeom>
              <a:avLst/>
              <a:gdLst>
                <a:gd name="T0" fmla="*/ 0 w 465"/>
                <a:gd name="T1" fmla="*/ 3 h 30"/>
                <a:gd name="T2" fmla="*/ 22 w 465"/>
                <a:gd name="T3" fmla="*/ 0 h 30"/>
                <a:gd name="T4" fmla="*/ 59 w 465"/>
                <a:gd name="T5" fmla="*/ 4 h 30"/>
                <a:gd name="T6" fmla="*/ 0 60000 65536"/>
                <a:gd name="T7" fmla="*/ 0 60000 65536"/>
                <a:gd name="T8" fmla="*/ 0 60000 65536"/>
                <a:gd name="T9" fmla="*/ 0 w 465"/>
                <a:gd name="T10" fmla="*/ 0 h 30"/>
                <a:gd name="T11" fmla="*/ 465 w 465"/>
                <a:gd name="T12" fmla="*/ 30 h 30"/>
              </a:gdLst>
              <a:ahLst/>
              <a:cxnLst>
                <a:cxn ang="T6">
                  <a:pos x="T0" y="T1"/>
                </a:cxn>
                <a:cxn ang="T7">
                  <a:pos x="T2" y="T3"/>
                </a:cxn>
                <a:cxn ang="T8">
                  <a:pos x="T4" y="T5"/>
                </a:cxn>
              </a:cxnLst>
              <a:rect l="T9" t="T10" r="T11" b="T12"/>
              <a:pathLst>
                <a:path w="465" h="30">
                  <a:moveTo>
                    <a:pt x="0" y="18"/>
                  </a:moveTo>
                  <a:lnTo>
                    <a:pt x="174" y="0"/>
                  </a:lnTo>
                  <a:lnTo>
                    <a:pt x="465" y="30"/>
                  </a:lnTo>
                </a:path>
              </a:pathLst>
            </a:custGeom>
            <a:noFill/>
            <a:ln w="26988">
              <a:solidFill>
                <a:srgbClr val="FF0000"/>
              </a:solidFill>
              <a:round/>
              <a:headEnd/>
              <a:tailEnd/>
            </a:ln>
          </p:spPr>
          <p:txBody>
            <a:bodyPr/>
            <a:lstStyle/>
            <a:p>
              <a:endParaRPr lang="nb-NO"/>
            </a:p>
          </p:txBody>
        </p:sp>
        <p:sp>
          <p:nvSpPr>
            <p:cNvPr id="61924" name="Line 200"/>
            <p:cNvSpPr>
              <a:spLocks noChangeShapeType="1"/>
            </p:cNvSpPr>
            <p:nvPr/>
          </p:nvSpPr>
          <p:spPr bwMode="auto">
            <a:xfrm flipH="1">
              <a:off x="2867" y="2011"/>
              <a:ext cx="45" cy="21"/>
            </a:xfrm>
            <a:prstGeom prst="line">
              <a:avLst/>
            </a:prstGeom>
            <a:noFill/>
            <a:ln w="26988">
              <a:solidFill>
                <a:srgbClr val="00E000"/>
              </a:solidFill>
              <a:round/>
              <a:headEnd/>
              <a:tailEnd/>
            </a:ln>
          </p:spPr>
          <p:txBody>
            <a:bodyPr/>
            <a:lstStyle/>
            <a:p>
              <a:endParaRPr lang="nb-NO"/>
            </a:p>
          </p:txBody>
        </p:sp>
        <p:sp>
          <p:nvSpPr>
            <p:cNvPr id="61925" name="Line 201"/>
            <p:cNvSpPr>
              <a:spLocks noChangeShapeType="1"/>
            </p:cNvSpPr>
            <p:nvPr/>
          </p:nvSpPr>
          <p:spPr bwMode="auto">
            <a:xfrm>
              <a:off x="3031" y="2135"/>
              <a:ext cx="1" cy="78"/>
            </a:xfrm>
            <a:prstGeom prst="line">
              <a:avLst/>
            </a:prstGeom>
            <a:noFill/>
            <a:ln w="26988">
              <a:solidFill>
                <a:srgbClr val="00E000"/>
              </a:solidFill>
              <a:round/>
              <a:headEnd/>
              <a:tailEnd/>
            </a:ln>
          </p:spPr>
          <p:txBody>
            <a:bodyPr/>
            <a:lstStyle/>
            <a:p>
              <a:endParaRPr lang="nb-NO"/>
            </a:p>
          </p:txBody>
        </p:sp>
        <p:sp>
          <p:nvSpPr>
            <p:cNvPr id="61926" name="Line 202"/>
            <p:cNvSpPr>
              <a:spLocks noChangeShapeType="1"/>
            </p:cNvSpPr>
            <p:nvPr/>
          </p:nvSpPr>
          <p:spPr bwMode="auto">
            <a:xfrm flipH="1">
              <a:off x="2990" y="2340"/>
              <a:ext cx="14" cy="71"/>
            </a:xfrm>
            <a:prstGeom prst="line">
              <a:avLst/>
            </a:prstGeom>
            <a:noFill/>
            <a:ln w="26988">
              <a:solidFill>
                <a:srgbClr val="FF0000"/>
              </a:solidFill>
              <a:round/>
              <a:headEnd/>
              <a:tailEnd/>
            </a:ln>
          </p:spPr>
          <p:txBody>
            <a:bodyPr/>
            <a:lstStyle/>
            <a:p>
              <a:endParaRPr lang="nb-NO"/>
            </a:p>
          </p:txBody>
        </p:sp>
      </p:grpSp>
      <p:sp>
        <p:nvSpPr>
          <p:cNvPr id="61445" name="Text Box 203"/>
          <p:cNvSpPr txBox="1">
            <a:spLocks noChangeArrowheads="1"/>
          </p:cNvSpPr>
          <p:nvPr/>
        </p:nvSpPr>
        <p:spPr bwMode="auto">
          <a:xfrm>
            <a:off x="685800" y="377826"/>
            <a:ext cx="889489" cy="473075"/>
          </a:xfrm>
          <a:prstGeom prst="rect">
            <a:avLst/>
          </a:prstGeom>
          <a:noFill/>
          <a:ln w="9525">
            <a:noFill/>
            <a:miter lim="800000"/>
            <a:headEnd/>
            <a:tailEnd/>
          </a:ln>
        </p:spPr>
        <p:txBody>
          <a:bodyPr wrap="none">
            <a:spAutoFit/>
          </a:bodyPr>
          <a:lstStyle/>
          <a:p>
            <a:pPr eaLnBrk="0" hangingPunct="0"/>
            <a:r>
              <a:rPr lang="fr-FR" sz="2500" b="1" dirty="0" smtClean="0">
                <a:latin typeface="Arial" charset="0"/>
              </a:rPr>
              <a:t>2025</a:t>
            </a:r>
            <a:endParaRPr lang="fr-FR" sz="2500" dirty="0">
              <a:latin typeface="Arial" charset="0"/>
            </a:endParaRPr>
          </a:p>
        </p:txBody>
      </p:sp>
      <p:sp>
        <p:nvSpPr>
          <p:cNvPr id="61446" name="Text Box 204"/>
          <p:cNvSpPr txBox="1">
            <a:spLocks noChangeArrowheads="1"/>
          </p:cNvSpPr>
          <p:nvPr/>
        </p:nvSpPr>
        <p:spPr bwMode="auto">
          <a:xfrm>
            <a:off x="-144639" y="990600"/>
            <a:ext cx="2478564" cy="1815882"/>
          </a:xfrm>
          <a:prstGeom prst="rect">
            <a:avLst/>
          </a:prstGeom>
          <a:noFill/>
          <a:ln w="9525">
            <a:noFill/>
            <a:miter lim="800000"/>
            <a:headEnd/>
            <a:tailEnd/>
          </a:ln>
        </p:spPr>
        <p:txBody>
          <a:bodyPr wrap="none">
            <a:spAutoFit/>
          </a:bodyPr>
          <a:lstStyle/>
          <a:p>
            <a:pPr algn="ctr" eaLnBrk="0" hangingPunct="0"/>
            <a:r>
              <a:rPr lang="fr-FR" sz="1400" b="1">
                <a:latin typeface="Arial" charset="0"/>
              </a:rPr>
              <a:t>European</a:t>
            </a:r>
          </a:p>
          <a:p>
            <a:pPr algn="ctr" eaLnBrk="0" hangingPunct="0"/>
            <a:r>
              <a:rPr lang="fr-FR" sz="1400" b="1">
                <a:latin typeface="Arial" charset="0"/>
              </a:rPr>
              <a:t>High-Speed Network</a:t>
            </a:r>
          </a:p>
          <a:p>
            <a:pPr algn="ctr" eaLnBrk="0" hangingPunct="0"/>
            <a:endParaRPr lang="fr-FR" sz="1400" b="1">
              <a:latin typeface="Arial" charset="0"/>
            </a:endParaRPr>
          </a:p>
          <a:p>
            <a:pPr algn="ctr" eaLnBrk="0" hangingPunct="0"/>
            <a:r>
              <a:rPr lang="fr-FR" sz="1400" b="1">
                <a:latin typeface="Arial" charset="0"/>
              </a:rPr>
              <a:t>Réseau Européen</a:t>
            </a:r>
          </a:p>
          <a:p>
            <a:pPr algn="ctr" eaLnBrk="0" hangingPunct="0"/>
            <a:r>
              <a:rPr lang="fr-FR" sz="1400" b="1">
                <a:latin typeface="Arial" charset="0"/>
              </a:rPr>
              <a:t>à Grande Vitesse</a:t>
            </a:r>
          </a:p>
          <a:p>
            <a:pPr algn="ctr" eaLnBrk="0" hangingPunct="0"/>
            <a:endParaRPr lang="fr-FR" sz="1400" b="1">
              <a:latin typeface="Arial" charset="0"/>
            </a:endParaRPr>
          </a:p>
          <a:p>
            <a:pPr algn="ctr" eaLnBrk="0" hangingPunct="0"/>
            <a:r>
              <a:rPr lang="fr-FR" sz="1400" b="1">
                <a:latin typeface="Arial" charset="0"/>
              </a:rPr>
              <a:t>Europäisches</a:t>
            </a:r>
          </a:p>
          <a:p>
            <a:pPr algn="ctr" eaLnBrk="0" hangingPunct="0"/>
            <a:r>
              <a:rPr lang="fr-FR" sz="1400" b="1">
                <a:latin typeface="Arial" charset="0"/>
              </a:rPr>
              <a:t>Hochgeschwindigkeitsnetz</a:t>
            </a:r>
          </a:p>
        </p:txBody>
      </p:sp>
      <p:sp>
        <p:nvSpPr>
          <p:cNvPr id="61447" name="Text Box 205"/>
          <p:cNvSpPr txBox="1">
            <a:spLocks noChangeArrowheads="1"/>
          </p:cNvSpPr>
          <p:nvPr/>
        </p:nvSpPr>
        <p:spPr bwMode="auto">
          <a:xfrm>
            <a:off x="838200" y="2894014"/>
            <a:ext cx="1207477" cy="1158875"/>
          </a:xfrm>
          <a:prstGeom prst="rect">
            <a:avLst/>
          </a:prstGeom>
          <a:noFill/>
          <a:ln w="9525">
            <a:noFill/>
            <a:miter lim="800000"/>
            <a:headEnd/>
            <a:tailEnd/>
          </a:ln>
        </p:spPr>
        <p:txBody>
          <a:bodyPr wrap="none">
            <a:spAutoFit/>
          </a:bodyPr>
          <a:lstStyle/>
          <a:p>
            <a:pPr eaLnBrk="0" hangingPunct="0"/>
            <a:r>
              <a:rPr lang="fr-FR" sz="1000">
                <a:latin typeface="Arial" charset="0"/>
              </a:rPr>
              <a:t>new lines</a:t>
            </a:r>
          </a:p>
          <a:p>
            <a:pPr eaLnBrk="0" hangingPunct="0"/>
            <a:r>
              <a:rPr lang="fr-FR" sz="1000">
                <a:latin typeface="Arial" charset="0"/>
              </a:rPr>
              <a:t>lignes nouvelles</a:t>
            </a:r>
          </a:p>
          <a:p>
            <a:pPr eaLnBrk="0" hangingPunct="0"/>
            <a:r>
              <a:rPr lang="fr-FR" sz="1000">
                <a:latin typeface="Arial" charset="0"/>
              </a:rPr>
              <a:t>Neubaustrecken</a:t>
            </a:r>
          </a:p>
          <a:p>
            <a:pPr eaLnBrk="0" hangingPunct="0"/>
            <a:endParaRPr lang="fr-FR" sz="1000">
              <a:latin typeface="Arial" charset="0"/>
            </a:endParaRPr>
          </a:p>
          <a:p>
            <a:pPr eaLnBrk="0" hangingPunct="0"/>
            <a:r>
              <a:rPr lang="fr-FR" sz="1000">
                <a:latin typeface="Arial" charset="0"/>
              </a:rPr>
              <a:t>upgraded lines</a:t>
            </a:r>
          </a:p>
          <a:p>
            <a:pPr eaLnBrk="0" hangingPunct="0"/>
            <a:r>
              <a:rPr lang="fr-FR" sz="1000">
                <a:latin typeface="Arial" charset="0"/>
              </a:rPr>
              <a:t>lignes aménagées</a:t>
            </a:r>
          </a:p>
          <a:p>
            <a:pPr eaLnBrk="0" hangingPunct="0"/>
            <a:r>
              <a:rPr lang="fr-FR" sz="1000">
                <a:latin typeface="Arial" charset="0"/>
              </a:rPr>
              <a:t>Ausbaustrecken</a:t>
            </a:r>
          </a:p>
        </p:txBody>
      </p:sp>
      <p:sp>
        <p:nvSpPr>
          <p:cNvPr id="61448" name="Line 206"/>
          <p:cNvSpPr>
            <a:spLocks noChangeShapeType="1"/>
          </p:cNvSpPr>
          <p:nvPr/>
        </p:nvSpPr>
        <p:spPr bwMode="auto">
          <a:xfrm>
            <a:off x="228600" y="3657600"/>
            <a:ext cx="609600" cy="0"/>
          </a:xfrm>
          <a:prstGeom prst="line">
            <a:avLst/>
          </a:prstGeom>
          <a:noFill/>
          <a:ln w="25400">
            <a:solidFill>
              <a:srgbClr val="00FF00"/>
            </a:solidFill>
            <a:round/>
            <a:headEnd/>
            <a:tailEnd/>
          </a:ln>
        </p:spPr>
        <p:txBody>
          <a:bodyPr wrap="none" anchor="ctr"/>
          <a:lstStyle/>
          <a:p>
            <a:endParaRPr lang="nb-NO"/>
          </a:p>
        </p:txBody>
      </p:sp>
      <p:sp>
        <p:nvSpPr>
          <p:cNvPr id="61449" name="Line 207"/>
          <p:cNvSpPr>
            <a:spLocks noChangeShapeType="1"/>
          </p:cNvSpPr>
          <p:nvPr/>
        </p:nvSpPr>
        <p:spPr bwMode="auto">
          <a:xfrm>
            <a:off x="228600" y="3048000"/>
            <a:ext cx="609600" cy="0"/>
          </a:xfrm>
          <a:prstGeom prst="line">
            <a:avLst/>
          </a:prstGeom>
          <a:noFill/>
          <a:ln w="25400">
            <a:solidFill>
              <a:srgbClr val="FF0000"/>
            </a:solidFill>
            <a:round/>
            <a:headEnd/>
            <a:tailEnd/>
          </a:ln>
        </p:spPr>
        <p:txBody>
          <a:bodyPr wrap="none" anchor="ctr"/>
          <a:lstStyle/>
          <a:p>
            <a:endParaRPr lang="nb-NO"/>
          </a:p>
        </p:txBody>
      </p:sp>
      <p:sp>
        <p:nvSpPr>
          <p:cNvPr id="61450" name="Rectangle 208"/>
          <p:cNvSpPr>
            <a:spLocks noChangeArrowheads="1"/>
          </p:cNvSpPr>
          <p:nvPr/>
        </p:nvSpPr>
        <p:spPr bwMode="auto">
          <a:xfrm>
            <a:off x="152400" y="2895600"/>
            <a:ext cx="1828800" cy="1219200"/>
          </a:xfrm>
          <a:prstGeom prst="rect">
            <a:avLst/>
          </a:prstGeom>
          <a:noFill/>
          <a:ln w="9525">
            <a:solidFill>
              <a:schemeClr val="tx1"/>
            </a:solidFill>
            <a:miter lim="800000"/>
            <a:headEnd/>
            <a:tailEnd/>
          </a:ln>
        </p:spPr>
        <p:txBody>
          <a:bodyPr wrap="none" anchor="ctr"/>
          <a:lstStyle/>
          <a:p>
            <a:endParaRPr lang="nb-NO"/>
          </a:p>
        </p:txBody>
      </p:sp>
      <p:sp>
        <p:nvSpPr>
          <p:cNvPr id="61451" name="Line 209"/>
          <p:cNvSpPr>
            <a:spLocks noChangeShapeType="1"/>
          </p:cNvSpPr>
          <p:nvPr/>
        </p:nvSpPr>
        <p:spPr bwMode="auto">
          <a:xfrm>
            <a:off x="4727331" y="3673476"/>
            <a:ext cx="17585" cy="15875"/>
          </a:xfrm>
          <a:prstGeom prst="line">
            <a:avLst/>
          </a:prstGeom>
          <a:noFill/>
          <a:ln w="26988">
            <a:solidFill>
              <a:srgbClr val="00E000"/>
            </a:solidFill>
            <a:round/>
            <a:headEnd/>
            <a:tailEnd/>
          </a:ln>
        </p:spPr>
        <p:txBody>
          <a:bodyPr/>
          <a:lstStyle/>
          <a:p>
            <a:endParaRPr lang="nb-NO"/>
          </a:p>
        </p:txBody>
      </p:sp>
      <p:sp>
        <p:nvSpPr>
          <p:cNvPr id="61452" name="Freeform 210"/>
          <p:cNvSpPr>
            <a:spLocks/>
          </p:cNvSpPr>
          <p:nvPr/>
        </p:nvSpPr>
        <p:spPr bwMode="auto">
          <a:xfrm>
            <a:off x="4875335" y="4576763"/>
            <a:ext cx="527538" cy="558800"/>
          </a:xfrm>
          <a:custGeom>
            <a:avLst/>
            <a:gdLst>
              <a:gd name="T0" fmla="*/ 0 w 665"/>
              <a:gd name="T1" fmla="*/ 0 h 703"/>
              <a:gd name="T2" fmla="*/ 2147483647 w 665"/>
              <a:gd name="T3" fmla="*/ 2147483647 h 703"/>
              <a:gd name="T4" fmla="*/ 2147483647 w 665"/>
              <a:gd name="T5" fmla="*/ 2147483647 h 703"/>
              <a:gd name="T6" fmla="*/ 2147483647 w 665"/>
              <a:gd name="T7" fmla="*/ 2147483647 h 703"/>
              <a:gd name="T8" fmla="*/ 2147483647 w 665"/>
              <a:gd name="T9" fmla="*/ 2147483647 h 703"/>
              <a:gd name="T10" fmla="*/ 0 60000 65536"/>
              <a:gd name="T11" fmla="*/ 0 60000 65536"/>
              <a:gd name="T12" fmla="*/ 0 60000 65536"/>
              <a:gd name="T13" fmla="*/ 0 60000 65536"/>
              <a:gd name="T14" fmla="*/ 0 60000 65536"/>
              <a:gd name="T15" fmla="*/ 0 w 665"/>
              <a:gd name="T16" fmla="*/ 0 h 703"/>
              <a:gd name="T17" fmla="*/ 665 w 665"/>
              <a:gd name="T18" fmla="*/ 703 h 703"/>
            </a:gdLst>
            <a:ahLst/>
            <a:cxnLst>
              <a:cxn ang="T10">
                <a:pos x="T0" y="T1"/>
              </a:cxn>
              <a:cxn ang="T11">
                <a:pos x="T2" y="T3"/>
              </a:cxn>
              <a:cxn ang="T12">
                <a:pos x="T4" y="T5"/>
              </a:cxn>
              <a:cxn ang="T13">
                <a:pos x="T6" y="T7"/>
              </a:cxn>
              <a:cxn ang="T14">
                <a:pos x="T8" y="T9"/>
              </a:cxn>
            </a:cxnLst>
            <a:rect l="T15" t="T16" r="T17" b="T18"/>
            <a:pathLst>
              <a:path w="665" h="703">
                <a:moveTo>
                  <a:pt x="0" y="0"/>
                </a:moveTo>
                <a:lnTo>
                  <a:pt x="178" y="53"/>
                </a:lnTo>
                <a:lnTo>
                  <a:pt x="298" y="175"/>
                </a:lnTo>
                <a:lnTo>
                  <a:pt x="422" y="482"/>
                </a:lnTo>
                <a:lnTo>
                  <a:pt x="665" y="703"/>
                </a:lnTo>
              </a:path>
            </a:pathLst>
          </a:custGeom>
          <a:noFill/>
          <a:ln w="26988">
            <a:solidFill>
              <a:srgbClr val="00E000"/>
            </a:solidFill>
            <a:round/>
            <a:headEnd/>
            <a:tailEnd/>
          </a:ln>
        </p:spPr>
        <p:txBody>
          <a:bodyPr/>
          <a:lstStyle/>
          <a:p>
            <a:endParaRPr lang="nb-NO"/>
          </a:p>
        </p:txBody>
      </p:sp>
      <p:sp>
        <p:nvSpPr>
          <p:cNvPr id="61453" name="Freeform 211"/>
          <p:cNvSpPr>
            <a:spLocks/>
          </p:cNvSpPr>
          <p:nvPr/>
        </p:nvSpPr>
        <p:spPr bwMode="auto">
          <a:xfrm>
            <a:off x="4844562" y="4368801"/>
            <a:ext cx="95250" cy="207963"/>
          </a:xfrm>
          <a:custGeom>
            <a:avLst/>
            <a:gdLst>
              <a:gd name="T0" fmla="*/ 2147483647 w 121"/>
              <a:gd name="T1" fmla="*/ 0 h 263"/>
              <a:gd name="T2" fmla="*/ 0 w 121"/>
              <a:gd name="T3" fmla="*/ 2147483647 h 263"/>
              <a:gd name="T4" fmla="*/ 2147483647 w 121"/>
              <a:gd name="T5" fmla="*/ 2147483647 h 263"/>
              <a:gd name="T6" fmla="*/ 0 60000 65536"/>
              <a:gd name="T7" fmla="*/ 0 60000 65536"/>
              <a:gd name="T8" fmla="*/ 0 60000 65536"/>
              <a:gd name="T9" fmla="*/ 0 w 121"/>
              <a:gd name="T10" fmla="*/ 0 h 263"/>
              <a:gd name="T11" fmla="*/ 121 w 121"/>
              <a:gd name="T12" fmla="*/ 263 h 263"/>
            </a:gdLst>
            <a:ahLst/>
            <a:cxnLst>
              <a:cxn ang="T6">
                <a:pos x="T0" y="T1"/>
              </a:cxn>
              <a:cxn ang="T7">
                <a:pos x="T2" y="T3"/>
              </a:cxn>
              <a:cxn ang="T8">
                <a:pos x="T4" y="T5"/>
              </a:cxn>
            </a:cxnLst>
            <a:rect l="T9" t="T10" r="T11" b="T12"/>
            <a:pathLst>
              <a:path w="121" h="263">
                <a:moveTo>
                  <a:pt x="121" y="0"/>
                </a:moveTo>
                <a:lnTo>
                  <a:pt x="0" y="141"/>
                </a:lnTo>
                <a:lnTo>
                  <a:pt x="37" y="263"/>
                </a:lnTo>
              </a:path>
            </a:pathLst>
          </a:custGeom>
          <a:noFill/>
          <a:ln w="26988">
            <a:solidFill>
              <a:srgbClr val="FF0000"/>
            </a:solidFill>
            <a:round/>
            <a:headEnd/>
            <a:tailEnd/>
          </a:ln>
        </p:spPr>
        <p:txBody>
          <a:bodyPr/>
          <a:lstStyle/>
          <a:p>
            <a:endParaRPr lang="nb-NO"/>
          </a:p>
        </p:txBody>
      </p:sp>
      <p:sp>
        <p:nvSpPr>
          <p:cNvPr id="61454" name="Freeform 212"/>
          <p:cNvSpPr>
            <a:spLocks/>
          </p:cNvSpPr>
          <p:nvPr/>
        </p:nvSpPr>
        <p:spPr bwMode="auto">
          <a:xfrm>
            <a:off x="5184531" y="4046538"/>
            <a:ext cx="70338" cy="322262"/>
          </a:xfrm>
          <a:custGeom>
            <a:avLst/>
            <a:gdLst>
              <a:gd name="T0" fmla="*/ 2147483647 w 87"/>
              <a:gd name="T1" fmla="*/ 0 h 407"/>
              <a:gd name="T2" fmla="*/ 2147483647 w 87"/>
              <a:gd name="T3" fmla="*/ 2147483647 h 407"/>
              <a:gd name="T4" fmla="*/ 0 w 87"/>
              <a:gd name="T5" fmla="*/ 2147483647 h 407"/>
              <a:gd name="T6" fmla="*/ 0 60000 65536"/>
              <a:gd name="T7" fmla="*/ 0 60000 65536"/>
              <a:gd name="T8" fmla="*/ 0 60000 65536"/>
              <a:gd name="T9" fmla="*/ 0 w 87"/>
              <a:gd name="T10" fmla="*/ 0 h 407"/>
              <a:gd name="T11" fmla="*/ 87 w 87"/>
              <a:gd name="T12" fmla="*/ 407 h 407"/>
            </a:gdLst>
            <a:ahLst/>
            <a:cxnLst>
              <a:cxn ang="T6">
                <a:pos x="T0" y="T1"/>
              </a:cxn>
              <a:cxn ang="T7">
                <a:pos x="T2" y="T3"/>
              </a:cxn>
              <a:cxn ang="T8">
                <a:pos x="T4" y="T5"/>
              </a:cxn>
            </a:cxnLst>
            <a:rect l="T9" t="T10" r="T11" b="T12"/>
            <a:pathLst>
              <a:path w="87" h="407">
                <a:moveTo>
                  <a:pt x="82" y="0"/>
                </a:moveTo>
                <a:lnTo>
                  <a:pt x="87" y="82"/>
                </a:lnTo>
                <a:lnTo>
                  <a:pt x="0" y="407"/>
                </a:lnTo>
              </a:path>
            </a:pathLst>
          </a:custGeom>
          <a:noFill/>
          <a:ln w="26988">
            <a:solidFill>
              <a:srgbClr val="00E000"/>
            </a:solidFill>
            <a:round/>
            <a:headEnd/>
            <a:tailEnd/>
          </a:ln>
        </p:spPr>
        <p:txBody>
          <a:bodyPr/>
          <a:lstStyle/>
          <a:p>
            <a:endParaRPr lang="nb-NO"/>
          </a:p>
        </p:txBody>
      </p:sp>
      <p:sp>
        <p:nvSpPr>
          <p:cNvPr id="61455" name="Line 213"/>
          <p:cNvSpPr>
            <a:spLocks noChangeShapeType="1"/>
          </p:cNvSpPr>
          <p:nvPr/>
        </p:nvSpPr>
        <p:spPr bwMode="auto">
          <a:xfrm>
            <a:off x="5184531" y="4368801"/>
            <a:ext cx="54220" cy="207963"/>
          </a:xfrm>
          <a:prstGeom prst="line">
            <a:avLst/>
          </a:prstGeom>
          <a:noFill/>
          <a:ln w="26988">
            <a:solidFill>
              <a:srgbClr val="00E000"/>
            </a:solidFill>
            <a:round/>
            <a:headEnd/>
            <a:tailEnd/>
          </a:ln>
        </p:spPr>
        <p:txBody>
          <a:bodyPr/>
          <a:lstStyle/>
          <a:p>
            <a:endParaRPr lang="nb-NO"/>
          </a:p>
        </p:txBody>
      </p:sp>
      <p:sp>
        <p:nvSpPr>
          <p:cNvPr id="61456" name="Line 214"/>
          <p:cNvSpPr>
            <a:spLocks noChangeShapeType="1"/>
          </p:cNvSpPr>
          <p:nvPr/>
        </p:nvSpPr>
        <p:spPr bwMode="auto">
          <a:xfrm flipV="1">
            <a:off x="5238751" y="4378325"/>
            <a:ext cx="74734" cy="198438"/>
          </a:xfrm>
          <a:prstGeom prst="line">
            <a:avLst/>
          </a:prstGeom>
          <a:noFill/>
          <a:ln w="26988">
            <a:solidFill>
              <a:srgbClr val="00E000"/>
            </a:solidFill>
            <a:round/>
            <a:headEnd/>
            <a:tailEnd/>
          </a:ln>
        </p:spPr>
        <p:txBody>
          <a:bodyPr/>
          <a:lstStyle/>
          <a:p>
            <a:endParaRPr lang="nb-NO"/>
          </a:p>
        </p:txBody>
      </p:sp>
      <p:sp>
        <p:nvSpPr>
          <p:cNvPr id="61457" name="Freeform 215"/>
          <p:cNvSpPr>
            <a:spLocks/>
          </p:cNvSpPr>
          <p:nvPr/>
        </p:nvSpPr>
        <p:spPr bwMode="auto">
          <a:xfrm>
            <a:off x="4976446" y="2930525"/>
            <a:ext cx="77666" cy="509588"/>
          </a:xfrm>
          <a:custGeom>
            <a:avLst/>
            <a:gdLst>
              <a:gd name="T0" fmla="*/ 2147483647 w 97"/>
              <a:gd name="T1" fmla="*/ 0 h 642"/>
              <a:gd name="T2" fmla="*/ 2147483647 w 97"/>
              <a:gd name="T3" fmla="*/ 2147483647 h 642"/>
              <a:gd name="T4" fmla="*/ 2147483647 w 97"/>
              <a:gd name="T5" fmla="*/ 2147483647 h 642"/>
              <a:gd name="T6" fmla="*/ 0 w 97"/>
              <a:gd name="T7" fmla="*/ 2147483647 h 642"/>
              <a:gd name="T8" fmla="*/ 2147483647 w 97"/>
              <a:gd name="T9" fmla="*/ 2147483647 h 642"/>
              <a:gd name="T10" fmla="*/ 2147483647 w 97"/>
              <a:gd name="T11" fmla="*/ 2147483647 h 642"/>
              <a:gd name="T12" fmla="*/ 2147483647 w 97"/>
              <a:gd name="T13" fmla="*/ 2147483647 h 642"/>
              <a:gd name="T14" fmla="*/ 0 60000 65536"/>
              <a:gd name="T15" fmla="*/ 0 60000 65536"/>
              <a:gd name="T16" fmla="*/ 0 60000 65536"/>
              <a:gd name="T17" fmla="*/ 0 60000 65536"/>
              <a:gd name="T18" fmla="*/ 0 60000 65536"/>
              <a:gd name="T19" fmla="*/ 0 60000 65536"/>
              <a:gd name="T20" fmla="*/ 0 60000 65536"/>
              <a:gd name="T21" fmla="*/ 0 w 97"/>
              <a:gd name="T22" fmla="*/ 0 h 642"/>
              <a:gd name="T23" fmla="*/ 97 w 97"/>
              <a:gd name="T24" fmla="*/ 642 h 6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642">
                <a:moveTo>
                  <a:pt x="69" y="0"/>
                </a:moveTo>
                <a:lnTo>
                  <a:pt x="97" y="61"/>
                </a:lnTo>
                <a:lnTo>
                  <a:pt x="82" y="172"/>
                </a:lnTo>
                <a:lnTo>
                  <a:pt x="0" y="230"/>
                </a:lnTo>
                <a:lnTo>
                  <a:pt x="45" y="421"/>
                </a:lnTo>
                <a:lnTo>
                  <a:pt x="40" y="585"/>
                </a:lnTo>
                <a:lnTo>
                  <a:pt x="85" y="642"/>
                </a:lnTo>
              </a:path>
            </a:pathLst>
          </a:custGeom>
          <a:noFill/>
          <a:ln w="26988">
            <a:solidFill>
              <a:srgbClr val="FF0000"/>
            </a:solidFill>
            <a:round/>
            <a:headEnd/>
            <a:tailEnd/>
          </a:ln>
        </p:spPr>
        <p:txBody>
          <a:bodyPr/>
          <a:lstStyle/>
          <a:p>
            <a:endParaRPr lang="nb-NO"/>
          </a:p>
        </p:txBody>
      </p:sp>
      <p:sp>
        <p:nvSpPr>
          <p:cNvPr id="61458" name="Freeform 216"/>
          <p:cNvSpPr>
            <a:spLocks/>
          </p:cNvSpPr>
          <p:nvPr/>
        </p:nvSpPr>
        <p:spPr bwMode="auto">
          <a:xfrm>
            <a:off x="4843097" y="3509964"/>
            <a:ext cx="96715" cy="142875"/>
          </a:xfrm>
          <a:custGeom>
            <a:avLst/>
            <a:gdLst>
              <a:gd name="T0" fmla="*/ 1267123198 w 122"/>
              <a:gd name="T1" fmla="*/ 0 h 179"/>
              <a:gd name="T2" fmla="*/ 0 w 122"/>
              <a:gd name="T3" fmla="*/ 2147483647 h 179"/>
              <a:gd name="T4" fmla="*/ 2147483647 w 122"/>
              <a:gd name="T5" fmla="*/ 2147483647 h 179"/>
              <a:gd name="T6" fmla="*/ 0 60000 65536"/>
              <a:gd name="T7" fmla="*/ 0 60000 65536"/>
              <a:gd name="T8" fmla="*/ 0 60000 65536"/>
              <a:gd name="T9" fmla="*/ 0 w 122"/>
              <a:gd name="T10" fmla="*/ 0 h 179"/>
              <a:gd name="T11" fmla="*/ 122 w 122"/>
              <a:gd name="T12" fmla="*/ 179 h 179"/>
            </a:gdLst>
            <a:ahLst/>
            <a:cxnLst>
              <a:cxn ang="T6">
                <a:pos x="T0" y="T1"/>
              </a:cxn>
              <a:cxn ang="T7">
                <a:pos x="T2" y="T3"/>
              </a:cxn>
              <a:cxn ang="T8">
                <a:pos x="T4" y="T5"/>
              </a:cxn>
            </a:cxnLst>
            <a:rect l="T9" t="T10" r="T11" b="T12"/>
            <a:pathLst>
              <a:path w="122" h="179">
                <a:moveTo>
                  <a:pt x="2" y="0"/>
                </a:moveTo>
                <a:lnTo>
                  <a:pt x="0" y="65"/>
                </a:lnTo>
                <a:lnTo>
                  <a:pt x="122" y="179"/>
                </a:lnTo>
              </a:path>
            </a:pathLst>
          </a:custGeom>
          <a:noFill/>
          <a:ln w="26988">
            <a:solidFill>
              <a:srgbClr val="FF0000"/>
            </a:solidFill>
            <a:round/>
            <a:headEnd/>
            <a:tailEnd/>
          </a:ln>
        </p:spPr>
        <p:txBody>
          <a:bodyPr/>
          <a:lstStyle/>
          <a:p>
            <a:endParaRPr lang="nb-NO"/>
          </a:p>
        </p:txBody>
      </p:sp>
      <p:sp>
        <p:nvSpPr>
          <p:cNvPr id="61459" name="Freeform 217"/>
          <p:cNvSpPr>
            <a:spLocks/>
          </p:cNvSpPr>
          <p:nvPr/>
        </p:nvSpPr>
        <p:spPr bwMode="auto">
          <a:xfrm>
            <a:off x="5184531" y="2835275"/>
            <a:ext cx="342900" cy="39688"/>
          </a:xfrm>
          <a:custGeom>
            <a:avLst/>
            <a:gdLst>
              <a:gd name="T0" fmla="*/ 2147483647 w 432"/>
              <a:gd name="T1" fmla="*/ 2147483647 h 48"/>
              <a:gd name="T2" fmla="*/ 2147483647 w 432"/>
              <a:gd name="T3" fmla="*/ 2147483647 h 48"/>
              <a:gd name="T4" fmla="*/ 2147483647 w 432"/>
              <a:gd name="T5" fmla="*/ 0 h 48"/>
              <a:gd name="T6" fmla="*/ 0 w 432"/>
              <a:gd name="T7" fmla="*/ 2147483647 h 48"/>
              <a:gd name="T8" fmla="*/ 0 60000 65536"/>
              <a:gd name="T9" fmla="*/ 0 60000 65536"/>
              <a:gd name="T10" fmla="*/ 0 60000 65536"/>
              <a:gd name="T11" fmla="*/ 0 60000 65536"/>
              <a:gd name="T12" fmla="*/ 0 w 432"/>
              <a:gd name="T13" fmla="*/ 0 h 48"/>
              <a:gd name="T14" fmla="*/ 432 w 432"/>
              <a:gd name="T15" fmla="*/ 48 h 48"/>
            </a:gdLst>
            <a:ahLst/>
            <a:cxnLst>
              <a:cxn ang="T8">
                <a:pos x="T0" y="T1"/>
              </a:cxn>
              <a:cxn ang="T9">
                <a:pos x="T2" y="T3"/>
              </a:cxn>
              <a:cxn ang="T10">
                <a:pos x="T4" y="T5"/>
              </a:cxn>
              <a:cxn ang="T11">
                <a:pos x="T6" y="T7"/>
              </a:cxn>
            </a:cxnLst>
            <a:rect l="T12" t="T13" r="T14" b="T15"/>
            <a:pathLst>
              <a:path w="432" h="48">
                <a:moveTo>
                  <a:pt x="432" y="20"/>
                </a:moveTo>
                <a:lnTo>
                  <a:pt x="313" y="6"/>
                </a:lnTo>
                <a:lnTo>
                  <a:pt x="159" y="0"/>
                </a:lnTo>
                <a:lnTo>
                  <a:pt x="0" y="48"/>
                </a:lnTo>
              </a:path>
            </a:pathLst>
          </a:custGeom>
          <a:noFill/>
          <a:ln w="26988">
            <a:solidFill>
              <a:srgbClr val="FF0000"/>
            </a:solidFill>
            <a:round/>
            <a:headEnd/>
            <a:tailEnd/>
          </a:ln>
        </p:spPr>
        <p:txBody>
          <a:bodyPr/>
          <a:lstStyle/>
          <a:p>
            <a:endParaRPr lang="nb-NO"/>
          </a:p>
        </p:txBody>
      </p:sp>
      <p:sp>
        <p:nvSpPr>
          <p:cNvPr id="61460" name="Line 218"/>
          <p:cNvSpPr>
            <a:spLocks noChangeShapeType="1"/>
          </p:cNvSpPr>
          <p:nvPr/>
        </p:nvSpPr>
        <p:spPr bwMode="auto">
          <a:xfrm flipH="1" flipV="1">
            <a:off x="5200651" y="3505200"/>
            <a:ext cx="48357" cy="165100"/>
          </a:xfrm>
          <a:prstGeom prst="line">
            <a:avLst/>
          </a:prstGeom>
          <a:noFill/>
          <a:ln w="26988">
            <a:solidFill>
              <a:srgbClr val="FF0000"/>
            </a:solidFill>
            <a:round/>
            <a:headEnd/>
            <a:tailEnd/>
          </a:ln>
        </p:spPr>
        <p:txBody>
          <a:bodyPr/>
          <a:lstStyle/>
          <a:p>
            <a:endParaRPr lang="nb-NO"/>
          </a:p>
        </p:txBody>
      </p:sp>
      <p:sp>
        <p:nvSpPr>
          <p:cNvPr id="61461" name="Line 219"/>
          <p:cNvSpPr>
            <a:spLocks noChangeShapeType="1"/>
          </p:cNvSpPr>
          <p:nvPr/>
        </p:nvSpPr>
        <p:spPr bwMode="auto">
          <a:xfrm>
            <a:off x="5249008" y="3670301"/>
            <a:ext cx="10258" cy="123825"/>
          </a:xfrm>
          <a:prstGeom prst="line">
            <a:avLst/>
          </a:prstGeom>
          <a:noFill/>
          <a:ln w="26988">
            <a:solidFill>
              <a:srgbClr val="00E000"/>
            </a:solidFill>
            <a:round/>
            <a:headEnd/>
            <a:tailEnd/>
          </a:ln>
        </p:spPr>
        <p:txBody>
          <a:bodyPr/>
          <a:lstStyle/>
          <a:p>
            <a:endParaRPr lang="nb-NO"/>
          </a:p>
        </p:txBody>
      </p:sp>
      <p:sp>
        <p:nvSpPr>
          <p:cNvPr id="61462" name="Line 220"/>
          <p:cNvSpPr>
            <a:spLocks noChangeShapeType="1"/>
          </p:cNvSpPr>
          <p:nvPr/>
        </p:nvSpPr>
        <p:spPr bwMode="auto">
          <a:xfrm>
            <a:off x="5045320" y="3440114"/>
            <a:ext cx="155331" cy="65087"/>
          </a:xfrm>
          <a:prstGeom prst="line">
            <a:avLst/>
          </a:prstGeom>
          <a:noFill/>
          <a:ln w="26988">
            <a:solidFill>
              <a:srgbClr val="00E000"/>
            </a:solidFill>
            <a:round/>
            <a:headEnd/>
            <a:tailEnd/>
          </a:ln>
        </p:spPr>
        <p:txBody>
          <a:bodyPr/>
          <a:lstStyle/>
          <a:p>
            <a:endParaRPr lang="nb-NO"/>
          </a:p>
        </p:txBody>
      </p:sp>
      <p:sp>
        <p:nvSpPr>
          <p:cNvPr id="61463" name="Freeform 221"/>
          <p:cNvSpPr>
            <a:spLocks/>
          </p:cNvSpPr>
          <p:nvPr/>
        </p:nvSpPr>
        <p:spPr bwMode="auto">
          <a:xfrm>
            <a:off x="5197720" y="3073401"/>
            <a:ext cx="155331" cy="111125"/>
          </a:xfrm>
          <a:custGeom>
            <a:avLst/>
            <a:gdLst>
              <a:gd name="T0" fmla="*/ 2147483647 w 196"/>
              <a:gd name="T1" fmla="*/ 0 h 139"/>
              <a:gd name="T2" fmla="*/ 0 w 196"/>
              <a:gd name="T3" fmla="*/ 2147483647 h 139"/>
              <a:gd name="T4" fmla="*/ 0 w 196"/>
              <a:gd name="T5" fmla="*/ 2147483647 h 139"/>
              <a:gd name="T6" fmla="*/ 0 60000 65536"/>
              <a:gd name="T7" fmla="*/ 0 60000 65536"/>
              <a:gd name="T8" fmla="*/ 0 60000 65536"/>
              <a:gd name="T9" fmla="*/ 0 w 196"/>
              <a:gd name="T10" fmla="*/ 0 h 139"/>
              <a:gd name="T11" fmla="*/ 196 w 196"/>
              <a:gd name="T12" fmla="*/ 139 h 139"/>
            </a:gdLst>
            <a:ahLst/>
            <a:cxnLst>
              <a:cxn ang="T6">
                <a:pos x="T0" y="T1"/>
              </a:cxn>
              <a:cxn ang="T7">
                <a:pos x="T2" y="T3"/>
              </a:cxn>
              <a:cxn ang="T8">
                <a:pos x="T4" y="T5"/>
              </a:cxn>
            </a:cxnLst>
            <a:rect l="T9" t="T10" r="T11" b="T12"/>
            <a:pathLst>
              <a:path w="196" h="139">
                <a:moveTo>
                  <a:pt x="196" y="0"/>
                </a:moveTo>
                <a:lnTo>
                  <a:pt x="0" y="139"/>
                </a:lnTo>
                <a:lnTo>
                  <a:pt x="0" y="137"/>
                </a:lnTo>
              </a:path>
            </a:pathLst>
          </a:custGeom>
          <a:noFill/>
          <a:ln w="26988">
            <a:solidFill>
              <a:srgbClr val="FF0000"/>
            </a:solidFill>
            <a:round/>
            <a:headEnd/>
            <a:tailEnd/>
          </a:ln>
        </p:spPr>
        <p:txBody>
          <a:bodyPr/>
          <a:lstStyle/>
          <a:p>
            <a:endParaRPr lang="nb-NO"/>
          </a:p>
        </p:txBody>
      </p:sp>
      <p:sp>
        <p:nvSpPr>
          <p:cNvPr id="61464" name="Line 222"/>
          <p:cNvSpPr>
            <a:spLocks noChangeShapeType="1"/>
          </p:cNvSpPr>
          <p:nvPr/>
        </p:nvSpPr>
        <p:spPr bwMode="auto">
          <a:xfrm flipV="1">
            <a:off x="4873869" y="3371850"/>
            <a:ext cx="1466" cy="133350"/>
          </a:xfrm>
          <a:prstGeom prst="line">
            <a:avLst/>
          </a:prstGeom>
          <a:noFill/>
          <a:ln w="26988">
            <a:solidFill>
              <a:srgbClr val="00E000"/>
            </a:solidFill>
            <a:round/>
            <a:headEnd/>
            <a:tailEnd/>
          </a:ln>
        </p:spPr>
        <p:txBody>
          <a:bodyPr/>
          <a:lstStyle/>
          <a:p>
            <a:endParaRPr lang="nb-NO"/>
          </a:p>
        </p:txBody>
      </p:sp>
      <p:sp>
        <p:nvSpPr>
          <p:cNvPr id="61465" name="Freeform 223"/>
          <p:cNvSpPr>
            <a:spLocks/>
          </p:cNvSpPr>
          <p:nvPr/>
        </p:nvSpPr>
        <p:spPr bwMode="auto">
          <a:xfrm>
            <a:off x="4873869" y="3184526"/>
            <a:ext cx="323850" cy="187325"/>
          </a:xfrm>
          <a:custGeom>
            <a:avLst/>
            <a:gdLst>
              <a:gd name="T0" fmla="*/ 0 w 244"/>
              <a:gd name="T1" fmla="*/ 2147483647 h 142"/>
              <a:gd name="T2" fmla="*/ 2147483647 w 244"/>
              <a:gd name="T3" fmla="*/ 2147483647 h 142"/>
              <a:gd name="T4" fmla="*/ 2147483647 w 244"/>
              <a:gd name="T5" fmla="*/ 0 h 142"/>
              <a:gd name="T6" fmla="*/ 0 60000 65536"/>
              <a:gd name="T7" fmla="*/ 0 60000 65536"/>
              <a:gd name="T8" fmla="*/ 0 60000 65536"/>
              <a:gd name="T9" fmla="*/ 0 w 244"/>
              <a:gd name="T10" fmla="*/ 0 h 142"/>
              <a:gd name="T11" fmla="*/ 244 w 244"/>
              <a:gd name="T12" fmla="*/ 142 h 142"/>
            </a:gdLst>
            <a:ahLst/>
            <a:cxnLst>
              <a:cxn ang="T6">
                <a:pos x="T0" y="T1"/>
              </a:cxn>
              <a:cxn ang="T7">
                <a:pos x="T2" y="T3"/>
              </a:cxn>
              <a:cxn ang="T8">
                <a:pos x="T4" y="T5"/>
              </a:cxn>
            </a:cxnLst>
            <a:rect l="T9" t="T10" r="T11" b="T12"/>
            <a:pathLst>
              <a:path w="244" h="142">
                <a:moveTo>
                  <a:pt x="0" y="142"/>
                </a:moveTo>
                <a:lnTo>
                  <a:pt x="105" y="61"/>
                </a:lnTo>
                <a:lnTo>
                  <a:pt x="244" y="0"/>
                </a:lnTo>
              </a:path>
            </a:pathLst>
          </a:custGeom>
          <a:noFill/>
          <a:ln w="26988">
            <a:solidFill>
              <a:srgbClr val="FF0000"/>
            </a:solidFill>
            <a:round/>
            <a:headEnd/>
            <a:tailEnd/>
          </a:ln>
        </p:spPr>
        <p:txBody>
          <a:bodyPr/>
          <a:lstStyle/>
          <a:p>
            <a:endParaRPr lang="nb-NO"/>
          </a:p>
        </p:txBody>
      </p:sp>
      <p:sp>
        <p:nvSpPr>
          <p:cNvPr id="61466" name="Line 224"/>
          <p:cNvSpPr>
            <a:spLocks noChangeShapeType="1"/>
          </p:cNvSpPr>
          <p:nvPr/>
        </p:nvSpPr>
        <p:spPr bwMode="auto">
          <a:xfrm>
            <a:off x="5525966" y="2855914"/>
            <a:ext cx="41031" cy="320675"/>
          </a:xfrm>
          <a:prstGeom prst="line">
            <a:avLst/>
          </a:prstGeom>
          <a:noFill/>
          <a:ln w="26988">
            <a:solidFill>
              <a:srgbClr val="00E000"/>
            </a:solidFill>
            <a:round/>
            <a:headEnd/>
            <a:tailEnd/>
          </a:ln>
        </p:spPr>
        <p:txBody>
          <a:bodyPr/>
          <a:lstStyle/>
          <a:p>
            <a:endParaRPr lang="nb-NO"/>
          </a:p>
        </p:txBody>
      </p:sp>
      <p:sp>
        <p:nvSpPr>
          <p:cNvPr id="61467" name="Line 225"/>
          <p:cNvSpPr>
            <a:spLocks noChangeShapeType="1"/>
          </p:cNvSpPr>
          <p:nvPr/>
        </p:nvSpPr>
        <p:spPr bwMode="auto">
          <a:xfrm flipH="1" flipV="1">
            <a:off x="5379428" y="1263650"/>
            <a:ext cx="162657" cy="115888"/>
          </a:xfrm>
          <a:prstGeom prst="line">
            <a:avLst/>
          </a:prstGeom>
          <a:noFill/>
          <a:ln w="26988">
            <a:solidFill>
              <a:srgbClr val="00E000"/>
            </a:solidFill>
            <a:round/>
            <a:headEnd/>
            <a:tailEnd/>
          </a:ln>
        </p:spPr>
        <p:txBody>
          <a:bodyPr/>
          <a:lstStyle/>
          <a:p>
            <a:endParaRPr lang="nb-NO"/>
          </a:p>
        </p:txBody>
      </p:sp>
      <p:sp>
        <p:nvSpPr>
          <p:cNvPr id="61468" name="Line 226"/>
          <p:cNvSpPr>
            <a:spLocks noChangeShapeType="1"/>
          </p:cNvSpPr>
          <p:nvPr/>
        </p:nvSpPr>
        <p:spPr bwMode="auto">
          <a:xfrm flipV="1">
            <a:off x="5150828" y="1195389"/>
            <a:ext cx="65942" cy="66675"/>
          </a:xfrm>
          <a:prstGeom prst="line">
            <a:avLst/>
          </a:prstGeom>
          <a:noFill/>
          <a:ln w="26988">
            <a:solidFill>
              <a:srgbClr val="00E000"/>
            </a:solidFill>
            <a:round/>
            <a:headEnd/>
            <a:tailEnd/>
          </a:ln>
        </p:spPr>
        <p:txBody>
          <a:bodyPr/>
          <a:lstStyle/>
          <a:p>
            <a:endParaRPr lang="nb-NO"/>
          </a:p>
        </p:txBody>
      </p:sp>
      <p:sp>
        <p:nvSpPr>
          <p:cNvPr id="61469" name="Freeform 227"/>
          <p:cNvSpPr>
            <a:spLocks/>
          </p:cNvSpPr>
          <p:nvPr/>
        </p:nvSpPr>
        <p:spPr bwMode="auto">
          <a:xfrm>
            <a:off x="5155223" y="1227138"/>
            <a:ext cx="224204" cy="36512"/>
          </a:xfrm>
          <a:custGeom>
            <a:avLst/>
            <a:gdLst>
              <a:gd name="T0" fmla="*/ 2147483647 w 283"/>
              <a:gd name="T1" fmla="*/ 2147483647 h 45"/>
              <a:gd name="T2" fmla="*/ 2147483647 w 283"/>
              <a:gd name="T3" fmla="*/ 0 h 45"/>
              <a:gd name="T4" fmla="*/ 0 w 283"/>
              <a:gd name="T5" fmla="*/ 2147483647 h 45"/>
              <a:gd name="T6" fmla="*/ 0 60000 65536"/>
              <a:gd name="T7" fmla="*/ 0 60000 65536"/>
              <a:gd name="T8" fmla="*/ 0 60000 65536"/>
              <a:gd name="T9" fmla="*/ 0 w 283"/>
              <a:gd name="T10" fmla="*/ 0 h 45"/>
              <a:gd name="T11" fmla="*/ 283 w 283"/>
              <a:gd name="T12" fmla="*/ 45 h 45"/>
            </a:gdLst>
            <a:ahLst/>
            <a:cxnLst>
              <a:cxn ang="T6">
                <a:pos x="T0" y="T1"/>
              </a:cxn>
              <a:cxn ang="T7">
                <a:pos x="T2" y="T3"/>
              </a:cxn>
              <a:cxn ang="T8">
                <a:pos x="T4" y="T5"/>
              </a:cxn>
            </a:cxnLst>
            <a:rect l="T9" t="T10" r="T11" b="T12"/>
            <a:pathLst>
              <a:path w="283" h="45">
                <a:moveTo>
                  <a:pt x="283" y="45"/>
                </a:moveTo>
                <a:lnTo>
                  <a:pt x="218" y="0"/>
                </a:lnTo>
                <a:lnTo>
                  <a:pt x="0" y="45"/>
                </a:lnTo>
              </a:path>
            </a:pathLst>
          </a:custGeom>
          <a:noFill/>
          <a:ln w="26988">
            <a:solidFill>
              <a:srgbClr val="00E000"/>
            </a:solidFill>
            <a:round/>
            <a:headEnd/>
            <a:tailEnd/>
          </a:ln>
        </p:spPr>
        <p:txBody>
          <a:bodyPr/>
          <a:lstStyle/>
          <a:p>
            <a:endParaRPr lang="nb-NO"/>
          </a:p>
        </p:txBody>
      </p:sp>
      <p:sp>
        <p:nvSpPr>
          <p:cNvPr id="61470" name="Freeform 228"/>
          <p:cNvSpPr>
            <a:spLocks/>
          </p:cNvSpPr>
          <p:nvPr/>
        </p:nvSpPr>
        <p:spPr bwMode="auto">
          <a:xfrm>
            <a:off x="5155223" y="1263650"/>
            <a:ext cx="124558" cy="217488"/>
          </a:xfrm>
          <a:custGeom>
            <a:avLst/>
            <a:gdLst>
              <a:gd name="T0" fmla="*/ 0 w 158"/>
              <a:gd name="T1" fmla="*/ 0 h 275"/>
              <a:gd name="T2" fmla="*/ 2147483647 w 158"/>
              <a:gd name="T3" fmla="*/ 2147483647 h 275"/>
              <a:gd name="T4" fmla="*/ 2147483647 w 158"/>
              <a:gd name="T5" fmla="*/ 2147483647 h 275"/>
              <a:gd name="T6" fmla="*/ 0 60000 65536"/>
              <a:gd name="T7" fmla="*/ 0 60000 65536"/>
              <a:gd name="T8" fmla="*/ 0 60000 65536"/>
              <a:gd name="T9" fmla="*/ 0 w 158"/>
              <a:gd name="T10" fmla="*/ 0 h 275"/>
              <a:gd name="T11" fmla="*/ 158 w 158"/>
              <a:gd name="T12" fmla="*/ 275 h 275"/>
            </a:gdLst>
            <a:ahLst/>
            <a:cxnLst>
              <a:cxn ang="T6">
                <a:pos x="T0" y="T1"/>
              </a:cxn>
              <a:cxn ang="T7">
                <a:pos x="T2" y="T3"/>
              </a:cxn>
              <a:cxn ang="T8">
                <a:pos x="T4" y="T5"/>
              </a:cxn>
            </a:cxnLst>
            <a:rect l="T9" t="T10" r="T11" b="T12"/>
            <a:pathLst>
              <a:path w="158" h="275">
                <a:moveTo>
                  <a:pt x="0" y="0"/>
                </a:moveTo>
                <a:lnTo>
                  <a:pt x="15" y="173"/>
                </a:lnTo>
                <a:lnTo>
                  <a:pt x="158" y="275"/>
                </a:lnTo>
              </a:path>
            </a:pathLst>
          </a:custGeom>
          <a:noFill/>
          <a:ln w="27051">
            <a:solidFill>
              <a:srgbClr val="00E000"/>
            </a:solidFill>
            <a:round/>
            <a:headEnd/>
            <a:tailEnd/>
          </a:ln>
        </p:spPr>
        <p:txBody>
          <a:bodyPr/>
          <a:lstStyle/>
          <a:p>
            <a:endParaRPr lang="nb-NO"/>
          </a:p>
        </p:txBody>
      </p:sp>
      <p:sp>
        <p:nvSpPr>
          <p:cNvPr id="61471" name="Freeform 229"/>
          <p:cNvSpPr>
            <a:spLocks/>
          </p:cNvSpPr>
          <p:nvPr/>
        </p:nvSpPr>
        <p:spPr bwMode="auto">
          <a:xfrm>
            <a:off x="4933951" y="515938"/>
            <a:ext cx="282819" cy="679450"/>
          </a:xfrm>
          <a:custGeom>
            <a:avLst/>
            <a:gdLst>
              <a:gd name="T0" fmla="*/ 2147483647 w 357"/>
              <a:gd name="T1" fmla="*/ 2147483647 h 857"/>
              <a:gd name="T2" fmla="*/ 2147483647 w 357"/>
              <a:gd name="T3" fmla="*/ 2147483647 h 857"/>
              <a:gd name="T4" fmla="*/ 0 w 357"/>
              <a:gd name="T5" fmla="*/ 2147483647 h 857"/>
              <a:gd name="T6" fmla="*/ 2147483647 w 357"/>
              <a:gd name="T7" fmla="*/ 0 h 857"/>
              <a:gd name="T8" fmla="*/ 0 60000 65536"/>
              <a:gd name="T9" fmla="*/ 0 60000 65536"/>
              <a:gd name="T10" fmla="*/ 0 60000 65536"/>
              <a:gd name="T11" fmla="*/ 0 60000 65536"/>
              <a:gd name="T12" fmla="*/ 0 w 357"/>
              <a:gd name="T13" fmla="*/ 0 h 857"/>
              <a:gd name="T14" fmla="*/ 357 w 357"/>
              <a:gd name="T15" fmla="*/ 857 h 857"/>
            </a:gdLst>
            <a:ahLst/>
            <a:cxnLst>
              <a:cxn ang="T8">
                <a:pos x="T0" y="T1"/>
              </a:cxn>
              <a:cxn ang="T9">
                <a:pos x="T2" y="T3"/>
              </a:cxn>
              <a:cxn ang="T10">
                <a:pos x="T4" y="T5"/>
              </a:cxn>
              <a:cxn ang="T11">
                <a:pos x="T6" y="T7"/>
              </a:cxn>
            </a:cxnLst>
            <a:rect l="T12" t="T13" r="T14" b="T15"/>
            <a:pathLst>
              <a:path w="357" h="857">
                <a:moveTo>
                  <a:pt x="357" y="857"/>
                </a:moveTo>
                <a:lnTo>
                  <a:pt x="339" y="708"/>
                </a:lnTo>
                <a:lnTo>
                  <a:pt x="0" y="368"/>
                </a:lnTo>
                <a:lnTo>
                  <a:pt x="223" y="0"/>
                </a:lnTo>
              </a:path>
            </a:pathLst>
          </a:custGeom>
          <a:noFill/>
          <a:ln w="26988">
            <a:solidFill>
              <a:srgbClr val="00E000"/>
            </a:solidFill>
            <a:round/>
            <a:headEnd/>
            <a:tailEnd/>
          </a:ln>
        </p:spPr>
        <p:txBody>
          <a:bodyPr/>
          <a:lstStyle/>
          <a:p>
            <a:endParaRPr lang="nb-NO"/>
          </a:p>
        </p:txBody>
      </p:sp>
      <p:sp>
        <p:nvSpPr>
          <p:cNvPr id="61472" name="Line 230"/>
          <p:cNvSpPr>
            <a:spLocks noChangeShapeType="1"/>
          </p:cNvSpPr>
          <p:nvPr/>
        </p:nvSpPr>
        <p:spPr bwMode="auto">
          <a:xfrm flipV="1">
            <a:off x="5265128" y="2205038"/>
            <a:ext cx="101111" cy="163512"/>
          </a:xfrm>
          <a:prstGeom prst="line">
            <a:avLst/>
          </a:prstGeom>
          <a:noFill/>
          <a:ln w="26988">
            <a:solidFill>
              <a:srgbClr val="00E000"/>
            </a:solidFill>
            <a:round/>
            <a:headEnd/>
            <a:tailEnd/>
          </a:ln>
        </p:spPr>
        <p:txBody>
          <a:bodyPr/>
          <a:lstStyle/>
          <a:p>
            <a:endParaRPr lang="nb-NO"/>
          </a:p>
        </p:txBody>
      </p:sp>
      <p:sp>
        <p:nvSpPr>
          <p:cNvPr id="61473" name="Line 231"/>
          <p:cNvSpPr>
            <a:spLocks noChangeShapeType="1"/>
          </p:cNvSpPr>
          <p:nvPr/>
        </p:nvSpPr>
        <p:spPr bwMode="auto">
          <a:xfrm>
            <a:off x="5338397" y="1589088"/>
            <a:ext cx="1465" cy="163512"/>
          </a:xfrm>
          <a:prstGeom prst="line">
            <a:avLst/>
          </a:prstGeom>
          <a:noFill/>
          <a:ln w="26988">
            <a:solidFill>
              <a:srgbClr val="00E000"/>
            </a:solidFill>
            <a:round/>
            <a:headEnd/>
            <a:tailEnd/>
          </a:ln>
        </p:spPr>
        <p:txBody>
          <a:bodyPr/>
          <a:lstStyle/>
          <a:p>
            <a:endParaRPr lang="nb-NO"/>
          </a:p>
        </p:txBody>
      </p:sp>
      <p:sp>
        <p:nvSpPr>
          <p:cNvPr id="61474" name="Freeform 232"/>
          <p:cNvSpPr>
            <a:spLocks/>
          </p:cNvSpPr>
          <p:nvPr/>
        </p:nvSpPr>
        <p:spPr bwMode="auto">
          <a:xfrm>
            <a:off x="5279781" y="1481138"/>
            <a:ext cx="58615" cy="107950"/>
          </a:xfrm>
          <a:custGeom>
            <a:avLst/>
            <a:gdLst>
              <a:gd name="T0" fmla="*/ 0 w 75"/>
              <a:gd name="T1" fmla="*/ 0 h 137"/>
              <a:gd name="T2" fmla="*/ 2147483647 w 75"/>
              <a:gd name="T3" fmla="*/ 2147483647 h 137"/>
              <a:gd name="T4" fmla="*/ 2147483647 w 75"/>
              <a:gd name="T5" fmla="*/ 2147483647 h 137"/>
              <a:gd name="T6" fmla="*/ 0 60000 65536"/>
              <a:gd name="T7" fmla="*/ 0 60000 65536"/>
              <a:gd name="T8" fmla="*/ 0 60000 65536"/>
              <a:gd name="T9" fmla="*/ 0 w 75"/>
              <a:gd name="T10" fmla="*/ 0 h 137"/>
              <a:gd name="T11" fmla="*/ 75 w 75"/>
              <a:gd name="T12" fmla="*/ 137 h 137"/>
            </a:gdLst>
            <a:ahLst/>
            <a:cxnLst>
              <a:cxn ang="T6">
                <a:pos x="T0" y="T1"/>
              </a:cxn>
              <a:cxn ang="T7">
                <a:pos x="T2" y="T3"/>
              </a:cxn>
              <a:cxn ang="T8">
                <a:pos x="T4" y="T5"/>
              </a:cxn>
            </a:cxnLst>
            <a:rect l="T9" t="T10" r="T11" b="T12"/>
            <a:pathLst>
              <a:path w="75" h="137">
                <a:moveTo>
                  <a:pt x="0" y="0"/>
                </a:moveTo>
                <a:lnTo>
                  <a:pt x="68" y="55"/>
                </a:lnTo>
                <a:lnTo>
                  <a:pt x="75" y="137"/>
                </a:lnTo>
              </a:path>
            </a:pathLst>
          </a:custGeom>
          <a:noFill/>
          <a:ln w="26988">
            <a:solidFill>
              <a:srgbClr val="00E000"/>
            </a:solidFill>
            <a:round/>
            <a:headEnd/>
            <a:tailEnd/>
          </a:ln>
        </p:spPr>
        <p:txBody>
          <a:bodyPr/>
          <a:lstStyle/>
          <a:p>
            <a:endParaRPr lang="nb-NO"/>
          </a:p>
        </p:txBody>
      </p:sp>
      <p:sp>
        <p:nvSpPr>
          <p:cNvPr id="61475" name="Freeform 233"/>
          <p:cNvSpPr>
            <a:spLocks/>
          </p:cNvSpPr>
          <p:nvPr/>
        </p:nvSpPr>
        <p:spPr bwMode="auto">
          <a:xfrm>
            <a:off x="5339862" y="1752601"/>
            <a:ext cx="124558" cy="303213"/>
          </a:xfrm>
          <a:custGeom>
            <a:avLst/>
            <a:gdLst>
              <a:gd name="T0" fmla="*/ 0 w 155"/>
              <a:gd name="T1" fmla="*/ 0 h 383"/>
              <a:gd name="T2" fmla="*/ 2147483647 w 155"/>
              <a:gd name="T3" fmla="*/ 2147483647 h 383"/>
              <a:gd name="T4" fmla="*/ 2147483647 w 155"/>
              <a:gd name="T5" fmla="*/ 2147483647 h 383"/>
              <a:gd name="T6" fmla="*/ 0 60000 65536"/>
              <a:gd name="T7" fmla="*/ 0 60000 65536"/>
              <a:gd name="T8" fmla="*/ 0 60000 65536"/>
              <a:gd name="T9" fmla="*/ 0 w 155"/>
              <a:gd name="T10" fmla="*/ 0 h 383"/>
              <a:gd name="T11" fmla="*/ 155 w 155"/>
              <a:gd name="T12" fmla="*/ 383 h 383"/>
            </a:gdLst>
            <a:ahLst/>
            <a:cxnLst>
              <a:cxn ang="T6">
                <a:pos x="T0" y="T1"/>
              </a:cxn>
              <a:cxn ang="T7">
                <a:pos x="T2" y="T3"/>
              </a:cxn>
              <a:cxn ang="T8">
                <a:pos x="T4" y="T5"/>
              </a:cxn>
            </a:cxnLst>
            <a:rect l="T9" t="T10" r="T11" b="T12"/>
            <a:pathLst>
              <a:path w="155" h="383">
                <a:moveTo>
                  <a:pt x="0" y="0"/>
                </a:moveTo>
                <a:lnTo>
                  <a:pt x="155" y="281"/>
                </a:lnTo>
                <a:lnTo>
                  <a:pt x="142" y="383"/>
                </a:lnTo>
              </a:path>
            </a:pathLst>
          </a:custGeom>
          <a:noFill/>
          <a:ln w="26988">
            <a:solidFill>
              <a:srgbClr val="00E000"/>
            </a:solidFill>
            <a:round/>
            <a:headEnd/>
            <a:tailEnd/>
          </a:ln>
        </p:spPr>
        <p:txBody>
          <a:bodyPr/>
          <a:lstStyle/>
          <a:p>
            <a:endParaRPr lang="nb-NO"/>
          </a:p>
        </p:txBody>
      </p:sp>
      <p:sp>
        <p:nvSpPr>
          <p:cNvPr id="61476" name="Line 234"/>
          <p:cNvSpPr>
            <a:spLocks noChangeShapeType="1"/>
          </p:cNvSpPr>
          <p:nvPr/>
        </p:nvSpPr>
        <p:spPr bwMode="auto">
          <a:xfrm flipV="1">
            <a:off x="5229959" y="2224088"/>
            <a:ext cx="136280" cy="201612"/>
          </a:xfrm>
          <a:prstGeom prst="line">
            <a:avLst/>
          </a:prstGeom>
          <a:noFill/>
          <a:ln w="26988">
            <a:solidFill>
              <a:srgbClr val="FF0000"/>
            </a:solidFill>
            <a:round/>
            <a:headEnd/>
            <a:tailEnd/>
          </a:ln>
        </p:spPr>
        <p:txBody>
          <a:bodyPr/>
          <a:lstStyle/>
          <a:p>
            <a:endParaRPr lang="nb-NO"/>
          </a:p>
        </p:txBody>
      </p:sp>
      <p:sp>
        <p:nvSpPr>
          <p:cNvPr id="61477" name="Line 235"/>
          <p:cNvSpPr>
            <a:spLocks noChangeShapeType="1"/>
          </p:cNvSpPr>
          <p:nvPr/>
        </p:nvSpPr>
        <p:spPr bwMode="auto">
          <a:xfrm flipV="1">
            <a:off x="5313485" y="4364039"/>
            <a:ext cx="55685" cy="14287"/>
          </a:xfrm>
          <a:prstGeom prst="line">
            <a:avLst/>
          </a:prstGeom>
          <a:noFill/>
          <a:ln w="26988">
            <a:solidFill>
              <a:srgbClr val="00E000"/>
            </a:solidFill>
            <a:round/>
            <a:headEnd/>
            <a:tailEnd/>
          </a:ln>
        </p:spPr>
        <p:txBody>
          <a:bodyPr/>
          <a:lstStyle/>
          <a:p>
            <a:endParaRPr lang="nb-NO"/>
          </a:p>
        </p:txBody>
      </p:sp>
      <p:sp>
        <p:nvSpPr>
          <p:cNvPr id="61478" name="Freeform 236"/>
          <p:cNvSpPr>
            <a:spLocks/>
          </p:cNvSpPr>
          <p:nvPr/>
        </p:nvSpPr>
        <p:spPr bwMode="auto">
          <a:xfrm>
            <a:off x="5369170" y="4286250"/>
            <a:ext cx="213946" cy="77788"/>
          </a:xfrm>
          <a:custGeom>
            <a:avLst/>
            <a:gdLst>
              <a:gd name="T0" fmla="*/ 0 w 269"/>
              <a:gd name="T1" fmla="*/ 2147483647 h 97"/>
              <a:gd name="T2" fmla="*/ 2147483647 w 269"/>
              <a:gd name="T3" fmla="*/ 0 h 97"/>
              <a:gd name="T4" fmla="*/ 2147483647 w 269"/>
              <a:gd name="T5" fmla="*/ 2147483647 h 97"/>
              <a:gd name="T6" fmla="*/ 0 60000 65536"/>
              <a:gd name="T7" fmla="*/ 0 60000 65536"/>
              <a:gd name="T8" fmla="*/ 0 60000 65536"/>
              <a:gd name="T9" fmla="*/ 0 w 269"/>
              <a:gd name="T10" fmla="*/ 0 h 97"/>
              <a:gd name="T11" fmla="*/ 269 w 269"/>
              <a:gd name="T12" fmla="*/ 97 h 97"/>
            </a:gdLst>
            <a:ahLst/>
            <a:cxnLst>
              <a:cxn ang="T6">
                <a:pos x="T0" y="T1"/>
              </a:cxn>
              <a:cxn ang="T7">
                <a:pos x="T2" y="T3"/>
              </a:cxn>
              <a:cxn ang="T8">
                <a:pos x="T4" y="T5"/>
              </a:cxn>
            </a:cxnLst>
            <a:rect l="T9" t="T10" r="T11" b="T12"/>
            <a:pathLst>
              <a:path w="269" h="97">
                <a:moveTo>
                  <a:pt x="0" y="97"/>
                </a:moveTo>
                <a:lnTo>
                  <a:pt x="140" y="0"/>
                </a:lnTo>
                <a:lnTo>
                  <a:pt x="269" y="9"/>
                </a:lnTo>
              </a:path>
            </a:pathLst>
          </a:custGeom>
          <a:noFill/>
          <a:ln w="26988">
            <a:solidFill>
              <a:srgbClr val="00E000"/>
            </a:solidFill>
            <a:round/>
            <a:headEnd/>
            <a:tailEnd/>
          </a:ln>
        </p:spPr>
        <p:txBody>
          <a:bodyPr/>
          <a:lstStyle/>
          <a:p>
            <a:endParaRPr lang="nb-NO"/>
          </a:p>
        </p:txBody>
      </p:sp>
      <p:sp>
        <p:nvSpPr>
          <p:cNvPr id="61479" name="Freeform 237"/>
          <p:cNvSpPr>
            <a:spLocks/>
          </p:cNvSpPr>
          <p:nvPr/>
        </p:nvSpPr>
        <p:spPr bwMode="auto">
          <a:xfrm>
            <a:off x="5241681" y="4583113"/>
            <a:ext cx="861646" cy="798512"/>
          </a:xfrm>
          <a:custGeom>
            <a:avLst/>
            <a:gdLst>
              <a:gd name="T0" fmla="*/ 0 w 1086"/>
              <a:gd name="T1" fmla="*/ 0 h 1008"/>
              <a:gd name="T2" fmla="*/ 2147483647 w 1086"/>
              <a:gd name="T3" fmla="*/ 2147483647 h 1008"/>
              <a:gd name="T4" fmla="*/ 2147483647 w 1086"/>
              <a:gd name="T5" fmla="*/ 2147483647 h 1008"/>
              <a:gd name="T6" fmla="*/ 2147483647 w 1086"/>
              <a:gd name="T7" fmla="*/ 2147483647 h 1008"/>
              <a:gd name="T8" fmla="*/ 2147483647 w 1086"/>
              <a:gd name="T9" fmla="*/ 2147483647 h 1008"/>
              <a:gd name="T10" fmla="*/ 0 60000 65536"/>
              <a:gd name="T11" fmla="*/ 0 60000 65536"/>
              <a:gd name="T12" fmla="*/ 0 60000 65536"/>
              <a:gd name="T13" fmla="*/ 0 60000 65536"/>
              <a:gd name="T14" fmla="*/ 0 60000 65536"/>
              <a:gd name="T15" fmla="*/ 0 w 1086"/>
              <a:gd name="T16" fmla="*/ 0 h 1008"/>
              <a:gd name="T17" fmla="*/ 1086 w 1086"/>
              <a:gd name="T18" fmla="*/ 1008 h 1008"/>
            </a:gdLst>
            <a:ahLst/>
            <a:cxnLst>
              <a:cxn ang="T10">
                <a:pos x="T0" y="T1"/>
              </a:cxn>
              <a:cxn ang="T11">
                <a:pos x="T2" y="T3"/>
              </a:cxn>
              <a:cxn ang="T12">
                <a:pos x="T4" y="T5"/>
              </a:cxn>
              <a:cxn ang="T13">
                <a:pos x="T6" y="T7"/>
              </a:cxn>
              <a:cxn ang="T14">
                <a:pos x="T8" y="T9"/>
              </a:cxn>
            </a:cxnLst>
            <a:rect l="T15" t="T16" r="T17" b="T18"/>
            <a:pathLst>
              <a:path w="1086" h="1008">
                <a:moveTo>
                  <a:pt x="0" y="0"/>
                </a:moveTo>
                <a:lnTo>
                  <a:pt x="360" y="256"/>
                </a:lnTo>
                <a:lnTo>
                  <a:pt x="445" y="536"/>
                </a:lnTo>
                <a:lnTo>
                  <a:pt x="741" y="834"/>
                </a:lnTo>
                <a:lnTo>
                  <a:pt x="1086" y="1008"/>
                </a:lnTo>
              </a:path>
            </a:pathLst>
          </a:custGeom>
          <a:noFill/>
          <a:ln w="26988">
            <a:solidFill>
              <a:srgbClr val="00E000"/>
            </a:solidFill>
            <a:round/>
            <a:headEnd/>
            <a:tailEnd/>
          </a:ln>
        </p:spPr>
        <p:txBody>
          <a:bodyPr/>
          <a:lstStyle/>
          <a:p>
            <a:endParaRPr lang="nb-NO"/>
          </a:p>
        </p:txBody>
      </p:sp>
      <p:sp>
        <p:nvSpPr>
          <p:cNvPr id="61480" name="Freeform 238"/>
          <p:cNvSpPr>
            <a:spLocks/>
          </p:cNvSpPr>
          <p:nvPr/>
        </p:nvSpPr>
        <p:spPr bwMode="auto">
          <a:xfrm>
            <a:off x="5402873" y="5135564"/>
            <a:ext cx="234462" cy="230187"/>
          </a:xfrm>
          <a:custGeom>
            <a:avLst/>
            <a:gdLst>
              <a:gd name="T0" fmla="*/ 0 w 296"/>
              <a:gd name="T1" fmla="*/ 0 h 291"/>
              <a:gd name="T2" fmla="*/ 2147483647 w 296"/>
              <a:gd name="T3" fmla="*/ 2147483647 h 291"/>
              <a:gd name="T4" fmla="*/ 2147483647 w 296"/>
              <a:gd name="T5" fmla="*/ 2147483647 h 291"/>
              <a:gd name="T6" fmla="*/ 0 60000 65536"/>
              <a:gd name="T7" fmla="*/ 0 60000 65536"/>
              <a:gd name="T8" fmla="*/ 0 60000 65536"/>
              <a:gd name="T9" fmla="*/ 0 w 296"/>
              <a:gd name="T10" fmla="*/ 0 h 291"/>
              <a:gd name="T11" fmla="*/ 296 w 296"/>
              <a:gd name="T12" fmla="*/ 291 h 291"/>
            </a:gdLst>
            <a:ahLst/>
            <a:cxnLst>
              <a:cxn ang="T6">
                <a:pos x="T0" y="T1"/>
              </a:cxn>
              <a:cxn ang="T7">
                <a:pos x="T2" y="T3"/>
              </a:cxn>
              <a:cxn ang="T8">
                <a:pos x="T4" y="T5"/>
              </a:cxn>
            </a:cxnLst>
            <a:rect l="T9" t="T10" r="T11" b="T12"/>
            <a:pathLst>
              <a:path w="296" h="291">
                <a:moveTo>
                  <a:pt x="0" y="0"/>
                </a:moveTo>
                <a:lnTo>
                  <a:pt x="237" y="140"/>
                </a:lnTo>
                <a:lnTo>
                  <a:pt x="296" y="291"/>
                </a:lnTo>
              </a:path>
            </a:pathLst>
          </a:custGeom>
          <a:noFill/>
          <a:ln w="26988">
            <a:solidFill>
              <a:srgbClr val="FF0000"/>
            </a:solidFill>
            <a:round/>
            <a:headEnd/>
            <a:tailEnd/>
          </a:ln>
        </p:spPr>
        <p:txBody>
          <a:bodyPr/>
          <a:lstStyle/>
          <a:p>
            <a:endParaRPr lang="nb-NO"/>
          </a:p>
        </p:txBody>
      </p:sp>
      <p:sp>
        <p:nvSpPr>
          <p:cNvPr id="61481" name="Freeform 239"/>
          <p:cNvSpPr>
            <a:spLocks/>
          </p:cNvSpPr>
          <p:nvPr/>
        </p:nvSpPr>
        <p:spPr bwMode="auto">
          <a:xfrm>
            <a:off x="5224097" y="4730751"/>
            <a:ext cx="178777" cy="404813"/>
          </a:xfrm>
          <a:custGeom>
            <a:avLst/>
            <a:gdLst>
              <a:gd name="T0" fmla="*/ 0 w 223"/>
              <a:gd name="T1" fmla="*/ 0 h 509"/>
              <a:gd name="T2" fmla="*/ 2147483647 w 223"/>
              <a:gd name="T3" fmla="*/ 2147483647 h 509"/>
              <a:gd name="T4" fmla="*/ 2147483647 w 223"/>
              <a:gd name="T5" fmla="*/ 2147483647 h 509"/>
              <a:gd name="T6" fmla="*/ 2147483647 w 223"/>
              <a:gd name="T7" fmla="*/ 2147483647 h 509"/>
              <a:gd name="T8" fmla="*/ 2147483647 w 223"/>
              <a:gd name="T9" fmla="*/ 2147483647 h 509"/>
              <a:gd name="T10" fmla="*/ 0 60000 65536"/>
              <a:gd name="T11" fmla="*/ 0 60000 65536"/>
              <a:gd name="T12" fmla="*/ 0 60000 65536"/>
              <a:gd name="T13" fmla="*/ 0 60000 65536"/>
              <a:gd name="T14" fmla="*/ 0 60000 65536"/>
              <a:gd name="T15" fmla="*/ 0 w 223"/>
              <a:gd name="T16" fmla="*/ 0 h 509"/>
              <a:gd name="T17" fmla="*/ 223 w 223"/>
              <a:gd name="T18" fmla="*/ 509 h 509"/>
            </a:gdLst>
            <a:ahLst/>
            <a:cxnLst>
              <a:cxn ang="T10">
                <a:pos x="T0" y="T1"/>
              </a:cxn>
              <a:cxn ang="T11">
                <a:pos x="T2" y="T3"/>
              </a:cxn>
              <a:cxn ang="T12">
                <a:pos x="T4" y="T5"/>
              </a:cxn>
              <a:cxn ang="T13">
                <a:pos x="T6" y="T7"/>
              </a:cxn>
              <a:cxn ang="T14">
                <a:pos x="T8" y="T9"/>
              </a:cxn>
            </a:cxnLst>
            <a:rect l="T15" t="T16" r="T17" b="T18"/>
            <a:pathLst>
              <a:path w="223" h="509">
                <a:moveTo>
                  <a:pt x="0" y="0"/>
                </a:moveTo>
                <a:lnTo>
                  <a:pt x="89" y="134"/>
                </a:lnTo>
                <a:lnTo>
                  <a:pt x="139" y="271"/>
                </a:lnTo>
                <a:lnTo>
                  <a:pt x="196" y="381"/>
                </a:lnTo>
                <a:lnTo>
                  <a:pt x="223" y="509"/>
                </a:lnTo>
              </a:path>
            </a:pathLst>
          </a:custGeom>
          <a:noFill/>
          <a:ln w="26988">
            <a:solidFill>
              <a:srgbClr val="FF0000"/>
            </a:solidFill>
            <a:round/>
            <a:headEnd/>
            <a:tailEnd/>
          </a:ln>
        </p:spPr>
        <p:txBody>
          <a:bodyPr/>
          <a:lstStyle/>
          <a:p>
            <a:endParaRPr lang="nb-NO"/>
          </a:p>
        </p:txBody>
      </p:sp>
      <p:sp>
        <p:nvSpPr>
          <p:cNvPr id="61482" name="Line 240"/>
          <p:cNvSpPr>
            <a:spLocks noChangeShapeType="1"/>
          </p:cNvSpPr>
          <p:nvPr/>
        </p:nvSpPr>
        <p:spPr bwMode="auto">
          <a:xfrm flipH="1" flipV="1">
            <a:off x="5429250" y="2098675"/>
            <a:ext cx="68873" cy="71438"/>
          </a:xfrm>
          <a:prstGeom prst="line">
            <a:avLst/>
          </a:prstGeom>
          <a:noFill/>
          <a:ln w="26988">
            <a:solidFill>
              <a:srgbClr val="00E000"/>
            </a:solidFill>
            <a:round/>
            <a:headEnd/>
            <a:tailEnd/>
          </a:ln>
        </p:spPr>
        <p:txBody>
          <a:bodyPr/>
          <a:lstStyle/>
          <a:p>
            <a:endParaRPr lang="nb-NO"/>
          </a:p>
        </p:txBody>
      </p:sp>
      <p:sp>
        <p:nvSpPr>
          <p:cNvPr id="61483" name="Freeform 241"/>
          <p:cNvSpPr>
            <a:spLocks/>
          </p:cNvSpPr>
          <p:nvPr/>
        </p:nvSpPr>
        <p:spPr bwMode="auto">
          <a:xfrm>
            <a:off x="5345723" y="1444626"/>
            <a:ext cx="757604" cy="307975"/>
          </a:xfrm>
          <a:custGeom>
            <a:avLst/>
            <a:gdLst>
              <a:gd name="T0" fmla="*/ 2147483647 w 955"/>
              <a:gd name="T1" fmla="*/ 0 h 386"/>
              <a:gd name="T2" fmla="*/ 2147483647 w 955"/>
              <a:gd name="T3" fmla="*/ 2147483647 h 386"/>
              <a:gd name="T4" fmla="*/ 2147483647 w 955"/>
              <a:gd name="T5" fmla="*/ 2147483647 h 386"/>
              <a:gd name="T6" fmla="*/ 2147483647 w 955"/>
              <a:gd name="T7" fmla="*/ 2147483647 h 386"/>
              <a:gd name="T8" fmla="*/ 0 w 955"/>
              <a:gd name="T9" fmla="*/ 2147483647 h 386"/>
              <a:gd name="T10" fmla="*/ 0 60000 65536"/>
              <a:gd name="T11" fmla="*/ 0 60000 65536"/>
              <a:gd name="T12" fmla="*/ 0 60000 65536"/>
              <a:gd name="T13" fmla="*/ 0 60000 65536"/>
              <a:gd name="T14" fmla="*/ 0 60000 65536"/>
              <a:gd name="T15" fmla="*/ 0 w 955"/>
              <a:gd name="T16" fmla="*/ 0 h 386"/>
              <a:gd name="T17" fmla="*/ 955 w 955"/>
              <a:gd name="T18" fmla="*/ 386 h 386"/>
            </a:gdLst>
            <a:ahLst/>
            <a:cxnLst>
              <a:cxn ang="T10">
                <a:pos x="T0" y="T1"/>
              </a:cxn>
              <a:cxn ang="T11">
                <a:pos x="T2" y="T3"/>
              </a:cxn>
              <a:cxn ang="T12">
                <a:pos x="T4" y="T5"/>
              </a:cxn>
              <a:cxn ang="T13">
                <a:pos x="T6" y="T7"/>
              </a:cxn>
              <a:cxn ang="T14">
                <a:pos x="T8" y="T9"/>
              </a:cxn>
            </a:cxnLst>
            <a:rect l="T15" t="T16" r="T17" b="T18"/>
            <a:pathLst>
              <a:path w="955" h="386">
                <a:moveTo>
                  <a:pt x="955" y="0"/>
                </a:moveTo>
                <a:lnTo>
                  <a:pt x="713" y="21"/>
                </a:lnTo>
                <a:lnTo>
                  <a:pt x="538" y="8"/>
                </a:lnTo>
                <a:lnTo>
                  <a:pt x="231" y="252"/>
                </a:lnTo>
                <a:lnTo>
                  <a:pt x="0" y="386"/>
                </a:lnTo>
              </a:path>
            </a:pathLst>
          </a:custGeom>
          <a:noFill/>
          <a:ln w="26988">
            <a:solidFill>
              <a:srgbClr val="00E000"/>
            </a:solidFill>
            <a:round/>
            <a:headEnd/>
            <a:tailEnd/>
          </a:ln>
        </p:spPr>
        <p:txBody>
          <a:bodyPr/>
          <a:lstStyle/>
          <a:p>
            <a:endParaRPr lang="nb-NO"/>
          </a:p>
        </p:txBody>
      </p:sp>
      <p:sp>
        <p:nvSpPr>
          <p:cNvPr id="61484" name="Freeform 242"/>
          <p:cNvSpPr>
            <a:spLocks/>
          </p:cNvSpPr>
          <p:nvPr/>
        </p:nvSpPr>
        <p:spPr bwMode="auto">
          <a:xfrm>
            <a:off x="5474677" y="1754189"/>
            <a:ext cx="252046" cy="446087"/>
          </a:xfrm>
          <a:custGeom>
            <a:avLst/>
            <a:gdLst>
              <a:gd name="T0" fmla="*/ 2147483647 w 316"/>
              <a:gd name="T1" fmla="*/ 0 h 563"/>
              <a:gd name="T2" fmla="*/ 2147483647 w 316"/>
              <a:gd name="T3" fmla="*/ 2147483647 h 563"/>
              <a:gd name="T4" fmla="*/ 2147483647 w 316"/>
              <a:gd name="T5" fmla="*/ 2147483647 h 563"/>
              <a:gd name="T6" fmla="*/ 0 w 316"/>
              <a:gd name="T7" fmla="*/ 2147483647 h 563"/>
              <a:gd name="T8" fmla="*/ 0 60000 65536"/>
              <a:gd name="T9" fmla="*/ 0 60000 65536"/>
              <a:gd name="T10" fmla="*/ 0 60000 65536"/>
              <a:gd name="T11" fmla="*/ 0 60000 65536"/>
              <a:gd name="T12" fmla="*/ 0 w 316"/>
              <a:gd name="T13" fmla="*/ 0 h 563"/>
              <a:gd name="T14" fmla="*/ 316 w 316"/>
              <a:gd name="T15" fmla="*/ 563 h 563"/>
            </a:gdLst>
            <a:ahLst/>
            <a:cxnLst>
              <a:cxn ang="T8">
                <a:pos x="T0" y="T1"/>
              </a:cxn>
              <a:cxn ang="T9">
                <a:pos x="T2" y="T3"/>
              </a:cxn>
              <a:cxn ang="T10">
                <a:pos x="T4" y="T5"/>
              </a:cxn>
              <a:cxn ang="T11">
                <a:pos x="T6" y="T7"/>
              </a:cxn>
            </a:cxnLst>
            <a:rect l="T12" t="T13" r="T14" b="T15"/>
            <a:pathLst>
              <a:path w="316" h="563">
                <a:moveTo>
                  <a:pt x="316" y="0"/>
                </a:moveTo>
                <a:lnTo>
                  <a:pt x="269" y="201"/>
                </a:lnTo>
                <a:lnTo>
                  <a:pt x="128" y="404"/>
                </a:lnTo>
                <a:lnTo>
                  <a:pt x="0" y="563"/>
                </a:lnTo>
              </a:path>
            </a:pathLst>
          </a:custGeom>
          <a:noFill/>
          <a:ln w="26988">
            <a:solidFill>
              <a:srgbClr val="00E000"/>
            </a:solidFill>
            <a:round/>
            <a:headEnd/>
            <a:tailEnd/>
          </a:ln>
        </p:spPr>
        <p:txBody>
          <a:bodyPr/>
          <a:lstStyle/>
          <a:p>
            <a:endParaRPr lang="nb-NO"/>
          </a:p>
        </p:txBody>
      </p:sp>
      <p:sp>
        <p:nvSpPr>
          <p:cNvPr id="61485" name="Line 243"/>
          <p:cNvSpPr>
            <a:spLocks noChangeShapeType="1"/>
          </p:cNvSpPr>
          <p:nvPr/>
        </p:nvSpPr>
        <p:spPr bwMode="auto">
          <a:xfrm flipH="1" flipV="1">
            <a:off x="5542085" y="1379539"/>
            <a:ext cx="230066" cy="71437"/>
          </a:xfrm>
          <a:prstGeom prst="line">
            <a:avLst/>
          </a:prstGeom>
          <a:noFill/>
          <a:ln w="26988">
            <a:solidFill>
              <a:srgbClr val="00E000"/>
            </a:solidFill>
            <a:round/>
            <a:headEnd/>
            <a:tailEnd/>
          </a:ln>
        </p:spPr>
        <p:txBody>
          <a:bodyPr/>
          <a:lstStyle/>
          <a:p>
            <a:endParaRPr lang="nb-NO"/>
          </a:p>
        </p:txBody>
      </p:sp>
      <p:sp>
        <p:nvSpPr>
          <p:cNvPr id="61486" name="Line 244"/>
          <p:cNvSpPr>
            <a:spLocks noChangeShapeType="1"/>
          </p:cNvSpPr>
          <p:nvPr/>
        </p:nvSpPr>
        <p:spPr bwMode="auto">
          <a:xfrm flipH="1">
            <a:off x="5429251" y="2055813"/>
            <a:ext cx="23446" cy="42862"/>
          </a:xfrm>
          <a:prstGeom prst="line">
            <a:avLst/>
          </a:prstGeom>
          <a:noFill/>
          <a:ln w="26988">
            <a:solidFill>
              <a:srgbClr val="00E000"/>
            </a:solidFill>
            <a:round/>
            <a:headEnd/>
            <a:tailEnd/>
          </a:ln>
        </p:spPr>
        <p:txBody>
          <a:bodyPr/>
          <a:lstStyle/>
          <a:p>
            <a:endParaRPr lang="nb-NO"/>
          </a:p>
        </p:txBody>
      </p:sp>
      <p:sp>
        <p:nvSpPr>
          <p:cNvPr id="61487" name="Line 245"/>
          <p:cNvSpPr>
            <a:spLocks noChangeShapeType="1"/>
          </p:cNvSpPr>
          <p:nvPr/>
        </p:nvSpPr>
        <p:spPr bwMode="auto">
          <a:xfrm flipH="1">
            <a:off x="5836628" y="1444625"/>
            <a:ext cx="266700" cy="147638"/>
          </a:xfrm>
          <a:prstGeom prst="line">
            <a:avLst/>
          </a:prstGeom>
          <a:noFill/>
          <a:ln w="26988">
            <a:solidFill>
              <a:srgbClr val="FF0000"/>
            </a:solidFill>
            <a:round/>
            <a:headEnd/>
            <a:tailEnd/>
          </a:ln>
        </p:spPr>
        <p:txBody>
          <a:bodyPr/>
          <a:lstStyle/>
          <a:p>
            <a:endParaRPr lang="nb-NO"/>
          </a:p>
        </p:txBody>
      </p:sp>
      <p:sp>
        <p:nvSpPr>
          <p:cNvPr id="61488" name="Line 246"/>
          <p:cNvSpPr>
            <a:spLocks noChangeShapeType="1"/>
          </p:cNvSpPr>
          <p:nvPr/>
        </p:nvSpPr>
        <p:spPr bwMode="auto">
          <a:xfrm flipH="1">
            <a:off x="5505451" y="4191000"/>
            <a:ext cx="21980" cy="50800"/>
          </a:xfrm>
          <a:prstGeom prst="line">
            <a:avLst/>
          </a:prstGeom>
          <a:noFill/>
          <a:ln w="26988">
            <a:solidFill>
              <a:srgbClr val="00E000"/>
            </a:solidFill>
            <a:round/>
            <a:headEnd/>
            <a:tailEnd/>
          </a:ln>
        </p:spPr>
        <p:txBody>
          <a:bodyPr/>
          <a:lstStyle/>
          <a:p>
            <a:endParaRPr lang="nb-NO"/>
          </a:p>
        </p:txBody>
      </p:sp>
      <p:sp>
        <p:nvSpPr>
          <p:cNvPr id="61489" name="Line 247"/>
          <p:cNvSpPr>
            <a:spLocks noChangeShapeType="1"/>
          </p:cNvSpPr>
          <p:nvPr/>
        </p:nvSpPr>
        <p:spPr bwMode="auto">
          <a:xfrm flipV="1">
            <a:off x="5583116" y="4241800"/>
            <a:ext cx="98181" cy="50800"/>
          </a:xfrm>
          <a:prstGeom prst="line">
            <a:avLst/>
          </a:prstGeom>
          <a:noFill/>
          <a:ln w="26988">
            <a:solidFill>
              <a:srgbClr val="00E000"/>
            </a:solidFill>
            <a:round/>
            <a:headEnd/>
            <a:tailEnd/>
          </a:ln>
        </p:spPr>
        <p:txBody>
          <a:bodyPr/>
          <a:lstStyle/>
          <a:p>
            <a:endParaRPr lang="nb-NO"/>
          </a:p>
        </p:txBody>
      </p:sp>
      <p:sp>
        <p:nvSpPr>
          <p:cNvPr id="61490" name="Freeform 248"/>
          <p:cNvSpPr>
            <a:spLocks/>
          </p:cNvSpPr>
          <p:nvPr/>
        </p:nvSpPr>
        <p:spPr bwMode="auto">
          <a:xfrm>
            <a:off x="5672505" y="3379788"/>
            <a:ext cx="301869" cy="279400"/>
          </a:xfrm>
          <a:custGeom>
            <a:avLst/>
            <a:gdLst>
              <a:gd name="T0" fmla="*/ 0 w 380"/>
              <a:gd name="T1" fmla="*/ 0 h 351"/>
              <a:gd name="T2" fmla="*/ 2147483647 w 380"/>
              <a:gd name="T3" fmla="*/ 2147483647 h 351"/>
              <a:gd name="T4" fmla="*/ 2147483647 w 380"/>
              <a:gd name="T5" fmla="*/ 2147483647 h 351"/>
              <a:gd name="T6" fmla="*/ 0 60000 65536"/>
              <a:gd name="T7" fmla="*/ 0 60000 65536"/>
              <a:gd name="T8" fmla="*/ 0 60000 65536"/>
              <a:gd name="T9" fmla="*/ 0 w 380"/>
              <a:gd name="T10" fmla="*/ 0 h 351"/>
              <a:gd name="T11" fmla="*/ 380 w 380"/>
              <a:gd name="T12" fmla="*/ 351 h 351"/>
            </a:gdLst>
            <a:ahLst/>
            <a:cxnLst>
              <a:cxn ang="T6">
                <a:pos x="T0" y="T1"/>
              </a:cxn>
              <a:cxn ang="T7">
                <a:pos x="T2" y="T3"/>
              </a:cxn>
              <a:cxn ang="T8">
                <a:pos x="T4" y="T5"/>
              </a:cxn>
            </a:cxnLst>
            <a:rect l="T9" t="T10" r="T11" b="T12"/>
            <a:pathLst>
              <a:path w="380" h="351">
                <a:moveTo>
                  <a:pt x="0" y="0"/>
                </a:moveTo>
                <a:lnTo>
                  <a:pt x="380" y="236"/>
                </a:lnTo>
                <a:lnTo>
                  <a:pt x="380" y="351"/>
                </a:lnTo>
              </a:path>
            </a:pathLst>
          </a:custGeom>
          <a:noFill/>
          <a:ln w="26988">
            <a:solidFill>
              <a:srgbClr val="00E000"/>
            </a:solidFill>
            <a:round/>
            <a:headEnd/>
            <a:tailEnd/>
          </a:ln>
        </p:spPr>
        <p:txBody>
          <a:bodyPr/>
          <a:lstStyle/>
          <a:p>
            <a:endParaRPr lang="nb-NO"/>
          </a:p>
        </p:txBody>
      </p:sp>
      <p:sp>
        <p:nvSpPr>
          <p:cNvPr id="61491" name="Freeform 249"/>
          <p:cNvSpPr>
            <a:spLocks/>
          </p:cNvSpPr>
          <p:nvPr/>
        </p:nvSpPr>
        <p:spPr bwMode="auto">
          <a:xfrm>
            <a:off x="5606562" y="3762375"/>
            <a:ext cx="114300" cy="25400"/>
          </a:xfrm>
          <a:custGeom>
            <a:avLst/>
            <a:gdLst>
              <a:gd name="T0" fmla="*/ 2147483647 w 142"/>
              <a:gd name="T1" fmla="*/ 2147483647 h 34"/>
              <a:gd name="T2" fmla="*/ 2147483647 w 142"/>
              <a:gd name="T3" fmla="*/ 0 h 34"/>
              <a:gd name="T4" fmla="*/ 0 w 142"/>
              <a:gd name="T5" fmla="*/ 2147483647 h 34"/>
              <a:gd name="T6" fmla="*/ 0 60000 65536"/>
              <a:gd name="T7" fmla="*/ 0 60000 65536"/>
              <a:gd name="T8" fmla="*/ 0 60000 65536"/>
              <a:gd name="T9" fmla="*/ 0 w 142"/>
              <a:gd name="T10" fmla="*/ 0 h 34"/>
              <a:gd name="T11" fmla="*/ 142 w 142"/>
              <a:gd name="T12" fmla="*/ 34 h 34"/>
            </a:gdLst>
            <a:ahLst/>
            <a:cxnLst>
              <a:cxn ang="T6">
                <a:pos x="T0" y="T1"/>
              </a:cxn>
              <a:cxn ang="T7">
                <a:pos x="T2" y="T3"/>
              </a:cxn>
              <a:cxn ang="T8">
                <a:pos x="T4" y="T5"/>
              </a:cxn>
            </a:cxnLst>
            <a:rect l="T9" t="T10" r="T11" b="T12"/>
            <a:pathLst>
              <a:path w="142" h="34">
                <a:moveTo>
                  <a:pt x="142" y="14"/>
                </a:moveTo>
                <a:lnTo>
                  <a:pt x="54" y="0"/>
                </a:lnTo>
                <a:lnTo>
                  <a:pt x="0" y="34"/>
                </a:lnTo>
              </a:path>
            </a:pathLst>
          </a:custGeom>
          <a:noFill/>
          <a:ln w="26988">
            <a:solidFill>
              <a:srgbClr val="FF0000"/>
            </a:solidFill>
            <a:round/>
            <a:headEnd/>
            <a:tailEnd/>
          </a:ln>
        </p:spPr>
        <p:txBody>
          <a:bodyPr/>
          <a:lstStyle/>
          <a:p>
            <a:endParaRPr lang="nb-NO"/>
          </a:p>
        </p:txBody>
      </p:sp>
      <p:sp>
        <p:nvSpPr>
          <p:cNvPr id="61492" name="Line 250"/>
          <p:cNvSpPr>
            <a:spLocks noChangeShapeType="1"/>
          </p:cNvSpPr>
          <p:nvPr/>
        </p:nvSpPr>
        <p:spPr bwMode="auto">
          <a:xfrm flipH="1" flipV="1">
            <a:off x="5539154" y="3702051"/>
            <a:ext cx="67408" cy="85725"/>
          </a:xfrm>
          <a:prstGeom prst="line">
            <a:avLst/>
          </a:prstGeom>
          <a:noFill/>
          <a:ln w="26988">
            <a:solidFill>
              <a:srgbClr val="00E000"/>
            </a:solidFill>
            <a:round/>
            <a:headEnd/>
            <a:tailEnd/>
          </a:ln>
        </p:spPr>
        <p:txBody>
          <a:bodyPr/>
          <a:lstStyle/>
          <a:p>
            <a:endParaRPr lang="nb-NO"/>
          </a:p>
        </p:txBody>
      </p:sp>
      <p:sp>
        <p:nvSpPr>
          <p:cNvPr id="61493" name="Freeform 251"/>
          <p:cNvSpPr>
            <a:spLocks/>
          </p:cNvSpPr>
          <p:nvPr/>
        </p:nvSpPr>
        <p:spPr bwMode="auto">
          <a:xfrm>
            <a:off x="5681297" y="4106864"/>
            <a:ext cx="165588" cy="134937"/>
          </a:xfrm>
          <a:custGeom>
            <a:avLst/>
            <a:gdLst>
              <a:gd name="T0" fmla="*/ 2147483647 w 209"/>
              <a:gd name="T1" fmla="*/ 0 h 171"/>
              <a:gd name="T2" fmla="*/ 2147483647 w 209"/>
              <a:gd name="T3" fmla="*/ 2147483647 h 171"/>
              <a:gd name="T4" fmla="*/ 0 w 209"/>
              <a:gd name="T5" fmla="*/ 2147483647 h 171"/>
              <a:gd name="T6" fmla="*/ 0 60000 65536"/>
              <a:gd name="T7" fmla="*/ 0 60000 65536"/>
              <a:gd name="T8" fmla="*/ 0 60000 65536"/>
              <a:gd name="T9" fmla="*/ 0 w 209"/>
              <a:gd name="T10" fmla="*/ 0 h 171"/>
              <a:gd name="T11" fmla="*/ 209 w 209"/>
              <a:gd name="T12" fmla="*/ 171 h 171"/>
            </a:gdLst>
            <a:ahLst/>
            <a:cxnLst>
              <a:cxn ang="T6">
                <a:pos x="T0" y="T1"/>
              </a:cxn>
              <a:cxn ang="T7">
                <a:pos x="T2" y="T3"/>
              </a:cxn>
              <a:cxn ang="T8">
                <a:pos x="T4" y="T5"/>
              </a:cxn>
            </a:cxnLst>
            <a:rect l="T9" t="T10" r="T11" b="T12"/>
            <a:pathLst>
              <a:path w="209" h="171">
                <a:moveTo>
                  <a:pt x="191" y="0"/>
                </a:moveTo>
                <a:lnTo>
                  <a:pt x="209" y="69"/>
                </a:lnTo>
                <a:lnTo>
                  <a:pt x="0" y="171"/>
                </a:lnTo>
              </a:path>
            </a:pathLst>
          </a:custGeom>
          <a:noFill/>
          <a:ln w="26988">
            <a:solidFill>
              <a:srgbClr val="00E000"/>
            </a:solidFill>
            <a:round/>
            <a:headEnd/>
            <a:tailEnd/>
          </a:ln>
        </p:spPr>
        <p:txBody>
          <a:bodyPr/>
          <a:lstStyle/>
          <a:p>
            <a:endParaRPr lang="nb-NO"/>
          </a:p>
        </p:txBody>
      </p:sp>
      <p:sp>
        <p:nvSpPr>
          <p:cNvPr id="61494" name="Line 252"/>
          <p:cNvSpPr>
            <a:spLocks noChangeShapeType="1"/>
          </p:cNvSpPr>
          <p:nvPr/>
        </p:nvSpPr>
        <p:spPr bwMode="auto">
          <a:xfrm flipH="1" flipV="1">
            <a:off x="5612423" y="4152900"/>
            <a:ext cx="68874" cy="88900"/>
          </a:xfrm>
          <a:prstGeom prst="line">
            <a:avLst/>
          </a:prstGeom>
          <a:noFill/>
          <a:ln w="26988">
            <a:solidFill>
              <a:srgbClr val="00E000"/>
            </a:solidFill>
            <a:round/>
            <a:headEnd/>
            <a:tailEnd/>
          </a:ln>
        </p:spPr>
        <p:txBody>
          <a:bodyPr/>
          <a:lstStyle/>
          <a:p>
            <a:endParaRPr lang="nb-NO"/>
          </a:p>
        </p:txBody>
      </p:sp>
      <p:sp>
        <p:nvSpPr>
          <p:cNvPr id="61495" name="Line 253"/>
          <p:cNvSpPr>
            <a:spLocks noChangeShapeType="1"/>
          </p:cNvSpPr>
          <p:nvPr/>
        </p:nvSpPr>
        <p:spPr bwMode="auto">
          <a:xfrm flipH="1" flipV="1">
            <a:off x="5681297" y="4241801"/>
            <a:ext cx="104042" cy="28575"/>
          </a:xfrm>
          <a:prstGeom prst="line">
            <a:avLst/>
          </a:prstGeom>
          <a:noFill/>
          <a:ln w="26988">
            <a:solidFill>
              <a:srgbClr val="00E000"/>
            </a:solidFill>
            <a:round/>
            <a:headEnd/>
            <a:tailEnd/>
          </a:ln>
        </p:spPr>
        <p:txBody>
          <a:bodyPr/>
          <a:lstStyle/>
          <a:p>
            <a:endParaRPr lang="nb-NO"/>
          </a:p>
        </p:txBody>
      </p:sp>
      <p:sp>
        <p:nvSpPr>
          <p:cNvPr id="61496" name="Line 254"/>
          <p:cNvSpPr>
            <a:spLocks noChangeShapeType="1"/>
          </p:cNvSpPr>
          <p:nvPr/>
        </p:nvSpPr>
        <p:spPr bwMode="auto">
          <a:xfrm flipH="1">
            <a:off x="5480538" y="4241800"/>
            <a:ext cx="24912" cy="44450"/>
          </a:xfrm>
          <a:prstGeom prst="line">
            <a:avLst/>
          </a:prstGeom>
          <a:noFill/>
          <a:ln w="26988">
            <a:solidFill>
              <a:srgbClr val="00E000"/>
            </a:solidFill>
            <a:round/>
            <a:headEnd/>
            <a:tailEnd/>
          </a:ln>
        </p:spPr>
        <p:txBody>
          <a:bodyPr/>
          <a:lstStyle/>
          <a:p>
            <a:endParaRPr lang="nb-NO"/>
          </a:p>
        </p:txBody>
      </p:sp>
      <p:sp>
        <p:nvSpPr>
          <p:cNvPr id="61497" name="Line 255"/>
          <p:cNvSpPr>
            <a:spLocks noChangeShapeType="1"/>
          </p:cNvSpPr>
          <p:nvPr/>
        </p:nvSpPr>
        <p:spPr bwMode="auto">
          <a:xfrm>
            <a:off x="5794131" y="3946525"/>
            <a:ext cx="14654" cy="80963"/>
          </a:xfrm>
          <a:prstGeom prst="line">
            <a:avLst/>
          </a:prstGeom>
          <a:noFill/>
          <a:ln w="26988">
            <a:solidFill>
              <a:srgbClr val="00E000"/>
            </a:solidFill>
            <a:round/>
            <a:headEnd/>
            <a:tailEnd/>
          </a:ln>
        </p:spPr>
        <p:txBody>
          <a:bodyPr/>
          <a:lstStyle/>
          <a:p>
            <a:endParaRPr lang="nb-NO"/>
          </a:p>
        </p:txBody>
      </p:sp>
      <p:sp>
        <p:nvSpPr>
          <p:cNvPr id="61498" name="Line 256"/>
          <p:cNvSpPr>
            <a:spLocks noChangeShapeType="1"/>
          </p:cNvSpPr>
          <p:nvPr/>
        </p:nvSpPr>
        <p:spPr bwMode="auto">
          <a:xfrm>
            <a:off x="5808785" y="4027489"/>
            <a:ext cx="23446" cy="79375"/>
          </a:xfrm>
          <a:prstGeom prst="line">
            <a:avLst/>
          </a:prstGeom>
          <a:noFill/>
          <a:ln w="26988">
            <a:solidFill>
              <a:srgbClr val="00E000"/>
            </a:solidFill>
            <a:round/>
            <a:headEnd/>
            <a:tailEnd/>
          </a:ln>
        </p:spPr>
        <p:txBody>
          <a:bodyPr/>
          <a:lstStyle/>
          <a:p>
            <a:endParaRPr lang="nb-NO"/>
          </a:p>
        </p:txBody>
      </p:sp>
      <p:sp>
        <p:nvSpPr>
          <p:cNvPr id="61499" name="Line 257"/>
          <p:cNvSpPr>
            <a:spLocks noChangeShapeType="1"/>
          </p:cNvSpPr>
          <p:nvPr/>
        </p:nvSpPr>
        <p:spPr bwMode="auto">
          <a:xfrm flipH="1">
            <a:off x="5587512" y="4027488"/>
            <a:ext cx="221273" cy="95250"/>
          </a:xfrm>
          <a:prstGeom prst="line">
            <a:avLst/>
          </a:prstGeom>
          <a:noFill/>
          <a:ln w="26988">
            <a:solidFill>
              <a:srgbClr val="FF0000"/>
            </a:solidFill>
            <a:round/>
            <a:headEnd/>
            <a:tailEnd/>
          </a:ln>
        </p:spPr>
        <p:txBody>
          <a:bodyPr/>
          <a:lstStyle/>
          <a:p>
            <a:endParaRPr lang="nb-NO"/>
          </a:p>
        </p:txBody>
      </p:sp>
      <p:sp>
        <p:nvSpPr>
          <p:cNvPr id="61500" name="Line 258"/>
          <p:cNvSpPr>
            <a:spLocks noChangeShapeType="1"/>
          </p:cNvSpPr>
          <p:nvPr/>
        </p:nvSpPr>
        <p:spPr bwMode="auto">
          <a:xfrm flipH="1">
            <a:off x="5527431" y="4122738"/>
            <a:ext cx="60081" cy="68262"/>
          </a:xfrm>
          <a:prstGeom prst="line">
            <a:avLst/>
          </a:prstGeom>
          <a:noFill/>
          <a:ln w="26988">
            <a:solidFill>
              <a:srgbClr val="00E000"/>
            </a:solidFill>
            <a:round/>
            <a:headEnd/>
            <a:tailEnd/>
          </a:ln>
        </p:spPr>
        <p:txBody>
          <a:bodyPr/>
          <a:lstStyle/>
          <a:p>
            <a:endParaRPr lang="nb-NO"/>
          </a:p>
        </p:txBody>
      </p:sp>
      <p:sp>
        <p:nvSpPr>
          <p:cNvPr id="61501" name="Line 259"/>
          <p:cNvSpPr>
            <a:spLocks noChangeShapeType="1"/>
          </p:cNvSpPr>
          <p:nvPr/>
        </p:nvSpPr>
        <p:spPr bwMode="auto">
          <a:xfrm>
            <a:off x="5931878" y="3783013"/>
            <a:ext cx="108438" cy="50800"/>
          </a:xfrm>
          <a:prstGeom prst="line">
            <a:avLst/>
          </a:prstGeom>
          <a:noFill/>
          <a:ln w="26988">
            <a:solidFill>
              <a:srgbClr val="00E000"/>
            </a:solidFill>
            <a:round/>
            <a:headEnd/>
            <a:tailEnd/>
          </a:ln>
        </p:spPr>
        <p:txBody>
          <a:bodyPr/>
          <a:lstStyle/>
          <a:p>
            <a:endParaRPr lang="nb-NO"/>
          </a:p>
        </p:txBody>
      </p:sp>
      <p:sp>
        <p:nvSpPr>
          <p:cNvPr id="61502" name="Line 260"/>
          <p:cNvSpPr>
            <a:spLocks noChangeShapeType="1"/>
          </p:cNvSpPr>
          <p:nvPr/>
        </p:nvSpPr>
        <p:spPr bwMode="auto">
          <a:xfrm flipV="1">
            <a:off x="6015404" y="3794125"/>
            <a:ext cx="29308" cy="26988"/>
          </a:xfrm>
          <a:prstGeom prst="line">
            <a:avLst/>
          </a:prstGeom>
          <a:noFill/>
          <a:ln w="26988">
            <a:solidFill>
              <a:srgbClr val="00E000"/>
            </a:solidFill>
            <a:round/>
            <a:headEnd/>
            <a:tailEnd/>
          </a:ln>
        </p:spPr>
        <p:txBody>
          <a:bodyPr/>
          <a:lstStyle/>
          <a:p>
            <a:endParaRPr lang="nb-NO"/>
          </a:p>
        </p:txBody>
      </p:sp>
      <p:sp>
        <p:nvSpPr>
          <p:cNvPr id="61503" name="Line 261"/>
          <p:cNvSpPr>
            <a:spLocks noChangeShapeType="1"/>
          </p:cNvSpPr>
          <p:nvPr/>
        </p:nvSpPr>
        <p:spPr bwMode="auto">
          <a:xfrm flipH="1" flipV="1">
            <a:off x="5827835" y="3773489"/>
            <a:ext cx="104042" cy="9525"/>
          </a:xfrm>
          <a:prstGeom prst="line">
            <a:avLst/>
          </a:prstGeom>
          <a:noFill/>
          <a:ln w="26988">
            <a:solidFill>
              <a:srgbClr val="FF0000"/>
            </a:solidFill>
            <a:round/>
            <a:headEnd/>
            <a:tailEnd/>
          </a:ln>
        </p:spPr>
        <p:txBody>
          <a:bodyPr/>
          <a:lstStyle/>
          <a:p>
            <a:endParaRPr lang="nb-NO"/>
          </a:p>
        </p:txBody>
      </p:sp>
      <p:sp>
        <p:nvSpPr>
          <p:cNvPr id="61504" name="Line 262"/>
          <p:cNvSpPr>
            <a:spLocks noChangeShapeType="1"/>
          </p:cNvSpPr>
          <p:nvPr/>
        </p:nvSpPr>
        <p:spPr bwMode="auto">
          <a:xfrm flipH="1" flipV="1">
            <a:off x="5720861" y="3771900"/>
            <a:ext cx="106974" cy="1588"/>
          </a:xfrm>
          <a:prstGeom prst="line">
            <a:avLst/>
          </a:prstGeom>
          <a:noFill/>
          <a:ln w="26988">
            <a:solidFill>
              <a:srgbClr val="FF0000"/>
            </a:solidFill>
            <a:round/>
            <a:headEnd/>
            <a:tailEnd/>
          </a:ln>
        </p:spPr>
        <p:txBody>
          <a:bodyPr/>
          <a:lstStyle/>
          <a:p>
            <a:endParaRPr lang="nb-NO"/>
          </a:p>
        </p:txBody>
      </p:sp>
      <p:sp>
        <p:nvSpPr>
          <p:cNvPr id="61505" name="Freeform 263"/>
          <p:cNvSpPr>
            <a:spLocks/>
          </p:cNvSpPr>
          <p:nvPr/>
        </p:nvSpPr>
        <p:spPr bwMode="auto">
          <a:xfrm>
            <a:off x="5656385" y="3919538"/>
            <a:ext cx="137746" cy="61912"/>
          </a:xfrm>
          <a:custGeom>
            <a:avLst/>
            <a:gdLst>
              <a:gd name="T0" fmla="*/ 2147483647 w 176"/>
              <a:gd name="T1" fmla="*/ 2147483647 h 77"/>
              <a:gd name="T2" fmla="*/ 2147483647 w 176"/>
              <a:gd name="T3" fmla="*/ 2147483647 h 77"/>
              <a:gd name="T4" fmla="*/ 0 w 176"/>
              <a:gd name="T5" fmla="*/ 0 h 77"/>
              <a:gd name="T6" fmla="*/ 0 60000 65536"/>
              <a:gd name="T7" fmla="*/ 0 60000 65536"/>
              <a:gd name="T8" fmla="*/ 0 60000 65536"/>
              <a:gd name="T9" fmla="*/ 0 w 176"/>
              <a:gd name="T10" fmla="*/ 0 h 77"/>
              <a:gd name="T11" fmla="*/ 176 w 176"/>
              <a:gd name="T12" fmla="*/ 77 h 77"/>
            </a:gdLst>
            <a:ahLst/>
            <a:cxnLst>
              <a:cxn ang="T6">
                <a:pos x="T0" y="T1"/>
              </a:cxn>
              <a:cxn ang="T7">
                <a:pos x="T2" y="T3"/>
              </a:cxn>
              <a:cxn ang="T8">
                <a:pos x="T4" y="T5"/>
              </a:cxn>
            </a:cxnLst>
            <a:rect l="T9" t="T10" r="T11" b="T12"/>
            <a:pathLst>
              <a:path w="176" h="77">
                <a:moveTo>
                  <a:pt x="176" y="34"/>
                </a:moveTo>
                <a:lnTo>
                  <a:pt x="96" y="77"/>
                </a:lnTo>
                <a:lnTo>
                  <a:pt x="0" y="0"/>
                </a:lnTo>
              </a:path>
            </a:pathLst>
          </a:custGeom>
          <a:noFill/>
          <a:ln w="26988">
            <a:solidFill>
              <a:srgbClr val="00E000"/>
            </a:solidFill>
            <a:round/>
            <a:headEnd/>
            <a:tailEnd/>
          </a:ln>
        </p:spPr>
        <p:txBody>
          <a:bodyPr/>
          <a:lstStyle/>
          <a:p>
            <a:endParaRPr lang="nb-NO"/>
          </a:p>
        </p:txBody>
      </p:sp>
      <p:sp>
        <p:nvSpPr>
          <p:cNvPr id="61506" name="Line 264"/>
          <p:cNvSpPr>
            <a:spLocks noChangeShapeType="1"/>
          </p:cNvSpPr>
          <p:nvPr/>
        </p:nvSpPr>
        <p:spPr bwMode="auto">
          <a:xfrm flipH="1" flipV="1">
            <a:off x="5650523" y="3762376"/>
            <a:ext cx="5862" cy="157163"/>
          </a:xfrm>
          <a:prstGeom prst="line">
            <a:avLst/>
          </a:prstGeom>
          <a:noFill/>
          <a:ln w="26988">
            <a:solidFill>
              <a:srgbClr val="00E000"/>
            </a:solidFill>
            <a:round/>
            <a:headEnd/>
            <a:tailEnd/>
          </a:ln>
        </p:spPr>
        <p:txBody>
          <a:bodyPr/>
          <a:lstStyle/>
          <a:p>
            <a:endParaRPr lang="nb-NO"/>
          </a:p>
        </p:txBody>
      </p:sp>
      <p:sp>
        <p:nvSpPr>
          <p:cNvPr id="61507" name="Line 265"/>
          <p:cNvSpPr>
            <a:spLocks noChangeShapeType="1"/>
          </p:cNvSpPr>
          <p:nvPr/>
        </p:nvSpPr>
        <p:spPr bwMode="auto">
          <a:xfrm flipH="1" flipV="1">
            <a:off x="5587513" y="4122738"/>
            <a:ext cx="24911" cy="30162"/>
          </a:xfrm>
          <a:prstGeom prst="line">
            <a:avLst/>
          </a:prstGeom>
          <a:noFill/>
          <a:ln w="26988">
            <a:solidFill>
              <a:srgbClr val="00E000"/>
            </a:solidFill>
            <a:round/>
            <a:headEnd/>
            <a:tailEnd/>
          </a:ln>
        </p:spPr>
        <p:txBody>
          <a:bodyPr/>
          <a:lstStyle/>
          <a:p>
            <a:endParaRPr lang="nb-NO"/>
          </a:p>
        </p:txBody>
      </p:sp>
      <p:sp>
        <p:nvSpPr>
          <p:cNvPr id="61508" name="Line 266"/>
          <p:cNvSpPr>
            <a:spLocks noChangeShapeType="1"/>
          </p:cNvSpPr>
          <p:nvPr/>
        </p:nvSpPr>
        <p:spPr bwMode="auto">
          <a:xfrm flipV="1">
            <a:off x="5931877" y="3659189"/>
            <a:ext cx="42497" cy="123825"/>
          </a:xfrm>
          <a:prstGeom prst="line">
            <a:avLst/>
          </a:prstGeom>
          <a:noFill/>
          <a:ln w="26988">
            <a:solidFill>
              <a:srgbClr val="00E000"/>
            </a:solidFill>
            <a:round/>
            <a:headEnd/>
            <a:tailEnd/>
          </a:ln>
        </p:spPr>
        <p:txBody>
          <a:bodyPr/>
          <a:lstStyle/>
          <a:p>
            <a:endParaRPr lang="nb-NO"/>
          </a:p>
        </p:txBody>
      </p:sp>
      <p:sp>
        <p:nvSpPr>
          <p:cNvPr id="61509" name="Line 267"/>
          <p:cNvSpPr>
            <a:spLocks noChangeShapeType="1"/>
          </p:cNvSpPr>
          <p:nvPr/>
        </p:nvSpPr>
        <p:spPr bwMode="auto">
          <a:xfrm flipH="1" flipV="1">
            <a:off x="5958254" y="1385888"/>
            <a:ext cx="212481" cy="11112"/>
          </a:xfrm>
          <a:prstGeom prst="line">
            <a:avLst/>
          </a:prstGeom>
          <a:noFill/>
          <a:ln w="26988">
            <a:solidFill>
              <a:srgbClr val="00E000"/>
            </a:solidFill>
            <a:round/>
            <a:headEnd/>
            <a:tailEnd/>
          </a:ln>
        </p:spPr>
        <p:txBody>
          <a:bodyPr/>
          <a:lstStyle/>
          <a:p>
            <a:endParaRPr lang="nb-NO"/>
          </a:p>
        </p:txBody>
      </p:sp>
      <p:sp>
        <p:nvSpPr>
          <p:cNvPr id="61510" name="Line 268"/>
          <p:cNvSpPr>
            <a:spLocks noChangeShapeType="1"/>
          </p:cNvSpPr>
          <p:nvPr/>
        </p:nvSpPr>
        <p:spPr bwMode="auto">
          <a:xfrm flipV="1">
            <a:off x="5836627" y="1550989"/>
            <a:ext cx="74734" cy="41275"/>
          </a:xfrm>
          <a:prstGeom prst="line">
            <a:avLst/>
          </a:prstGeom>
          <a:noFill/>
          <a:ln w="9525">
            <a:noFill/>
            <a:round/>
            <a:headEnd/>
            <a:tailEnd/>
          </a:ln>
        </p:spPr>
        <p:txBody>
          <a:bodyPr/>
          <a:lstStyle/>
          <a:p>
            <a:endParaRPr lang="nb-NO"/>
          </a:p>
        </p:txBody>
      </p:sp>
      <p:sp>
        <p:nvSpPr>
          <p:cNvPr id="61511" name="Line 269"/>
          <p:cNvSpPr>
            <a:spLocks noChangeShapeType="1"/>
          </p:cNvSpPr>
          <p:nvPr/>
        </p:nvSpPr>
        <p:spPr bwMode="auto">
          <a:xfrm flipH="1">
            <a:off x="5911361" y="1465263"/>
            <a:ext cx="5862" cy="74612"/>
          </a:xfrm>
          <a:prstGeom prst="line">
            <a:avLst/>
          </a:prstGeom>
          <a:noFill/>
          <a:ln w="26988">
            <a:solidFill>
              <a:srgbClr val="00E000"/>
            </a:solidFill>
            <a:round/>
            <a:headEnd/>
            <a:tailEnd/>
          </a:ln>
        </p:spPr>
        <p:txBody>
          <a:bodyPr/>
          <a:lstStyle/>
          <a:p>
            <a:endParaRPr lang="nb-NO"/>
          </a:p>
        </p:txBody>
      </p:sp>
      <p:sp>
        <p:nvSpPr>
          <p:cNvPr id="61512" name="Freeform 270"/>
          <p:cNvSpPr>
            <a:spLocks/>
          </p:cNvSpPr>
          <p:nvPr/>
        </p:nvSpPr>
        <p:spPr bwMode="auto">
          <a:xfrm>
            <a:off x="5789735" y="1330326"/>
            <a:ext cx="381000" cy="66675"/>
          </a:xfrm>
          <a:custGeom>
            <a:avLst/>
            <a:gdLst>
              <a:gd name="T0" fmla="*/ 2147483647 w 481"/>
              <a:gd name="T1" fmla="*/ 2147483647 h 83"/>
              <a:gd name="T2" fmla="*/ 2147483647 w 481"/>
              <a:gd name="T3" fmla="*/ 2147483647 h 83"/>
              <a:gd name="T4" fmla="*/ 2147483647 w 481"/>
              <a:gd name="T5" fmla="*/ 0 h 83"/>
              <a:gd name="T6" fmla="*/ 0 w 481"/>
              <a:gd name="T7" fmla="*/ 2147483647 h 83"/>
              <a:gd name="T8" fmla="*/ 0 60000 65536"/>
              <a:gd name="T9" fmla="*/ 0 60000 65536"/>
              <a:gd name="T10" fmla="*/ 0 60000 65536"/>
              <a:gd name="T11" fmla="*/ 0 60000 65536"/>
              <a:gd name="T12" fmla="*/ 0 w 481"/>
              <a:gd name="T13" fmla="*/ 0 h 83"/>
              <a:gd name="T14" fmla="*/ 481 w 481"/>
              <a:gd name="T15" fmla="*/ 83 h 83"/>
            </a:gdLst>
            <a:ahLst/>
            <a:cxnLst>
              <a:cxn ang="T8">
                <a:pos x="T0" y="T1"/>
              </a:cxn>
              <a:cxn ang="T9">
                <a:pos x="T2" y="T3"/>
              </a:cxn>
              <a:cxn ang="T10">
                <a:pos x="T4" y="T5"/>
              </a:cxn>
              <a:cxn ang="T11">
                <a:pos x="T6" y="T7"/>
              </a:cxn>
            </a:cxnLst>
            <a:rect l="T12" t="T13" r="T14" b="T15"/>
            <a:pathLst>
              <a:path w="481" h="83">
                <a:moveTo>
                  <a:pt x="481" y="83"/>
                </a:moveTo>
                <a:lnTo>
                  <a:pt x="325" y="8"/>
                </a:lnTo>
                <a:lnTo>
                  <a:pt x="221" y="0"/>
                </a:lnTo>
                <a:lnTo>
                  <a:pt x="0" y="26"/>
                </a:lnTo>
              </a:path>
            </a:pathLst>
          </a:custGeom>
          <a:noFill/>
          <a:ln w="26988">
            <a:solidFill>
              <a:srgbClr val="00E000"/>
            </a:solidFill>
            <a:round/>
            <a:headEnd/>
            <a:tailEnd/>
          </a:ln>
        </p:spPr>
        <p:txBody>
          <a:bodyPr/>
          <a:lstStyle/>
          <a:p>
            <a:endParaRPr lang="nb-NO"/>
          </a:p>
        </p:txBody>
      </p:sp>
      <p:sp>
        <p:nvSpPr>
          <p:cNvPr id="61513" name="Line 271"/>
          <p:cNvSpPr>
            <a:spLocks noChangeShapeType="1"/>
          </p:cNvSpPr>
          <p:nvPr/>
        </p:nvSpPr>
        <p:spPr bwMode="auto">
          <a:xfrm flipH="1">
            <a:off x="5772150" y="1352551"/>
            <a:ext cx="17585" cy="98425"/>
          </a:xfrm>
          <a:prstGeom prst="line">
            <a:avLst/>
          </a:prstGeom>
          <a:noFill/>
          <a:ln w="26988">
            <a:solidFill>
              <a:srgbClr val="00E000"/>
            </a:solidFill>
            <a:round/>
            <a:headEnd/>
            <a:tailEnd/>
          </a:ln>
        </p:spPr>
        <p:txBody>
          <a:bodyPr/>
          <a:lstStyle/>
          <a:p>
            <a:endParaRPr lang="nb-NO"/>
          </a:p>
        </p:txBody>
      </p:sp>
      <p:sp>
        <p:nvSpPr>
          <p:cNvPr id="61514" name="Freeform 272"/>
          <p:cNvSpPr>
            <a:spLocks/>
          </p:cNvSpPr>
          <p:nvPr/>
        </p:nvSpPr>
        <p:spPr bwMode="auto">
          <a:xfrm>
            <a:off x="5726724" y="1592264"/>
            <a:ext cx="109904" cy="161925"/>
          </a:xfrm>
          <a:custGeom>
            <a:avLst/>
            <a:gdLst>
              <a:gd name="T0" fmla="*/ 2147483647 w 141"/>
              <a:gd name="T1" fmla="*/ 0 h 204"/>
              <a:gd name="T2" fmla="*/ 2147483647 w 141"/>
              <a:gd name="T3" fmla="*/ 2147483647 h 204"/>
              <a:gd name="T4" fmla="*/ 0 w 141"/>
              <a:gd name="T5" fmla="*/ 2147483647 h 204"/>
              <a:gd name="T6" fmla="*/ 0 60000 65536"/>
              <a:gd name="T7" fmla="*/ 0 60000 65536"/>
              <a:gd name="T8" fmla="*/ 0 60000 65536"/>
              <a:gd name="T9" fmla="*/ 0 w 141"/>
              <a:gd name="T10" fmla="*/ 0 h 204"/>
              <a:gd name="T11" fmla="*/ 141 w 141"/>
              <a:gd name="T12" fmla="*/ 204 h 204"/>
            </a:gdLst>
            <a:ahLst/>
            <a:cxnLst>
              <a:cxn ang="T6">
                <a:pos x="T0" y="T1"/>
              </a:cxn>
              <a:cxn ang="T7">
                <a:pos x="T2" y="T3"/>
              </a:cxn>
              <a:cxn ang="T8">
                <a:pos x="T4" y="T5"/>
              </a:cxn>
            </a:cxnLst>
            <a:rect l="T9" t="T10" r="T11" b="T12"/>
            <a:pathLst>
              <a:path w="141" h="204">
                <a:moveTo>
                  <a:pt x="141" y="0"/>
                </a:moveTo>
                <a:lnTo>
                  <a:pt x="53" y="19"/>
                </a:lnTo>
                <a:lnTo>
                  <a:pt x="0" y="204"/>
                </a:lnTo>
              </a:path>
            </a:pathLst>
          </a:custGeom>
          <a:noFill/>
          <a:ln w="26988">
            <a:solidFill>
              <a:srgbClr val="00E000"/>
            </a:solidFill>
            <a:round/>
            <a:headEnd/>
            <a:tailEnd/>
          </a:ln>
        </p:spPr>
        <p:txBody>
          <a:bodyPr/>
          <a:lstStyle/>
          <a:p>
            <a:endParaRPr lang="nb-NO"/>
          </a:p>
        </p:txBody>
      </p:sp>
      <p:sp>
        <p:nvSpPr>
          <p:cNvPr id="61515" name="Line 273"/>
          <p:cNvSpPr>
            <a:spLocks noChangeShapeType="1"/>
          </p:cNvSpPr>
          <p:nvPr/>
        </p:nvSpPr>
        <p:spPr bwMode="auto">
          <a:xfrm flipH="1" flipV="1">
            <a:off x="5911361" y="1216025"/>
            <a:ext cx="205154" cy="63500"/>
          </a:xfrm>
          <a:prstGeom prst="line">
            <a:avLst/>
          </a:prstGeom>
          <a:noFill/>
          <a:ln w="26988">
            <a:solidFill>
              <a:srgbClr val="00E000"/>
            </a:solidFill>
            <a:round/>
            <a:headEnd/>
            <a:tailEnd/>
          </a:ln>
        </p:spPr>
        <p:txBody>
          <a:bodyPr/>
          <a:lstStyle/>
          <a:p>
            <a:endParaRPr lang="nb-NO"/>
          </a:p>
        </p:txBody>
      </p:sp>
      <p:sp>
        <p:nvSpPr>
          <p:cNvPr id="61516" name="Line 274"/>
          <p:cNvSpPr>
            <a:spLocks noChangeShapeType="1"/>
          </p:cNvSpPr>
          <p:nvPr/>
        </p:nvSpPr>
        <p:spPr bwMode="auto">
          <a:xfrm flipH="1">
            <a:off x="5566997" y="3168651"/>
            <a:ext cx="190500" cy="3175"/>
          </a:xfrm>
          <a:prstGeom prst="line">
            <a:avLst/>
          </a:prstGeom>
          <a:noFill/>
          <a:ln w="26988">
            <a:solidFill>
              <a:srgbClr val="00E000"/>
            </a:solidFill>
            <a:round/>
            <a:headEnd/>
            <a:tailEnd/>
          </a:ln>
        </p:spPr>
        <p:txBody>
          <a:bodyPr/>
          <a:lstStyle/>
          <a:p>
            <a:endParaRPr lang="nb-NO"/>
          </a:p>
        </p:txBody>
      </p:sp>
      <p:sp>
        <p:nvSpPr>
          <p:cNvPr id="61517" name="Freeform 275"/>
          <p:cNvSpPr>
            <a:spLocks/>
          </p:cNvSpPr>
          <p:nvPr/>
        </p:nvSpPr>
        <p:spPr bwMode="auto">
          <a:xfrm>
            <a:off x="6251331" y="2459038"/>
            <a:ext cx="334108" cy="455612"/>
          </a:xfrm>
          <a:custGeom>
            <a:avLst/>
            <a:gdLst>
              <a:gd name="T0" fmla="*/ 0 w 418"/>
              <a:gd name="T1" fmla="*/ 0 h 574"/>
              <a:gd name="T2" fmla="*/ 2147483647 w 418"/>
              <a:gd name="T3" fmla="*/ 2147483647 h 574"/>
              <a:gd name="T4" fmla="*/ 2147483647 w 418"/>
              <a:gd name="T5" fmla="*/ 2147483647 h 574"/>
              <a:gd name="T6" fmla="*/ 0 60000 65536"/>
              <a:gd name="T7" fmla="*/ 0 60000 65536"/>
              <a:gd name="T8" fmla="*/ 0 60000 65536"/>
              <a:gd name="T9" fmla="*/ 0 w 418"/>
              <a:gd name="T10" fmla="*/ 0 h 574"/>
              <a:gd name="T11" fmla="*/ 418 w 418"/>
              <a:gd name="T12" fmla="*/ 574 h 574"/>
            </a:gdLst>
            <a:ahLst/>
            <a:cxnLst>
              <a:cxn ang="T6">
                <a:pos x="T0" y="T1"/>
              </a:cxn>
              <a:cxn ang="T7">
                <a:pos x="T2" y="T3"/>
              </a:cxn>
              <a:cxn ang="T8">
                <a:pos x="T4" y="T5"/>
              </a:cxn>
            </a:cxnLst>
            <a:rect l="T9" t="T10" r="T11" b="T12"/>
            <a:pathLst>
              <a:path w="418" h="574">
                <a:moveTo>
                  <a:pt x="0" y="0"/>
                </a:moveTo>
                <a:lnTo>
                  <a:pt x="93" y="389"/>
                </a:lnTo>
                <a:lnTo>
                  <a:pt x="418" y="574"/>
                </a:lnTo>
              </a:path>
            </a:pathLst>
          </a:custGeom>
          <a:noFill/>
          <a:ln w="26988">
            <a:solidFill>
              <a:srgbClr val="00E000"/>
            </a:solidFill>
            <a:round/>
            <a:headEnd/>
            <a:tailEnd/>
          </a:ln>
        </p:spPr>
        <p:txBody>
          <a:bodyPr/>
          <a:lstStyle/>
          <a:p>
            <a:endParaRPr lang="nb-NO"/>
          </a:p>
        </p:txBody>
      </p:sp>
      <p:sp>
        <p:nvSpPr>
          <p:cNvPr id="61518" name="Freeform 276"/>
          <p:cNvSpPr>
            <a:spLocks/>
          </p:cNvSpPr>
          <p:nvPr/>
        </p:nvSpPr>
        <p:spPr bwMode="auto">
          <a:xfrm>
            <a:off x="5760428" y="3155951"/>
            <a:ext cx="675542" cy="227013"/>
          </a:xfrm>
          <a:custGeom>
            <a:avLst/>
            <a:gdLst>
              <a:gd name="T0" fmla="*/ 2147483647 w 851"/>
              <a:gd name="T1" fmla="*/ 2147483647 h 286"/>
              <a:gd name="T2" fmla="*/ 2147483647 w 851"/>
              <a:gd name="T3" fmla="*/ 2147483647 h 286"/>
              <a:gd name="T4" fmla="*/ 2147483647 w 851"/>
              <a:gd name="T5" fmla="*/ 0 h 286"/>
              <a:gd name="T6" fmla="*/ 0 w 851"/>
              <a:gd name="T7" fmla="*/ 2147483647 h 286"/>
              <a:gd name="T8" fmla="*/ 0 60000 65536"/>
              <a:gd name="T9" fmla="*/ 0 60000 65536"/>
              <a:gd name="T10" fmla="*/ 0 60000 65536"/>
              <a:gd name="T11" fmla="*/ 0 60000 65536"/>
              <a:gd name="T12" fmla="*/ 0 w 851"/>
              <a:gd name="T13" fmla="*/ 0 h 286"/>
              <a:gd name="T14" fmla="*/ 851 w 851"/>
              <a:gd name="T15" fmla="*/ 286 h 286"/>
            </a:gdLst>
            <a:ahLst/>
            <a:cxnLst>
              <a:cxn ang="T8">
                <a:pos x="T0" y="T1"/>
              </a:cxn>
              <a:cxn ang="T9">
                <a:pos x="T2" y="T3"/>
              </a:cxn>
              <a:cxn ang="T10">
                <a:pos x="T4" y="T5"/>
              </a:cxn>
              <a:cxn ang="T11">
                <a:pos x="T6" y="T7"/>
              </a:cxn>
            </a:cxnLst>
            <a:rect l="T12" t="T13" r="T14" b="T15"/>
            <a:pathLst>
              <a:path w="851" h="286">
                <a:moveTo>
                  <a:pt x="851" y="286"/>
                </a:moveTo>
                <a:lnTo>
                  <a:pt x="675" y="226"/>
                </a:lnTo>
                <a:lnTo>
                  <a:pt x="342" y="0"/>
                </a:lnTo>
                <a:lnTo>
                  <a:pt x="0" y="12"/>
                </a:lnTo>
              </a:path>
            </a:pathLst>
          </a:custGeom>
          <a:noFill/>
          <a:ln w="26988">
            <a:solidFill>
              <a:srgbClr val="FF0000"/>
            </a:solidFill>
            <a:round/>
            <a:headEnd/>
            <a:tailEnd/>
          </a:ln>
        </p:spPr>
        <p:txBody>
          <a:bodyPr/>
          <a:lstStyle/>
          <a:p>
            <a:endParaRPr lang="nb-NO"/>
          </a:p>
        </p:txBody>
      </p:sp>
      <p:sp>
        <p:nvSpPr>
          <p:cNvPr id="61519" name="Line 277"/>
          <p:cNvSpPr>
            <a:spLocks noChangeShapeType="1"/>
          </p:cNvSpPr>
          <p:nvPr/>
        </p:nvSpPr>
        <p:spPr bwMode="auto">
          <a:xfrm flipV="1">
            <a:off x="6031523" y="3095626"/>
            <a:ext cx="496766" cy="60325"/>
          </a:xfrm>
          <a:prstGeom prst="line">
            <a:avLst/>
          </a:prstGeom>
          <a:noFill/>
          <a:ln w="26988">
            <a:solidFill>
              <a:srgbClr val="00E000"/>
            </a:solidFill>
            <a:round/>
            <a:headEnd/>
            <a:tailEnd/>
          </a:ln>
        </p:spPr>
        <p:txBody>
          <a:bodyPr/>
          <a:lstStyle/>
          <a:p>
            <a:endParaRPr lang="nb-NO"/>
          </a:p>
        </p:txBody>
      </p:sp>
      <p:sp>
        <p:nvSpPr>
          <p:cNvPr id="61520" name="Line 278"/>
          <p:cNvSpPr>
            <a:spLocks noChangeShapeType="1"/>
          </p:cNvSpPr>
          <p:nvPr/>
        </p:nvSpPr>
        <p:spPr bwMode="auto">
          <a:xfrm>
            <a:off x="5597770" y="3235326"/>
            <a:ext cx="74735" cy="144463"/>
          </a:xfrm>
          <a:prstGeom prst="line">
            <a:avLst/>
          </a:prstGeom>
          <a:noFill/>
          <a:ln w="26988">
            <a:solidFill>
              <a:srgbClr val="00E000"/>
            </a:solidFill>
            <a:round/>
            <a:headEnd/>
            <a:tailEnd/>
          </a:ln>
        </p:spPr>
        <p:txBody>
          <a:bodyPr/>
          <a:lstStyle/>
          <a:p>
            <a:endParaRPr lang="nb-NO"/>
          </a:p>
        </p:txBody>
      </p:sp>
      <p:sp>
        <p:nvSpPr>
          <p:cNvPr id="61521" name="Line 279"/>
          <p:cNvSpPr>
            <a:spLocks noChangeShapeType="1"/>
          </p:cNvSpPr>
          <p:nvPr/>
        </p:nvSpPr>
        <p:spPr bwMode="auto">
          <a:xfrm>
            <a:off x="5566997" y="3176588"/>
            <a:ext cx="30773" cy="57150"/>
          </a:xfrm>
          <a:prstGeom prst="line">
            <a:avLst/>
          </a:prstGeom>
          <a:noFill/>
          <a:ln w="26988">
            <a:solidFill>
              <a:srgbClr val="00E000"/>
            </a:solidFill>
            <a:round/>
            <a:headEnd/>
            <a:tailEnd/>
          </a:ln>
        </p:spPr>
        <p:txBody>
          <a:bodyPr/>
          <a:lstStyle/>
          <a:p>
            <a:endParaRPr lang="nb-NO"/>
          </a:p>
        </p:txBody>
      </p:sp>
      <p:sp>
        <p:nvSpPr>
          <p:cNvPr id="61522" name="Line 280"/>
          <p:cNvSpPr>
            <a:spLocks noChangeShapeType="1"/>
          </p:cNvSpPr>
          <p:nvPr/>
        </p:nvSpPr>
        <p:spPr bwMode="auto">
          <a:xfrm flipH="1" flipV="1">
            <a:off x="5525966" y="2855914"/>
            <a:ext cx="183173" cy="9525"/>
          </a:xfrm>
          <a:prstGeom prst="line">
            <a:avLst/>
          </a:prstGeom>
          <a:noFill/>
          <a:ln w="26988">
            <a:solidFill>
              <a:srgbClr val="00E000"/>
            </a:solidFill>
            <a:round/>
            <a:headEnd/>
            <a:tailEnd/>
          </a:ln>
        </p:spPr>
        <p:txBody>
          <a:bodyPr/>
          <a:lstStyle/>
          <a:p>
            <a:endParaRPr lang="nb-NO"/>
          </a:p>
        </p:txBody>
      </p:sp>
      <p:sp>
        <p:nvSpPr>
          <p:cNvPr id="61523" name="Line 281"/>
          <p:cNvSpPr>
            <a:spLocks noChangeShapeType="1"/>
          </p:cNvSpPr>
          <p:nvPr/>
        </p:nvSpPr>
        <p:spPr bwMode="auto">
          <a:xfrm flipV="1">
            <a:off x="5353051" y="2851150"/>
            <a:ext cx="177311" cy="222250"/>
          </a:xfrm>
          <a:prstGeom prst="line">
            <a:avLst/>
          </a:prstGeom>
          <a:noFill/>
          <a:ln w="26988">
            <a:solidFill>
              <a:srgbClr val="00E000"/>
            </a:solidFill>
            <a:round/>
            <a:headEnd/>
            <a:tailEnd/>
          </a:ln>
        </p:spPr>
        <p:txBody>
          <a:bodyPr/>
          <a:lstStyle/>
          <a:p>
            <a:endParaRPr lang="nb-NO"/>
          </a:p>
        </p:txBody>
      </p:sp>
      <p:sp>
        <p:nvSpPr>
          <p:cNvPr id="61524" name="Line 282"/>
          <p:cNvSpPr>
            <a:spLocks noChangeShapeType="1"/>
          </p:cNvSpPr>
          <p:nvPr/>
        </p:nvSpPr>
        <p:spPr bwMode="auto">
          <a:xfrm>
            <a:off x="5353051" y="3073401"/>
            <a:ext cx="213946" cy="98425"/>
          </a:xfrm>
          <a:prstGeom prst="line">
            <a:avLst/>
          </a:prstGeom>
          <a:noFill/>
          <a:ln w="26988">
            <a:solidFill>
              <a:srgbClr val="00E000"/>
            </a:solidFill>
            <a:round/>
            <a:headEnd/>
            <a:tailEnd/>
          </a:ln>
        </p:spPr>
        <p:txBody>
          <a:bodyPr/>
          <a:lstStyle/>
          <a:p>
            <a:endParaRPr lang="nb-NO"/>
          </a:p>
        </p:txBody>
      </p:sp>
      <p:sp>
        <p:nvSpPr>
          <p:cNvPr id="61525" name="Freeform 283"/>
          <p:cNvSpPr>
            <a:spLocks/>
          </p:cNvSpPr>
          <p:nvPr/>
        </p:nvSpPr>
        <p:spPr bwMode="auto">
          <a:xfrm>
            <a:off x="5785339" y="4270376"/>
            <a:ext cx="496766" cy="98425"/>
          </a:xfrm>
          <a:custGeom>
            <a:avLst/>
            <a:gdLst>
              <a:gd name="T0" fmla="*/ 0 w 625"/>
              <a:gd name="T1" fmla="*/ 0 h 124"/>
              <a:gd name="T2" fmla="*/ 2147483647 w 625"/>
              <a:gd name="T3" fmla="*/ 2147483647 h 124"/>
              <a:gd name="T4" fmla="*/ 2147483647 w 625"/>
              <a:gd name="T5" fmla="*/ 2147483647 h 124"/>
              <a:gd name="T6" fmla="*/ 0 60000 65536"/>
              <a:gd name="T7" fmla="*/ 0 60000 65536"/>
              <a:gd name="T8" fmla="*/ 0 60000 65536"/>
              <a:gd name="T9" fmla="*/ 0 w 625"/>
              <a:gd name="T10" fmla="*/ 0 h 124"/>
              <a:gd name="T11" fmla="*/ 625 w 625"/>
              <a:gd name="T12" fmla="*/ 124 h 124"/>
            </a:gdLst>
            <a:ahLst/>
            <a:cxnLst>
              <a:cxn ang="T6">
                <a:pos x="T0" y="T1"/>
              </a:cxn>
              <a:cxn ang="T7">
                <a:pos x="T2" y="T3"/>
              </a:cxn>
              <a:cxn ang="T8">
                <a:pos x="T4" y="T5"/>
              </a:cxn>
            </a:cxnLst>
            <a:rect l="T9" t="T10" r="T11" b="T12"/>
            <a:pathLst>
              <a:path w="625" h="124">
                <a:moveTo>
                  <a:pt x="0" y="0"/>
                </a:moveTo>
                <a:lnTo>
                  <a:pt x="123" y="34"/>
                </a:lnTo>
                <a:lnTo>
                  <a:pt x="625" y="124"/>
                </a:lnTo>
              </a:path>
            </a:pathLst>
          </a:custGeom>
          <a:noFill/>
          <a:ln w="26988">
            <a:solidFill>
              <a:srgbClr val="00E000"/>
            </a:solidFill>
            <a:round/>
            <a:headEnd/>
            <a:tailEnd/>
          </a:ln>
        </p:spPr>
        <p:txBody>
          <a:bodyPr/>
          <a:lstStyle/>
          <a:p>
            <a:endParaRPr lang="nb-NO"/>
          </a:p>
        </p:txBody>
      </p:sp>
      <p:sp>
        <p:nvSpPr>
          <p:cNvPr id="61526" name="Freeform 284"/>
          <p:cNvSpPr>
            <a:spLocks/>
          </p:cNvSpPr>
          <p:nvPr/>
        </p:nvSpPr>
        <p:spPr bwMode="auto">
          <a:xfrm>
            <a:off x="5709139" y="2865438"/>
            <a:ext cx="877766" cy="120650"/>
          </a:xfrm>
          <a:custGeom>
            <a:avLst/>
            <a:gdLst>
              <a:gd name="T0" fmla="*/ 0 w 1106"/>
              <a:gd name="T1" fmla="*/ 0 h 152"/>
              <a:gd name="T2" fmla="*/ 2147483647 w 1106"/>
              <a:gd name="T3" fmla="*/ 2147483647 h 152"/>
              <a:gd name="T4" fmla="*/ 2147483647 w 1106"/>
              <a:gd name="T5" fmla="*/ 2147483647 h 152"/>
              <a:gd name="T6" fmla="*/ 2147483647 w 1106"/>
              <a:gd name="T7" fmla="*/ 2147483647 h 152"/>
              <a:gd name="T8" fmla="*/ 0 60000 65536"/>
              <a:gd name="T9" fmla="*/ 0 60000 65536"/>
              <a:gd name="T10" fmla="*/ 0 60000 65536"/>
              <a:gd name="T11" fmla="*/ 0 60000 65536"/>
              <a:gd name="T12" fmla="*/ 0 w 1106"/>
              <a:gd name="T13" fmla="*/ 0 h 152"/>
              <a:gd name="T14" fmla="*/ 1106 w 1106"/>
              <a:gd name="T15" fmla="*/ 152 h 152"/>
            </a:gdLst>
            <a:ahLst/>
            <a:cxnLst>
              <a:cxn ang="T8">
                <a:pos x="T0" y="T1"/>
              </a:cxn>
              <a:cxn ang="T9">
                <a:pos x="T2" y="T3"/>
              </a:cxn>
              <a:cxn ang="T10">
                <a:pos x="T4" y="T5"/>
              </a:cxn>
              <a:cxn ang="T11">
                <a:pos x="T6" y="T7"/>
              </a:cxn>
            </a:cxnLst>
            <a:rect l="T12" t="T13" r="T14" b="T15"/>
            <a:pathLst>
              <a:path w="1106" h="152">
                <a:moveTo>
                  <a:pt x="0" y="0"/>
                </a:moveTo>
                <a:lnTo>
                  <a:pt x="380" y="21"/>
                </a:lnTo>
                <a:lnTo>
                  <a:pt x="847" y="152"/>
                </a:lnTo>
                <a:lnTo>
                  <a:pt x="1106" y="61"/>
                </a:lnTo>
              </a:path>
            </a:pathLst>
          </a:custGeom>
          <a:noFill/>
          <a:ln w="26988">
            <a:solidFill>
              <a:srgbClr val="00E000"/>
            </a:solidFill>
            <a:round/>
            <a:headEnd/>
            <a:tailEnd/>
          </a:ln>
        </p:spPr>
        <p:txBody>
          <a:bodyPr/>
          <a:lstStyle/>
          <a:p>
            <a:endParaRPr lang="nb-NO"/>
          </a:p>
        </p:txBody>
      </p:sp>
      <p:sp>
        <p:nvSpPr>
          <p:cNvPr id="61527" name="Freeform 285"/>
          <p:cNvSpPr>
            <a:spLocks/>
          </p:cNvSpPr>
          <p:nvPr/>
        </p:nvSpPr>
        <p:spPr bwMode="auto">
          <a:xfrm>
            <a:off x="6383216" y="2914650"/>
            <a:ext cx="203689" cy="388938"/>
          </a:xfrm>
          <a:custGeom>
            <a:avLst/>
            <a:gdLst>
              <a:gd name="T0" fmla="*/ 2147483647 w 256"/>
              <a:gd name="T1" fmla="*/ 0 h 491"/>
              <a:gd name="T2" fmla="*/ 2147483647 w 256"/>
              <a:gd name="T3" fmla="*/ 2147483647 h 491"/>
              <a:gd name="T4" fmla="*/ 0 w 256"/>
              <a:gd name="T5" fmla="*/ 2147483647 h 491"/>
              <a:gd name="T6" fmla="*/ 0 60000 65536"/>
              <a:gd name="T7" fmla="*/ 0 60000 65536"/>
              <a:gd name="T8" fmla="*/ 0 60000 65536"/>
              <a:gd name="T9" fmla="*/ 0 w 256"/>
              <a:gd name="T10" fmla="*/ 0 h 491"/>
              <a:gd name="T11" fmla="*/ 256 w 256"/>
              <a:gd name="T12" fmla="*/ 491 h 491"/>
            </a:gdLst>
            <a:ahLst/>
            <a:cxnLst>
              <a:cxn ang="T6">
                <a:pos x="T0" y="T1"/>
              </a:cxn>
              <a:cxn ang="T7">
                <a:pos x="T2" y="T3"/>
              </a:cxn>
              <a:cxn ang="T8">
                <a:pos x="T4" y="T5"/>
              </a:cxn>
            </a:cxnLst>
            <a:rect l="T9" t="T10" r="T11" b="T12"/>
            <a:pathLst>
              <a:path w="256" h="491">
                <a:moveTo>
                  <a:pt x="256" y="0"/>
                </a:moveTo>
                <a:lnTo>
                  <a:pt x="183" y="230"/>
                </a:lnTo>
                <a:lnTo>
                  <a:pt x="0" y="491"/>
                </a:lnTo>
              </a:path>
            </a:pathLst>
          </a:custGeom>
          <a:noFill/>
          <a:ln w="26988">
            <a:solidFill>
              <a:srgbClr val="00E000"/>
            </a:solidFill>
            <a:round/>
            <a:headEnd/>
            <a:tailEnd/>
          </a:ln>
        </p:spPr>
        <p:txBody>
          <a:bodyPr/>
          <a:lstStyle/>
          <a:p>
            <a:endParaRPr lang="nb-NO"/>
          </a:p>
        </p:txBody>
      </p:sp>
      <p:sp>
        <p:nvSpPr>
          <p:cNvPr id="61528" name="Freeform 286"/>
          <p:cNvSpPr>
            <a:spLocks/>
          </p:cNvSpPr>
          <p:nvPr/>
        </p:nvSpPr>
        <p:spPr bwMode="auto">
          <a:xfrm>
            <a:off x="5794131" y="3783013"/>
            <a:ext cx="137746" cy="163512"/>
          </a:xfrm>
          <a:custGeom>
            <a:avLst/>
            <a:gdLst>
              <a:gd name="T0" fmla="*/ 0 w 172"/>
              <a:gd name="T1" fmla="*/ 2147483647 h 206"/>
              <a:gd name="T2" fmla="*/ 2147483647 w 172"/>
              <a:gd name="T3" fmla="*/ 2147483647 h 206"/>
              <a:gd name="T4" fmla="*/ 2147483647 w 172"/>
              <a:gd name="T5" fmla="*/ 0 h 206"/>
              <a:gd name="T6" fmla="*/ 0 60000 65536"/>
              <a:gd name="T7" fmla="*/ 0 60000 65536"/>
              <a:gd name="T8" fmla="*/ 0 60000 65536"/>
              <a:gd name="T9" fmla="*/ 0 w 172"/>
              <a:gd name="T10" fmla="*/ 0 h 206"/>
              <a:gd name="T11" fmla="*/ 172 w 172"/>
              <a:gd name="T12" fmla="*/ 206 h 206"/>
            </a:gdLst>
            <a:ahLst/>
            <a:cxnLst>
              <a:cxn ang="T6">
                <a:pos x="T0" y="T1"/>
              </a:cxn>
              <a:cxn ang="T7">
                <a:pos x="T2" y="T3"/>
              </a:cxn>
              <a:cxn ang="T8">
                <a:pos x="T4" y="T5"/>
              </a:cxn>
            </a:cxnLst>
            <a:rect l="T9" t="T10" r="T11" b="T12"/>
            <a:pathLst>
              <a:path w="172" h="206">
                <a:moveTo>
                  <a:pt x="0" y="206"/>
                </a:moveTo>
                <a:lnTo>
                  <a:pt x="159" y="109"/>
                </a:lnTo>
                <a:lnTo>
                  <a:pt x="172" y="0"/>
                </a:lnTo>
              </a:path>
            </a:pathLst>
          </a:custGeom>
          <a:noFill/>
          <a:ln w="26988">
            <a:solidFill>
              <a:srgbClr val="00E000"/>
            </a:solidFill>
            <a:round/>
            <a:headEnd/>
            <a:tailEnd/>
          </a:ln>
        </p:spPr>
        <p:txBody>
          <a:bodyPr/>
          <a:lstStyle/>
          <a:p>
            <a:endParaRPr lang="nb-NO"/>
          </a:p>
        </p:txBody>
      </p:sp>
      <p:sp>
        <p:nvSpPr>
          <p:cNvPr id="61529" name="Line 287"/>
          <p:cNvSpPr>
            <a:spLocks noChangeShapeType="1"/>
          </p:cNvSpPr>
          <p:nvPr/>
        </p:nvSpPr>
        <p:spPr bwMode="auto">
          <a:xfrm>
            <a:off x="6040315" y="3833814"/>
            <a:ext cx="281354" cy="98425"/>
          </a:xfrm>
          <a:prstGeom prst="line">
            <a:avLst/>
          </a:prstGeom>
          <a:noFill/>
          <a:ln w="26988">
            <a:solidFill>
              <a:srgbClr val="00E000"/>
            </a:solidFill>
            <a:round/>
            <a:headEnd/>
            <a:tailEnd/>
          </a:ln>
        </p:spPr>
        <p:txBody>
          <a:bodyPr/>
          <a:lstStyle/>
          <a:p>
            <a:endParaRPr lang="nb-NO"/>
          </a:p>
        </p:txBody>
      </p:sp>
      <p:sp>
        <p:nvSpPr>
          <p:cNvPr id="61530" name="Freeform 288"/>
          <p:cNvSpPr>
            <a:spLocks/>
          </p:cNvSpPr>
          <p:nvPr/>
        </p:nvSpPr>
        <p:spPr bwMode="auto">
          <a:xfrm>
            <a:off x="6044712" y="3600451"/>
            <a:ext cx="575896" cy="193675"/>
          </a:xfrm>
          <a:custGeom>
            <a:avLst/>
            <a:gdLst>
              <a:gd name="T0" fmla="*/ 0 w 724"/>
              <a:gd name="T1" fmla="*/ 2147483647 h 242"/>
              <a:gd name="T2" fmla="*/ 2147483647 w 724"/>
              <a:gd name="T3" fmla="*/ 0 h 242"/>
              <a:gd name="T4" fmla="*/ 2147483647 w 724"/>
              <a:gd name="T5" fmla="*/ 2147483647 h 242"/>
              <a:gd name="T6" fmla="*/ 0 60000 65536"/>
              <a:gd name="T7" fmla="*/ 0 60000 65536"/>
              <a:gd name="T8" fmla="*/ 0 60000 65536"/>
              <a:gd name="T9" fmla="*/ 0 w 724"/>
              <a:gd name="T10" fmla="*/ 0 h 242"/>
              <a:gd name="T11" fmla="*/ 724 w 724"/>
              <a:gd name="T12" fmla="*/ 242 h 242"/>
            </a:gdLst>
            <a:ahLst/>
            <a:cxnLst>
              <a:cxn ang="T6">
                <a:pos x="T0" y="T1"/>
              </a:cxn>
              <a:cxn ang="T7">
                <a:pos x="T2" y="T3"/>
              </a:cxn>
              <a:cxn ang="T8">
                <a:pos x="T4" y="T5"/>
              </a:cxn>
            </a:cxnLst>
            <a:rect l="T9" t="T10" r="T11" b="T12"/>
            <a:pathLst>
              <a:path w="724" h="242">
                <a:moveTo>
                  <a:pt x="0" y="242"/>
                </a:moveTo>
                <a:lnTo>
                  <a:pt x="351" y="0"/>
                </a:lnTo>
                <a:lnTo>
                  <a:pt x="724" y="88"/>
                </a:lnTo>
              </a:path>
            </a:pathLst>
          </a:custGeom>
          <a:noFill/>
          <a:ln w="26988">
            <a:solidFill>
              <a:srgbClr val="00E000"/>
            </a:solidFill>
            <a:round/>
            <a:headEnd/>
            <a:tailEnd/>
          </a:ln>
        </p:spPr>
        <p:txBody>
          <a:bodyPr/>
          <a:lstStyle/>
          <a:p>
            <a:endParaRPr lang="nb-NO"/>
          </a:p>
        </p:txBody>
      </p:sp>
      <p:sp>
        <p:nvSpPr>
          <p:cNvPr id="61531" name="Line 289"/>
          <p:cNvSpPr>
            <a:spLocks noChangeShapeType="1"/>
          </p:cNvSpPr>
          <p:nvPr/>
        </p:nvSpPr>
        <p:spPr bwMode="auto">
          <a:xfrm flipH="1">
            <a:off x="5974374" y="3421063"/>
            <a:ext cx="243254" cy="146050"/>
          </a:xfrm>
          <a:prstGeom prst="line">
            <a:avLst/>
          </a:prstGeom>
          <a:noFill/>
          <a:ln w="26988">
            <a:solidFill>
              <a:srgbClr val="00E000"/>
            </a:solidFill>
            <a:round/>
            <a:headEnd/>
            <a:tailEnd/>
          </a:ln>
        </p:spPr>
        <p:txBody>
          <a:bodyPr/>
          <a:lstStyle/>
          <a:p>
            <a:endParaRPr lang="nb-NO"/>
          </a:p>
        </p:txBody>
      </p:sp>
      <p:sp>
        <p:nvSpPr>
          <p:cNvPr id="61532" name="Line 290"/>
          <p:cNvSpPr>
            <a:spLocks noChangeShapeType="1"/>
          </p:cNvSpPr>
          <p:nvPr/>
        </p:nvSpPr>
        <p:spPr bwMode="auto">
          <a:xfrm>
            <a:off x="6658708" y="5080001"/>
            <a:ext cx="76200" cy="201613"/>
          </a:xfrm>
          <a:prstGeom prst="line">
            <a:avLst/>
          </a:prstGeom>
          <a:noFill/>
          <a:ln w="26988">
            <a:solidFill>
              <a:srgbClr val="00E000"/>
            </a:solidFill>
            <a:round/>
            <a:headEnd/>
            <a:tailEnd/>
          </a:ln>
        </p:spPr>
        <p:txBody>
          <a:bodyPr/>
          <a:lstStyle/>
          <a:p>
            <a:endParaRPr lang="nb-NO"/>
          </a:p>
        </p:txBody>
      </p:sp>
      <p:sp>
        <p:nvSpPr>
          <p:cNvPr id="61533" name="Freeform 291"/>
          <p:cNvSpPr>
            <a:spLocks/>
          </p:cNvSpPr>
          <p:nvPr/>
        </p:nvSpPr>
        <p:spPr bwMode="auto">
          <a:xfrm>
            <a:off x="6282105" y="4368800"/>
            <a:ext cx="376603" cy="711200"/>
          </a:xfrm>
          <a:custGeom>
            <a:avLst/>
            <a:gdLst>
              <a:gd name="T0" fmla="*/ 0 w 476"/>
              <a:gd name="T1" fmla="*/ 0 h 895"/>
              <a:gd name="T2" fmla="*/ 2147483647 w 476"/>
              <a:gd name="T3" fmla="*/ 2147483647 h 895"/>
              <a:gd name="T4" fmla="*/ 2147483647 w 476"/>
              <a:gd name="T5" fmla="*/ 2147483647 h 895"/>
              <a:gd name="T6" fmla="*/ 2147483647 w 476"/>
              <a:gd name="T7" fmla="*/ 2147483647 h 895"/>
              <a:gd name="T8" fmla="*/ 0 60000 65536"/>
              <a:gd name="T9" fmla="*/ 0 60000 65536"/>
              <a:gd name="T10" fmla="*/ 0 60000 65536"/>
              <a:gd name="T11" fmla="*/ 0 60000 65536"/>
              <a:gd name="T12" fmla="*/ 0 w 476"/>
              <a:gd name="T13" fmla="*/ 0 h 895"/>
              <a:gd name="T14" fmla="*/ 476 w 476"/>
              <a:gd name="T15" fmla="*/ 895 h 895"/>
            </a:gdLst>
            <a:ahLst/>
            <a:cxnLst>
              <a:cxn ang="T8">
                <a:pos x="T0" y="T1"/>
              </a:cxn>
              <a:cxn ang="T9">
                <a:pos x="T2" y="T3"/>
              </a:cxn>
              <a:cxn ang="T10">
                <a:pos x="T4" y="T5"/>
              </a:cxn>
              <a:cxn ang="T11">
                <a:pos x="T6" y="T7"/>
              </a:cxn>
            </a:cxnLst>
            <a:rect l="T12" t="T13" r="T14" b="T15"/>
            <a:pathLst>
              <a:path w="476" h="895">
                <a:moveTo>
                  <a:pt x="0" y="0"/>
                </a:moveTo>
                <a:lnTo>
                  <a:pt x="277" y="182"/>
                </a:lnTo>
                <a:lnTo>
                  <a:pt x="400" y="623"/>
                </a:lnTo>
                <a:lnTo>
                  <a:pt x="476" y="895"/>
                </a:lnTo>
              </a:path>
            </a:pathLst>
          </a:custGeom>
          <a:noFill/>
          <a:ln w="26988">
            <a:solidFill>
              <a:srgbClr val="00E000"/>
            </a:solidFill>
            <a:round/>
            <a:headEnd/>
            <a:tailEnd/>
          </a:ln>
        </p:spPr>
        <p:txBody>
          <a:bodyPr/>
          <a:lstStyle/>
          <a:p>
            <a:endParaRPr lang="nb-NO"/>
          </a:p>
        </p:txBody>
      </p:sp>
      <p:sp>
        <p:nvSpPr>
          <p:cNvPr id="61534" name="Line 292"/>
          <p:cNvSpPr>
            <a:spLocks noChangeShapeType="1"/>
          </p:cNvSpPr>
          <p:nvPr/>
        </p:nvSpPr>
        <p:spPr bwMode="auto">
          <a:xfrm flipH="1" flipV="1">
            <a:off x="6416920" y="4225925"/>
            <a:ext cx="83526" cy="287338"/>
          </a:xfrm>
          <a:prstGeom prst="line">
            <a:avLst/>
          </a:prstGeom>
          <a:noFill/>
          <a:ln w="26988">
            <a:solidFill>
              <a:srgbClr val="00E000"/>
            </a:solidFill>
            <a:round/>
            <a:headEnd/>
            <a:tailEnd/>
          </a:ln>
        </p:spPr>
        <p:txBody>
          <a:bodyPr/>
          <a:lstStyle/>
          <a:p>
            <a:endParaRPr lang="nb-NO"/>
          </a:p>
        </p:txBody>
      </p:sp>
      <p:sp>
        <p:nvSpPr>
          <p:cNvPr id="61535" name="Line 293"/>
          <p:cNvSpPr>
            <a:spLocks noChangeShapeType="1"/>
          </p:cNvSpPr>
          <p:nvPr/>
        </p:nvSpPr>
        <p:spPr bwMode="auto">
          <a:xfrm flipH="1" flipV="1">
            <a:off x="6321669" y="3932238"/>
            <a:ext cx="304800" cy="203200"/>
          </a:xfrm>
          <a:prstGeom prst="line">
            <a:avLst/>
          </a:prstGeom>
          <a:noFill/>
          <a:ln w="26988">
            <a:solidFill>
              <a:srgbClr val="00E000"/>
            </a:solidFill>
            <a:round/>
            <a:headEnd/>
            <a:tailEnd/>
          </a:ln>
        </p:spPr>
        <p:txBody>
          <a:bodyPr/>
          <a:lstStyle/>
          <a:p>
            <a:endParaRPr lang="nb-NO"/>
          </a:p>
        </p:txBody>
      </p:sp>
      <p:sp>
        <p:nvSpPr>
          <p:cNvPr id="61536" name="Line 294"/>
          <p:cNvSpPr>
            <a:spLocks noChangeShapeType="1"/>
          </p:cNvSpPr>
          <p:nvPr/>
        </p:nvSpPr>
        <p:spPr bwMode="auto">
          <a:xfrm flipH="1" flipV="1">
            <a:off x="6321669" y="3932239"/>
            <a:ext cx="95250" cy="293687"/>
          </a:xfrm>
          <a:prstGeom prst="line">
            <a:avLst/>
          </a:prstGeom>
          <a:noFill/>
          <a:ln w="26988">
            <a:solidFill>
              <a:srgbClr val="00E000"/>
            </a:solidFill>
            <a:round/>
            <a:headEnd/>
            <a:tailEnd/>
          </a:ln>
        </p:spPr>
        <p:txBody>
          <a:bodyPr/>
          <a:lstStyle/>
          <a:p>
            <a:endParaRPr lang="nb-NO"/>
          </a:p>
        </p:txBody>
      </p:sp>
      <p:sp>
        <p:nvSpPr>
          <p:cNvPr id="61537" name="Freeform 295"/>
          <p:cNvSpPr>
            <a:spLocks/>
          </p:cNvSpPr>
          <p:nvPr/>
        </p:nvSpPr>
        <p:spPr bwMode="auto">
          <a:xfrm>
            <a:off x="6837485" y="649289"/>
            <a:ext cx="301869" cy="547687"/>
          </a:xfrm>
          <a:custGeom>
            <a:avLst/>
            <a:gdLst>
              <a:gd name="T0" fmla="*/ 2147483647 w 382"/>
              <a:gd name="T1" fmla="*/ 2147483647 h 690"/>
              <a:gd name="T2" fmla="*/ 2147483647 w 382"/>
              <a:gd name="T3" fmla="*/ 2147483647 h 690"/>
              <a:gd name="T4" fmla="*/ 2147483647 w 382"/>
              <a:gd name="T5" fmla="*/ 2147483647 h 690"/>
              <a:gd name="T6" fmla="*/ 0 w 382"/>
              <a:gd name="T7" fmla="*/ 0 h 690"/>
              <a:gd name="T8" fmla="*/ 0 60000 65536"/>
              <a:gd name="T9" fmla="*/ 0 60000 65536"/>
              <a:gd name="T10" fmla="*/ 0 60000 65536"/>
              <a:gd name="T11" fmla="*/ 0 60000 65536"/>
              <a:gd name="T12" fmla="*/ 0 w 382"/>
              <a:gd name="T13" fmla="*/ 0 h 690"/>
              <a:gd name="T14" fmla="*/ 382 w 382"/>
              <a:gd name="T15" fmla="*/ 690 h 690"/>
            </a:gdLst>
            <a:ahLst/>
            <a:cxnLst>
              <a:cxn ang="T8">
                <a:pos x="T0" y="T1"/>
              </a:cxn>
              <a:cxn ang="T9">
                <a:pos x="T2" y="T3"/>
              </a:cxn>
              <a:cxn ang="T10">
                <a:pos x="T4" y="T5"/>
              </a:cxn>
              <a:cxn ang="T11">
                <a:pos x="T6" y="T7"/>
              </a:cxn>
            </a:cxnLst>
            <a:rect l="T12" t="T13" r="T14" b="T15"/>
            <a:pathLst>
              <a:path w="382" h="690">
                <a:moveTo>
                  <a:pt x="382" y="690"/>
                </a:moveTo>
                <a:lnTo>
                  <a:pt x="355" y="554"/>
                </a:lnTo>
                <a:lnTo>
                  <a:pt x="166" y="346"/>
                </a:lnTo>
                <a:lnTo>
                  <a:pt x="0" y="0"/>
                </a:lnTo>
              </a:path>
            </a:pathLst>
          </a:custGeom>
          <a:noFill/>
          <a:ln w="26988">
            <a:solidFill>
              <a:srgbClr val="00E000"/>
            </a:solidFill>
            <a:round/>
            <a:headEnd/>
            <a:tailEnd/>
          </a:ln>
        </p:spPr>
        <p:txBody>
          <a:bodyPr/>
          <a:lstStyle/>
          <a:p>
            <a:endParaRPr lang="nb-NO"/>
          </a:p>
        </p:txBody>
      </p:sp>
      <p:sp>
        <p:nvSpPr>
          <p:cNvPr id="61538" name="Line 296"/>
          <p:cNvSpPr>
            <a:spLocks noChangeShapeType="1"/>
          </p:cNvSpPr>
          <p:nvPr/>
        </p:nvSpPr>
        <p:spPr bwMode="auto">
          <a:xfrm flipH="1">
            <a:off x="6967905" y="768351"/>
            <a:ext cx="272562" cy="155575"/>
          </a:xfrm>
          <a:prstGeom prst="line">
            <a:avLst/>
          </a:prstGeom>
          <a:noFill/>
          <a:ln w="26988">
            <a:solidFill>
              <a:srgbClr val="00E000"/>
            </a:solidFill>
            <a:round/>
            <a:headEnd/>
            <a:tailEnd/>
          </a:ln>
        </p:spPr>
        <p:txBody>
          <a:bodyPr/>
          <a:lstStyle/>
          <a:p>
            <a:endParaRPr lang="nb-NO"/>
          </a:p>
        </p:txBody>
      </p:sp>
      <p:sp>
        <p:nvSpPr>
          <p:cNvPr id="61539" name="Line 297"/>
          <p:cNvSpPr>
            <a:spLocks noChangeShapeType="1"/>
          </p:cNvSpPr>
          <p:nvPr/>
        </p:nvSpPr>
        <p:spPr bwMode="auto">
          <a:xfrm flipH="1">
            <a:off x="7137890" y="1036639"/>
            <a:ext cx="96715" cy="161925"/>
          </a:xfrm>
          <a:prstGeom prst="line">
            <a:avLst/>
          </a:prstGeom>
          <a:noFill/>
          <a:ln w="26988">
            <a:solidFill>
              <a:srgbClr val="FF0000"/>
            </a:solidFill>
            <a:round/>
            <a:headEnd/>
            <a:tailEnd/>
          </a:ln>
        </p:spPr>
        <p:txBody>
          <a:bodyPr/>
          <a:lstStyle/>
          <a:p>
            <a:endParaRPr lang="nb-NO"/>
          </a:p>
        </p:txBody>
      </p:sp>
      <p:sp>
        <p:nvSpPr>
          <p:cNvPr id="61540" name="Freeform 298"/>
          <p:cNvSpPr>
            <a:spLocks/>
          </p:cNvSpPr>
          <p:nvPr/>
        </p:nvSpPr>
        <p:spPr bwMode="auto">
          <a:xfrm>
            <a:off x="6031524" y="735014"/>
            <a:ext cx="139212" cy="661987"/>
          </a:xfrm>
          <a:custGeom>
            <a:avLst/>
            <a:gdLst>
              <a:gd name="T0" fmla="*/ 2147483647 w 178"/>
              <a:gd name="T1" fmla="*/ 2147483647 h 833"/>
              <a:gd name="T2" fmla="*/ 2147483647 w 178"/>
              <a:gd name="T3" fmla="*/ 2147483647 h 833"/>
              <a:gd name="T4" fmla="*/ 2147483647 w 178"/>
              <a:gd name="T5" fmla="*/ 2147483647 h 833"/>
              <a:gd name="T6" fmla="*/ 0 w 178"/>
              <a:gd name="T7" fmla="*/ 2147483647 h 833"/>
              <a:gd name="T8" fmla="*/ 2147483647 w 178"/>
              <a:gd name="T9" fmla="*/ 0 h 833"/>
              <a:gd name="T10" fmla="*/ 0 60000 65536"/>
              <a:gd name="T11" fmla="*/ 0 60000 65536"/>
              <a:gd name="T12" fmla="*/ 0 60000 65536"/>
              <a:gd name="T13" fmla="*/ 0 60000 65536"/>
              <a:gd name="T14" fmla="*/ 0 60000 65536"/>
              <a:gd name="T15" fmla="*/ 0 w 178"/>
              <a:gd name="T16" fmla="*/ 0 h 833"/>
              <a:gd name="T17" fmla="*/ 178 w 178"/>
              <a:gd name="T18" fmla="*/ 833 h 833"/>
            </a:gdLst>
            <a:ahLst/>
            <a:cxnLst>
              <a:cxn ang="T10">
                <a:pos x="T0" y="T1"/>
              </a:cxn>
              <a:cxn ang="T11">
                <a:pos x="T2" y="T3"/>
              </a:cxn>
              <a:cxn ang="T12">
                <a:pos x="T4" y="T5"/>
              </a:cxn>
              <a:cxn ang="T13">
                <a:pos x="T6" y="T7"/>
              </a:cxn>
              <a:cxn ang="T14">
                <a:pos x="T8" y="T9"/>
              </a:cxn>
            </a:cxnLst>
            <a:rect l="T15" t="T16" r="T17" b="T18"/>
            <a:pathLst>
              <a:path w="178" h="833">
                <a:moveTo>
                  <a:pt x="178" y="833"/>
                </a:moveTo>
                <a:lnTo>
                  <a:pt x="106" y="678"/>
                </a:lnTo>
                <a:lnTo>
                  <a:pt x="15" y="462"/>
                </a:lnTo>
                <a:lnTo>
                  <a:pt x="0" y="197"/>
                </a:lnTo>
                <a:lnTo>
                  <a:pt x="52" y="0"/>
                </a:lnTo>
              </a:path>
            </a:pathLst>
          </a:custGeom>
          <a:noFill/>
          <a:ln w="26988">
            <a:solidFill>
              <a:srgbClr val="00E000"/>
            </a:solidFill>
            <a:round/>
            <a:headEnd/>
            <a:tailEnd/>
          </a:ln>
        </p:spPr>
        <p:txBody>
          <a:bodyPr/>
          <a:lstStyle/>
          <a:p>
            <a:endParaRPr lang="nb-NO"/>
          </a:p>
        </p:txBody>
      </p:sp>
      <p:sp>
        <p:nvSpPr>
          <p:cNvPr id="61541" name="Line 299"/>
          <p:cNvSpPr>
            <a:spLocks noChangeShapeType="1"/>
          </p:cNvSpPr>
          <p:nvPr/>
        </p:nvSpPr>
        <p:spPr bwMode="auto">
          <a:xfrm flipV="1">
            <a:off x="6072554" y="603251"/>
            <a:ext cx="61546" cy="131763"/>
          </a:xfrm>
          <a:prstGeom prst="line">
            <a:avLst/>
          </a:prstGeom>
          <a:noFill/>
          <a:ln w="26988">
            <a:solidFill>
              <a:srgbClr val="00E000"/>
            </a:solidFill>
            <a:round/>
            <a:headEnd/>
            <a:tailEnd/>
          </a:ln>
        </p:spPr>
        <p:txBody>
          <a:bodyPr/>
          <a:lstStyle/>
          <a:p>
            <a:endParaRPr lang="nb-NO"/>
          </a:p>
        </p:txBody>
      </p:sp>
      <p:sp>
        <p:nvSpPr>
          <p:cNvPr id="61542" name="Freeform 300"/>
          <p:cNvSpPr>
            <a:spLocks/>
          </p:cNvSpPr>
          <p:nvPr/>
        </p:nvSpPr>
        <p:spPr bwMode="auto">
          <a:xfrm>
            <a:off x="6762751" y="1152526"/>
            <a:ext cx="376603" cy="74613"/>
          </a:xfrm>
          <a:custGeom>
            <a:avLst/>
            <a:gdLst>
              <a:gd name="T0" fmla="*/ 2147483647 w 474"/>
              <a:gd name="T1" fmla="*/ 2147483647 h 94"/>
              <a:gd name="T2" fmla="*/ 2147483647 w 474"/>
              <a:gd name="T3" fmla="*/ 2147483647 h 94"/>
              <a:gd name="T4" fmla="*/ 0 w 474"/>
              <a:gd name="T5" fmla="*/ 0 h 94"/>
              <a:gd name="T6" fmla="*/ 0 60000 65536"/>
              <a:gd name="T7" fmla="*/ 0 60000 65536"/>
              <a:gd name="T8" fmla="*/ 0 60000 65536"/>
              <a:gd name="T9" fmla="*/ 0 w 474"/>
              <a:gd name="T10" fmla="*/ 0 h 94"/>
              <a:gd name="T11" fmla="*/ 474 w 474"/>
              <a:gd name="T12" fmla="*/ 94 h 94"/>
            </a:gdLst>
            <a:ahLst/>
            <a:cxnLst>
              <a:cxn ang="T6">
                <a:pos x="T0" y="T1"/>
              </a:cxn>
              <a:cxn ang="T7">
                <a:pos x="T2" y="T3"/>
              </a:cxn>
              <a:cxn ang="T8">
                <a:pos x="T4" y="T5"/>
              </a:cxn>
            </a:cxnLst>
            <a:rect l="T9" t="T10" r="T11" b="T12"/>
            <a:pathLst>
              <a:path w="474" h="94">
                <a:moveTo>
                  <a:pt x="474" y="56"/>
                </a:moveTo>
                <a:lnTo>
                  <a:pt x="226" y="94"/>
                </a:lnTo>
                <a:lnTo>
                  <a:pt x="0" y="0"/>
                </a:lnTo>
              </a:path>
            </a:pathLst>
          </a:custGeom>
          <a:noFill/>
          <a:ln w="26988">
            <a:solidFill>
              <a:srgbClr val="00E000"/>
            </a:solidFill>
            <a:round/>
            <a:headEnd/>
            <a:tailEnd/>
          </a:ln>
        </p:spPr>
        <p:txBody>
          <a:bodyPr/>
          <a:lstStyle/>
          <a:p>
            <a:endParaRPr lang="nb-NO"/>
          </a:p>
        </p:txBody>
      </p:sp>
      <p:sp>
        <p:nvSpPr>
          <p:cNvPr id="61543" name="Freeform 301"/>
          <p:cNvSpPr>
            <a:spLocks/>
          </p:cNvSpPr>
          <p:nvPr/>
        </p:nvSpPr>
        <p:spPr bwMode="auto">
          <a:xfrm>
            <a:off x="7118838" y="1036639"/>
            <a:ext cx="474785" cy="52387"/>
          </a:xfrm>
          <a:custGeom>
            <a:avLst/>
            <a:gdLst>
              <a:gd name="T0" fmla="*/ 0 w 597"/>
              <a:gd name="T1" fmla="*/ 2147483647 h 65"/>
              <a:gd name="T2" fmla="*/ 2147483647 w 597"/>
              <a:gd name="T3" fmla="*/ 0 h 65"/>
              <a:gd name="T4" fmla="*/ 2147483647 w 597"/>
              <a:gd name="T5" fmla="*/ 2147483647 h 65"/>
              <a:gd name="T6" fmla="*/ 2147483647 w 597"/>
              <a:gd name="T7" fmla="*/ 2147483647 h 65"/>
              <a:gd name="T8" fmla="*/ 0 60000 65536"/>
              <a:gd name="T9" fmla="*/ 0 60000 65536"/>
              <a:gd name="T10" fmla="*/ 0 60000 65536"/>
              <a:gd name="T11" fmla="*/ 0 60000 65536"/>
              <a:gd name="T12" fmla="*/ 0 w 597"/>
              <a:gd name="T13" fmla="*/ 0 h 65"/>
              <a:gd name="T14" fmla="*/ 597 w 597"/>
              <a:gd name="T15" fmla="*/ 65 h 65"/>
            </a:gdLst>
            <a:ahLst/>
            <a:cxnLst>
              <a:cxn ang="T8">
                <a:pos x="T0" y="T1"/>
              </a:cxn>
              <a:cxn ang="T9">
                <a:pos x="T2" y="T3"/>
              </a:cxn>
              <a:cxn ang="T10">
                <a:pos x="T4" y="T5"/>
              </a:cxn>
              <a:cxn ang="T11">
                <a:pos x="T6" y="T7"/>
              </a:cxn>
            </a:cxnLst>
            <a:rect l="T12" t="T13" r="T14" b="T15"/>
            <a:pathLst>
              <a:path w="597" h="65">
                <a:moveTo>
                  <a:pt x="0" y="65"/>
                </a:moveTo>
                <a:lnTo>
                  <a:pt x="145" y="0"/>
                </a:lnTo>
                <a:lnTo>
                  <a:pt x="525" y="11"/>
                </a:lnTo>
                <a:lnTo>
                  <a:pt x="597" y="42"/>
                </a:lnTo>
              </a:path>
            </a:pathLst>
          </a:custGeom>
          <a:noFill/>
          <a:ln w="26988">
            <a:solidFill>
              <a:srgbClr val="00E000"/>
            </a:solidFill>
            <a:round/>
            <a:headEnd/>
            <a:tailEnd/>
          </a:ln>
        </p:spPr>
        <p:txBody>
          <a:bodyPr/>
          <a:lstStyle/>
          <a:p>
            <a:endParaRPr lang="nb-NO"/>
          </a:p>
        </p:txBody>
      </p:sp>
      <p:sp>
        <p:nvSpPr>
          <p:cNvPr id="61544" name="Line 302"/>
          <p:cNvSpPr>
            <a:spLocks noChangeShapeType="1"/>
          </p:cNvSpPr>
          <p:nvPr/>
        </p:nvSpPr>
        <p:spPr bwMode="auto">
          <a:xfrm flipV="1">
            <a:off x="6103328" y="1414463"/>
            <a:ext cx="55685" cy="30162"/>
          </a:xfrm>
          <a:prstGeom prst="line">
            <a:avLst/>
          </a:prstGeom>
          <a:noFill/>
          <a:ln w="26988">
            <a:solidFill>
              <a:srgbClr val="FF0000"/>
            </a:solidFill>
            <a:round/>
            <a:headEnd/>
            <a:tailEnd/>
          </a:ln>
        </p:spPr>
        <p:txBody>
          <a:bodyPr/>
          <a:lstStyle/>
          <a:p>
            <a:endParaRPr lang="nb-NO"/>
          </a:p>
        </p:txBody>
      </p:sp>
      <p:sp>
        <p:nvSpPr>
          <p:cNvPr id="61545" name="Freeform 303"/>
          <p:cNvSpPr>
            <a:spLocks/>
          </p:cNvSpPr>
          <p:nvPr/>
        </p:nvSpPr>
        <p:spPr bwMode="auto">
          <a:xfrm>
            <a:off x="6220558" y="3303589"/>
            <a:ext cx="162657" cy="117475"/>
          </a:xfrm>
          <a:custGeom>
            <a:avLst/>
            <a:gdLst>
              <a:gd name="T0" fmla="*/ 2147483647 w 206"/>
              <a:gd name="T1" fmla="*/ 0 h 149"/>
              <a:gd name="T2" fmla="*/ 2147483647 w 206"/>
              <a:gd name="T3" fmla="*/ 2147483647 h 149"/>
              <a:gd name="T4" fmla="*/ 0 w 206"/>
              <a:gd name="T5" fmla="*/ 2147483647 h 149"/>
              <a:gd name="T6" fmla="*/ 0 60000 65536"/>
              <a:gd name="T7" fmla="*/ 0 60000 65536"/>
              <a:gd name="T8" fmla="*/ 0 60000 65536"/>
              <a:gd name="T9" fmla="*/ 0 w 206"/>
              <a:gd name="T10" fmla="*/ 0 h 149"/>
              <a:gd name="T11" fmla="*/ 206 w 206"/>
              <a:gd name="T12" fmla="*/ 149 h 149"/>
            </a:gdLst>
            <a:ahLst/>
            <a:cxnLst>
              <a:cxn ang="T6">
                <a:pos x="T0" y="T1"/>
              </a:cxn>
              <a:cxn ang="T7">
                <a:pos x="T2" y="T3"/>
              </a:cxn>
              <a:cxn ang="T8">
                <a:pos x="T4" y="T5"/>
              </a:cxn>
            </a:cxnLst>
            <a:rect l="T9" t="T10" r="T11" b="T12"/>
            <a:pathLst>
              <a:path w="206" h="149">
                <a:moveTo>
                  <a:pt x="206" y="0"/>
                </a:moveTo>
                <a:lnTo>
                  <a:pt x="96" y="40"/>
                </a:lnTo>
                <a:lnTo>
                  <a:pt x="0" y="149"/>
                </a:lnTo>
              </a:path>
            </a:pathLst>
          </a:custGeom>
          <a:noFill/>
          <a:ln w="26988">
            <a:solidFill>
              <a:srgbClr val="00E000"/>
            </a:solidFill>
            <a:round/>
            <a:headEnd/>
            <a:tailEnd/>
          </a:ln>
        </p:spPr>
        <p:txBody>
          <a:bodyPr/>
          <a:lstStyle/>
          <a:p>
            <a:endParaRPr lang="nb-NO"/>
          </a:p>
        </p:txBody>
      </p:sp>
      <p:sp>
        <p:nvSpPr>
          <p:cNvPr id="61546" name="Freeform 304"/>
          <p:cNvSpPr>
            <a:spLocks/>
          </p:cNvSpPr>
          <p:nvPr/>
        </p:nvSpPr>
        <p:spPr bwMode="auto">
          <a:xfrm>
            <a:off x="6383216" y="3303588"/>
            <a:ext cx="477715" cy="127000"/>
          </a:xfrm>
          <a:custGeom>
            <a:avLst/>
            <a:gdLst>
              <a:gd name="T0" fmla="*/ 0 w 603"/>
              <a:gd name="T1" fmla="*/ 0 h 160"/>
              <a:gd name="T2" fmla="*/ 2147483647 w 603"/>
              <a:gd name="T3" fmla="*/ 2147483647 h 160"/>
              <a:gd name="T4" fmla="*/ 2147483647 w 603"/>
              <a:gd name="T5" fmla="*/ 2147483647 h 160"/>
              <a:gd name="T6" fmla="*/ 0 60000 65536"/>
              <a:gd name="T7" fmla="*/ 0 60000 65536"/>
              <a:gd name="T8" fmla="*/ 0 60000 65536"/>
              <a:gd name="T9" fmla="*/ 0 w 603"/>
              <a:gd name="T10" fmla="*/ 0 h 160"/>
              <a:gd name="T11" fmla="*/ 603 w 603"/>
              <a:gd name="T12" fmla="*/ 160 h 160"/>
            </a:gdLst>
            <a:ahLst/>
            <a:cxnLst>
              <a:cxn ang="T6">
                <a:pos x="T0" y="T1"/>
              </a:cxn>
              <a:cxn ang="T7">
                <a:pos x="T2" y="T3"/>
              </a:cxn>
              <a:cxn ang="T8">
                <a:pos x="T4" y="T5"/>
              </a:cxn>
            </a:cxnLst>
            <a:rect l="T9" t="T10" r="T11" b="T12"/>
            <a:pathLst>
              <a:path w="603" h="160">
                <a:moveTo>
                  <a:pt x="0" y="0"/>
                </a:moveTo>
                <a:lnTo>
                  <a:pt x="66" y="100"/>
                </a:lnTo>
                <a:lnTo>
                  <a:pt x="603" y="160"/>
                </a:lnTo>
              </a:path>
            </a:pathLst>
          </a:custGeom>
          <a:noFill/>
          <a:ln w="26988">
            <a:solidFill>
              <a:srgbClr val="00E000"/>
            </a:solidFill>
            <a:round/>
            <a:headEnd/>
            <a:tailEnd/>
          </a:ln>
        </p:spPr>
        <p:txBody>
          <a:bodyPr/>
          <a:lstStyle/>
          <a:p>
            <a:endParaRPr lang="nb-NO"/>
          </a:p>
        </p:txBody>
      </p:sp>
      <p:sp>
        <p:nvSpPr>
          <p:cNvPr id="61547" name="Freeform 305"/>
          <p:cNvSpPr>
            <a:spLocks/>
          </p:cNvSpPr>
          <p:nvPr/>
        </p:nvSpPr>
        <p:spPr bwMode="auto">
          <a:xfrm>
            <a:off x="6855070" y="2051050"/>
            <a:ext cx="162658" cy="465138"/>
          </a:xfrm>
          <a:custGeom>
            <a:avLst/>
            <a:gdLst>
              <a:gd name="T0" fmla="*/ 0 w 206"/>
              <a:gd name="T1" fmla="*/ 2147483647 h 585"/>
              <a:gd name="T2" fmla="*/ 2147483647 w 206"/>
              <a:gd name="T3" fmla="*/ 2147483647 h 585"/>
              <a:gd name="T4" fmla="*/ 2147483647 w 206"/>
              <a:gd name="T5" fmla="*/ 0 h 585"/>
              <a:gd name="T6" fmla="*/ 0 60000 65536"/>
              <a:gd name="T7" fmla="*/ 0 60000 65536"/>
              <a:gd name="T8" fmla="*/ 0 60000 65536"/>
              <a:gd name="T9" fmla="*/ 0 w 206"/>
              <a:gd name="T10" fmla="*/ 0 h 585"/>
              <a:gd name="T11" fmla="*/ 206 w 206"/>
              <a:gd name="T12" fmla="*/ 585 h 585"/>
            </a:gdLst>
            <a:ahLst/>
            <a:cxnLst>
              <a:cxn ang="T6">
                <a:pos x="T0" y="T1"/>
              </a:cxn>
              <a:cxn ang="T7">
                <a:pos x="T2" y="T3"/>
              </a:cxn>
              <a:cxn ang="T8">
                <a:pos x="T4" y="T5"/>
              </a:cxn>
            </a:cxnLst>
            <a:rect l="T9" t="T10" r="T11" b="T12"/>
            <a:pathLst>
              <a:path w="206" h="585">
                <a:moveTo>
                  <a:pt x="0" y="585"/>
                </a:moveTo>
                <a:lnTo>
                  <a:pt x="196" y="363"/>
                </a:lnTo>
                <a:lnTo>
                  <a:pt x="206" y="0"/>
                </a:lnTo>
              </a:path>
            </a:pathLst>
          </a:custGeom>
          <a:noFill/>
          <a:ln w="26988">
            <a:solidFill>
              <a:srgbClr val="00E000"/>
            </a:solidFill>
            <a:round/>
            <a:headEnd/>
            <a:tailEnd/>
          </a:ln>
        </p:spPr>
        <p:txBody>
          <a:bodyPr/>
          <a:lstStyle/>
          <a:p>
            <a:endParaRPr lang="nb-NO"/>
          </a:p>
        </p:txBody>
      </p:sp>
      <p:sp>
        <p:nvSpPr>
          <p:cNvPr id="61548" name="Line 306"/>
          <p:cNvSpPr>
            <a:spLocks noChangeShapeType="1"/>
          </p:cNvSpPr>
          <p:nvPr/>
        </p:nvSpPr>
        <p:spPr bwMode="auto">
          <a:xfrm flipH="1" flipV="1">
            <a:off x="6585439" y="2914651"/>
            <a:ext cx="363415" cy="28575"/>
          </a:xfrm>
          <a:prstGeom prst="line">
            <a:avLst/>
          </a:prstGeom>
          <a:noFill/>
          <a:ln w="26988">
            <a:solidFill>
              <a:srgbClr val="00E000"/>
            </a:solidFill>
            <a:round/>
            <a:headEnd/>
            <a:tailEnd/>
          </a:ln>
        </p:spPr>
        <p:txBody>
          <a:bodyPr/>
          <a:lstStyle/>
          <a:p>
            <a:endParaRPr lang="nb-NO"/>
          </a:p>
        </p:txBody>
      </p:sp>
      <p:sp>
        <p:nvSpPr>
          <p:cNvPr id="61549" name="Freeform 307"/>
          <p:cNvSpPr>
            <a:spLocks/>
          </p:cNvSpPr>
          <p:nvPr/>
        </p:nvSpPr>
        <p:spPr bwMode="auto">
          <a:xfrm>
            <a:off x="6586904" y="2516188"/>
            <a:ext cx="297473" cy="398462"/>
          </a:xfrm>
          <a:custGeom>
            <a:avLst/>
            <a:gdLst>
              <a:gd name="T0" fmla="*/ 2147483647 w 377"/>
              <a:gd name="T1" fmla="*/ 0 h 502"/>
              <a:gd name="T2" fmla="*/ 2147483647 w 377"/>
              <a:gd name="T3" fmla="*/ 2147483647 h 502"/>
              <a:gd name="T4" fmla="*/ 0 w 377"/>
              <a:gd name="T5" fmla="*/ 2147483647 h 502"/>
              <a:gd name="T6" fmla="*/ 0 60000 65536"/>
              <a:gd name="T7" fmla="*/ 0 60000 65536"/>
              <a:gd name="T8" fmla="*/ 0 60000 65536"/>
              <a:gd name="T9" fmla="*/ 0 w 377"/>
              <a:gd name="T10" fmla="*/ 0 h 502"/>
              <a:gd name="T11" fmla="*/ 377 w 377"/>
              <a:gd name="T12" fmla="*/ 502 h 502"/>
            </a:gdLst>
            <a:ahLst/>
            <a:cxnLst>
              <a:cxn ang="T6">
                <a:pos x="T0" y="T1"/>
              </a:cxn>
              <a:cxn ang="T7">
                <a:pos x="T2" y="T3"/>
              </a:cxn>
              <a:cxn ang="T8">
                <a:pos x="T4" y="T5"/>
              </a:cxn>
            </a:cxnLst>
            <a:rect l="T9" t="T10" r="T11" b="T12"/>
            <a:pathLst>
              <a:path w="377" h="502">
                <a:moveTo>
                  <a:pt x="338" y="0"/>
                </a:moveTo>
                <a:lnTo>
                  <a:pt x="377" y="211"/>
                </a:lnTo>
                <a:lnTo>
                  <a:pt x="0" y="502"/>
                </a:lnTo>
              </a:path>
            </a:pathLst>
          </a:custGeom>
          <a:noFill/>
          <a:ln w="26988">
            <a:solidFill>
              <a:srgbClr val="00E000"/>
            </a:solidFill>
            <a:round/>
            <a:headEnd/>
            <a:tailEnd/>
          </a:ln>
        </p:spPr>
        <p:txBody>
          <a:bodyPr/>
          <a:lstStyle/>
          <a:p>
            <a:endParaRPr lang="nb-NO"/>
          </a:p>
        </p:txBody>
      </p:sp>
      <p:sp>
        <p:nvSpPr>
          <p:cNvPr id="61550" name="Line 308"/>
          <p:cNvSpPr>
            <a:spLocks noChangeShapeType="1"/>
          </p:cNvSpPr>
          <p:nvPr/>
        </p:nvSpPr>
        <p:spPr bwMode="auto">
          <a:xfrm>
            <a:off x="7498374" y="4005263"/>
            <a:ext cx="175846" cy="30162"/>
          </a:xfrm>
          <a:prstGeom prst="line">
            <a:avLst/>
          </a:prstGeom>
          <a:noFill/>
          <a:ln w="26988">
            <a:solidFill>
              <a:srgbClr val="00E000"/>
            </a:solidFill>
            <a:round/>
            <a:headEnd/>
            <a:tailEnd/>
          </a:ln>
        </p:spPr>
        <p:txBody>
          <a:bodyPr/>
          <a:lstStyle/>
          <a:p>
            <a:endParaRPr lang="nb-NO"/>
          </a:p>
        </p:txBody>
      </p:sp>
      <p:sp>
        <p:nvSpPr>
          <p:cNvPr id="61551" name="Freeform 309"/>
          <p:cNvSpPr>
            <a:spLocks/>
          </p:cNvSpPr>
          <p:nvPr/>
        </p:nvSpPr>
        <p:spPr bwMode="auto">
          <a:xfrm>
            <a:off x="6626470" y="4135439"/>
            <a:ext cx="1024304" cy="554037"/>
          </a:xfrm>
          <a:custGeom>
            <a:avLst/>
            <a:gdLst>
              <a:gd name="T0" fmla="*/ 0 w 1290"/>
              <a:gd name="T1" fmla="*/ 0 h 698"/>
              <a:gd name="T2" fmla="*/ 2147483647 w 1290"/>
              <a:gd name="T3" fmla="*/ 2147483647 h 698"/>
              <a:gd name="T4" fmla="*/ 2147483647 w 1290"/>
              <a:gd name="T5" fmla="*/ 2147483647 h 698"/>
              <a:gd name="T6" fmla="*/ 2147483647 w 1290"/>
              <a:gd name="T7" fmla="*/ 2147483647 h 698"/>
              <a:gd name="T8" fmla="*/ 2147483647 w 1290"/>
              <a:gd name="T9" fmla="*/ 2147483647 h 698"/>
              <a:gd name="T10" fmla="*/ 2147483647 w 1290"/>
              <a:gd name="T11" fmla="*/ 2147483647 h 698"/>
              <a:gd name="T12" fmla="*/ 0 60000 65536"/>
              <a:gd name="T13" fmla="*/ 0 60000 65536"/>
              <a:gd name="T14" fmla="*/ 0 60000 65536"/>
              <a:gd name="T15" fmla="*/ 0 60000 65536"/>
              <a:gd name="T16" fmla="*/ 0 60000 65536"/>
              <a:gd name="T17" fmla="*/ 0 60000 65536"/>
              <a:gd name="T18" fmla="*/ 0 w 1290"/>
              <a:gd name="T19" fmla="*/ 0 h 698"/>
              <a:gd name="T20" fmla="*/ 1290 w 1290"/>
              <a:gd name="T21" fmla="*/ 698 h 698"/>
            </a:gdLst>
            <a:ahLst/>
            <a:cxnLst>
              <a:cxn ang="T12">
                <a:pos x="T0" y="T1"/>
              </a:cxn>
              <a:cxn ang="T13">
                <a:pos x="T2" y="T3"/>
              </a:cxn>
              <a:cxn ang="T14">
                <a:pos x="T4" y="T5"/>
              </a:cxn>
              <a:cxn ang="T15">
                <a:pos x="T6" y="T7"/>
              </a:cxn>
              <a:cxn ang="T16">
                <a:pos x="T8" y="T9"/>
              </a:cxn>
              <a:cxn ang="T17">
                <a:pos x="T10" y="T11"/>
              </a:cxn>
            </a:cxnLst>
            <a:rect l="T18" t="T19" r="T20" b="T21"/>
            <a:pathLst>
              <a:path w="1290" h="698">
                <a:moveTo>
                  <a:pt x="0" y="0"/>
                </a:moveTo>
                <a:lnTo>
                  <a:pt x="137" y="81"/>
                </a:lnTo>
                <a:lnTo>
                  <a:pt x="431" y="72"/>
                </a:lnTo>
                <a:lnTo>
                  <a:pt x="753" y="245"/>
                </a:lnTo>
                <a:lnTo>
                  <a:pt x="841" y="578"/>
                </a:lnTo>
                <a:lnTo>
                  <a:pt x="1290" y="698"/>
                </a:lnTo>
              </a:path>
            </a:pathLst>
          </a:custGeom>
          <a:noFill/>
          <a:ln w="26988">
            <a:solidFill>
              <a:srgbClr val="00E000"/>
            </a:solidFill>
            <a:round/>
            <a:headEnd/>
            <a:tailEnd/>
          </a:ln>
        </p:spPr>
        <p:txBody>
          <a:bodyPr/>
          <a:lstStyle/>
          <a:p>
            <a:endParaRPr lang="nb-NO"/>
          </a:p>
        </p:txBody>
      </p:sp>
      <p:sp>
        <p:nvSpPr>
          <p:cNvPr id="61552" name="Freeform 310"/>
          <p:cNvSpPr>
            <a:spLocks/>
          </p:cNvSpPr>
          <p:nvPr/>
        </p:nvSpPr>
        <p:spPr bwMode="auto">
          <a:xfrm>
            <a:off x="7294685" y="3827464"/>
            <a:ext cx="203689" cy="765175"/>
          </a:xfrm>
          <a:custGeom>
            <a:avLst/>
            <a:gdLst>
              <a:gd name="T0" fmla="*/ 0 w 256"/>
              <a:gd name="T1" fmla="*/ 2147483647 h 966"/>
              <a:gd name="T2" fmla="*/ 2147483647 w 256"/>
              <a:gd name="T3" fmla="*/ 2147483647 h 966"/>
              <a:gd name="T4" fmla="*/ 2147483647 w 256"/>
              <a:gd name="T5" fmla="*/ 2147483647 h 966"/>
              <a:gd name="T6" fmla="*/ 2147483647 w 256"/>
              <a:gd name="T7" fmla="*/ 0 h 966"/>
              <a:gd name="T8" fmla="*/ 0 60000 65536"/>
              <a:gd name="T9" fmla="*/ 0 60000 65536"/>
              <a:gd name="T10" fmla="*/ 0 60000 65536"/>
              <a:gd name="T11" fmla="*/ 0 60000 65536"/>
              <a:gd name="T12" fmla="*/ 0 w 256"/>
              <a:gd name="T13" fmla="*/ 0 h 966"/>
              <a:gd name="T14" fmla="*/ 256 w 256"/>
              <a:gd name="T15" fmla="*/ 966 h 966"/>
            </a:gdLst>
            <a:ahLst/>
            <a:cxnLst>
              <a:cxn ang="T8">
                <a:pos x="T0" y="T1"/>
              </a:cxn>
              <a:cxn ang="T9">
                <a:pos x="T2" y="T3"/>
              </a:cxn>
              <a:cxn ang="T10">
                <a:pos x="T4" y="T5"/>
              </a:cxn>
              <a:cxn ang="T11">
                <a:pos x="T6" y="T7"/>
              </a:cxn>
            </a:cxnLst>
            <a:rect l="T12" t="T13" r="T14" b="T15"/>
            <a:pathLst>
              <a:path w="256" h="966">
                <a:moveTo>
                  <a:pt x="0" y="966"/>
                </a:moveTo>
                <a:lnTo>
                  <a:pt x="253" y="706"/>
                </a:lnTo>
                <a:lnTo>
                  <a:pt x="256" y="224"/>
                </a:lnTo>
                <a:lnTo>
                  <a:pt x="19" y="0"/>
                </a:lnTo>
              </a:path>
            </a:pathLst>
          </a:custGeom>
          <a:noFill/>
          <a:ln w="26988">
            <a:solidFill>
              <a:srgbClr val="00E000"/>
            </a:solidFill>
            <a:round/>
            <a:headEnd/>
            <a:tailEnd/>
          </a:ln>
        </p:spPr>
        <p:txBody>
          <a:bodyPr/>
          <a:lstStyle/>
          <a:p>
            <a:endParaRPr lang="nb-NO"/>
          </a:p>
        </p:txBody>
      </p:sp>
      <p:sp>
        <p:nvSpPr>
          <p:cNvPr id="61553" name="Line 311"/>
          <p:cNvSpPr>
            <a:spLocks noChangeShapeType="1"/>
          </p:cNvSpPr>
          <p:nvPr/>
        </p:nvSpPr>
        <p:spPr bwMode="auto">
          <a:xfrm>
            <a:off x="6985489" y="3443288"/>
            <a:ext cx="323850" cy="384175"/>
          </a:xfrm>
          <a:prstGeom prst="line">
            <a:avLst/>
          </a:prstGeom>
          <a:noFill/>
          <a:ln w="26988">
            <a:solidFill>
              <a:srgbClr val="00E000"/>
            </a:solidFill>
            <a:round/>
            <a:headEnd/>
            <a:tailEnd/>
          </a:ln>
        </p:spPr>
        <p:txBody>
          <a:bodyPr/>
          <a:lstStyle/>
          <a:p>
            <a:endParaRPr lang="nb-NO"/>
          </a:p>
        </p:txBody>
      </p:sp>
      <p:sp>
        <p:nvSpPr>
          <p:cNvPr id="61554" name="Freeform 312"/>
          <p:cNvSpPr>
            <a:spLocks/>
          </p:cNvSpPr>
          <p:nvPr/>
        </p:nvSpPr>
        <p:spPr bwMode="auto">
          <a:xfrm>
            <a:off x="7696200" y="5316539"/>
            <a:ext cx="534866" cy="300037"/>
          </a:xfrm>
          <a:custGeom>
            <a:avLst/>
            <a:gdLst>
              <a:gd name="T0" fmla="*/ 0 w 674"/>
              <a:gd name="T1" fmla="*/ 0 h 378"/>
              <a:gd name="T2" fmla="*/ 2147483647 w 674"/>
              <a:gd name="T3" fmla="*/ 2147483647 h 378"/>
              <a:gd name="T4" fmla="*/ 2147483647 w 674"/>
              <a:gd name="T5" fmla="*/ 2147483647 h 378"/>
              <a:gd name="T6" fmla="*/ 2147483647 w 674"/>
              <a:gd name="T7" fmla="*/ 2147483647 h 378"/>
              <a:gd name="T8" fmla="*/ 2147483647 w 674"/>
              <a:gd name="T9" fmla="*/ 2147483647 h 378"/>
              <a:gd name="T10" fmla="*/ 0 60000 65536"/>
              <a:gd name="T11" fmla="*/ 0 60000 65536"/>
              <a:gd name="T12" fmla="*/ 0 60000 65536"/>
              <a:gd name="T13" fmla="*/ 0 60000 65536"/>
              <a:gd name="T14" fmla="*/ 0 60000 65536"/>
              <a:gd name="T15" fmla="*/ 0 w 674"/>
              <a:gd name="T16" fmla="*/ 0 h 378"/>
              <a:gd name="T17" fmla="*/ 674 w 674"/>
              <a:gd name="T18" fmla="*/ 378 h 378"/>
            </a:gdLst>
            <a:ahLst/>
            <a:cxnLst>
              <a:cxn ang="T10">
                <a:pos x="T0" y="T1"/>
              </a:cxn>
              <a:cxn ang="T11">
                <a:pos x="T2" y="T3"/>
              </a:cxn>
              <a:cxn ang="T12">
                <a:pos x="T4" y="T5"/>
              </a:cxn>
              <a:cxn ang="T13">
                <a:pos x="T6" y="T7"/>
              </a:cxn>
              <a:cxn ang="T14">
                <a:pos x="T8" y="T9"/>
              </a:cxn>
            </a:cxnLst>
            <a:rect l="T15" t="T16" r="T17" b="T18"/>
            <a:pathLst>
              <a:path w="674" h="378">
                <a:moveTo>
                  <a:pt x="0" y="0"/>
                </a:moveTo>
                <a:lnTo>
                  <a:pt x="241" y="92"/>
                </a:lnTo>
                <a:lnTo>
                  <a:pt x="171" y="306"/>
                </a:lnTo>
                <a:lnTo>
                  <a:pt x="509" y="378"/>
                </a:lnTo>
                <a:lnTo>
                  <a:pt x="674" y="306"/>
                </a:lnTo>
              </a:path>
            </a:pathLst>
          </a:custGeom>
          <a:noFill/>
          <a:ln w="26988">
            <a:solidFill>
              <a:srgbClr val="FF0000"/>
            </a:solidFill>
            <a:round/>
            <a:headEnd/>
            <a:tailEnd/>
          </a:ln>
        </p:spPr>
        <p:txBody>
          <a:bodyPr/>
          <a:lstStyle/>
          <a:p>
            <a:endParaRPr lang="nb-NO"/>
          </a:p>
        </p:txBody>
      </p:sp>
      <p:sp>
        <p:nvSpPr>
          <p:cNvPr id="61555" name="Line 313"/>
          <p:cNvSpPr>
            <a:spLocks noChangeShapeType="1"/>
          </p:cNvSpPr>
          <p:nvPr/>
        </p:nvSpPr>
        <p:spPr bwMode="auto">
          <a:xfrm>
            <a:off x="7356231" y="5130800"/>
            <a:ext cx="339969" cy="185738"/>
          </a:xfrm>
          <a:prstGeom prst="line">
            <a:avLst/>
          </a:prstGeom>
          <a:noFill/>
          <a:ln w="26988">
            <a:solidFill>
              <a:srgbClr val="00E000"/>
            </a:solidFill>
            <a:round/>
            <a:headEnd/>
            <a:tailEnd/>
          </a:ln>
        </p:spPr>
        <p:txBody>
          <a:bodyPr/>
          <a:lstStyle/>
          <a:p>
            <a:endParaRPr lang="nb-NO"/>
          </a:p>
        </p:txBody>
      </p:sp>
      <p:sp>
        <p:nvSpPr>
          <p:cNvPr id="61556" name="Freeform 314"/>
          <p:cNvSpPr>
            <a:spLocks/>
          </p:cNvSpPr>
          <p:nvPr/>
        </p:nvSpPr>
        <p:spPr bwMode="auto">
          <a:xfrm>
            <a:off x="6787662" y="5410200"/>
            <a:ext cx="172915" cy="573088"/>
          </a:xfrm>
          <a:custGeom>
            <a:avLst/>
            <a:gdLst>
              <a:gd name="T0" fmla="*/ 2147483647 w 219"/>
              <a:gd name="T1" fmla="*/ 0 h 723"/>
              <a:gd name="T2" fmla="*/ 0 w 219"/>
              <a:gd name="T3" fmla="*/ 2147483647 h 723"/>
              <a:gd name="T4" fmla="*/ 2147483647 w 219"/>
              <a:gd name="T5" fmla="*/ 2147483647 h 723"/>
              <a:gd name="T6" fmla="*/ 2147483647 w 219"/>
              <a:gd name="T7" fmla="*/ 2147483647 h 723"/>
              <a:gd name="T8" fmla="*/ 0 60000 65536"/>
              <a:gd name="T9" fmla="*/ 0 60000 65536"/>
              <a:gd name="T10" fmla="*/ 0 60000 65536"/>
              <a:gd name="T11" fmla="*/ 0 60000 65536"/>
              <a:gd name="T12" fmla="*/ 0 w 219"/>
              <a:gd name="T13" fmla="*/ 0 h 723"/>
              <a:gd name="T14" fmla="*/ 219 w 219"/>
              <a:gd name="T15" fmla="*/ 723 h 723"/>
            </a:gdLst>
            <a:ahLst/>
            <a:cxnLst>
              <a:cxn ang="T8">
                <a:pos x="T0" y="T1"/>
              </a:cxn>
              <a:cxn ang="T9">
                <a:pos x="T2" y="T3"/>
              </a:cxn>
              <a:cxn ang="T10">
                <a:pos x="T4" y="T5"/>
              </a:cxn>
              <a:cxn ang="T11">
                <a:pos x="T6" y="T7"/>
              </a:cxn>
            </a:cxnLst>
            <a:rect l="T12" t="T13" r="T14" b="T15"/>
            <a:pathLst>
              <a:path w="219" h="723">
                <a:moveTo>
                  <a:pt x="8" y="0"/>
                </a:moveTo>
                <a:lnTo>
                  <a:pt x="0" y="474"/>
                </a:lnTo>
                <a:lnTo>
                  <a:pt x="219" y="683"/>
                </a:lnTo>
                <a:lnTo>
                  <a:pt x="216" y="723"/>
                </a:lnTo>
              </a:path>
            </a:pathLst>
          </a:custGeom>
          <a:noFill/>
          <a:ln w="26988">
            <a:solidFill>
              <a:srgbClr val="00E000"/>
            </a:solidFill>
            <a:round/>
            <a:headEnd/>
            <a:tailEnd/>
          </a:ln>
        </p:spPr>
        <p:txBody>
          <a:bodyPr/>
          <a:lstStyle/>
          <a:p>
            <a:endParaRPr lang="nb-NO"/>
          </a:p>
        </p:txBody>
      </p:sp>
      <p:sp>
        <p:nvSpPr>
          <p:cNvPr id="61557" name="Line 315"/>
          <p:cNvSpPr>
            <a:spLocks noChangeShapeType="1"/>
          </p:cNvSpPr>
          <p:nvPr/>
        </p:nvSpPr>
        <p:spPr bwMode="auto">
          <a:xfrm>
            <a:off x="6734908" y="5281614"/>
            <a:ext cx="60081" cy="128587"/>
          </a:xfrm>
          <a:prstGeom prst="line">
            <a:avLst/>
          </a:prstGeom>
          <a:noFill/>
          <a:ln w="26988">
            <a:solidFill>
              <a:srgbClr val="00E000"/>
            </a:solidFill>
            <a:round/>
            <a:headEnd/>
            <a:tailEnd/>
          </a:ln>
        </p:spPr>
        <p:txBody>
          <a:bodyPr/>
          <a:lstStyle/>
          <a:p>
            <a:endParaRPr lang="nb-NO"/>
          </a:p>
        </p:txBody>
      </p:sp>
      <p:sp>
        <p:nvSpPr>
          <p:cNvPr id="61558" name="Line 316"/>
          <p:cNvSpPr>
            <a:spLocks noChangeShapeType="1"/>
          </p:cNvSpPr>
          <p:nvPr/>
        </p:nvSpPr>
        <p:spPr bwMode="auto">
          <a:xfrm>
            <a:off x="6598627" y="4862514"/>
            <a:ext cx="269631" cy="115887"/>
          </a:xfrm>
          <a:prstGeom prst="line">
            <a:avLst/>
          </a:prstGeom>
          <a:noFill/>
          <a:ln w="26988">
            <a:solidFill>
              <a:srgbClr val="00E000"/>
            </a:solidFill>
            <a:round/>
            <a:headEnd/>
            <a:tailEnd/>
          </a:ln>
        </p:spPr>
        <p:txBody>
          <a:bodyPr/>
          <a:lstStyle/>
          <a:p>
            <a:endParaRPr lang="nb-NO"/>
          </a:p>
        </p:txBody>
      </p:sp>
      <p:sp>
        <p:nvSpPr>
          <p:cNvPr id="61559" name="Line 317"/>
          <p:cNvSpPr>
            <a:spLocks noChangeShapeType="1"/>
          </p:cNvSpPr>
          <p:nvPr/>
        </p:nvSpPr>
        <p:spPr bwMode="auto">
          <a:xfrm>
            <a:off x="6868258" y="4978400"/>
            <a:ext cx="487973" cy="152400"/>
          </a:xfrm>
          <a:prstGeom prst="line">
            <a:avLst/>
          </a:prstGeom>
          <a:noFill/>
          <a:ln w="26988">
            <a:solidFill>
              <a:srgbClr val="00E000"/>
            </a:solidFill>
            <a:round/>
            <a:headEnd/>
            <a:tailEnd/>
          </a:ln>
        </p:spPr>
        <p:txBody>
          <a:bodyPr/>
          <a:lstStyle/>
          <a:p>
            <a:endParaRPr lang="nb-NO"/>
          </a:p>
        </p:txBody>
      </p:sp>
      <p:sp>
        <p:nvSpPr>
          <p:cNvPr id="61560" name="Freeform 318"/>
          <p:cNvSpPr>
            <a:spLocks/>
          </p:cNvSpPr>
          <p:nvPr/>
        </p:nvSpPr>
        <p:spPr bwMode="auto">
          <a:xfrm>
            <a:off x="6794990" y="4978400"/>
            <a:ext cx="73269" cy="431800"/>
          </a:xfrm>
          <a:custGeom>
            <a:avLst/>
            <a:gdLst>
              <a:gd name="T0" fmla="*/ 2147483647 w 55"/>
              <a:gd name="T1" fmla="*/ 0 h 325"/>
              <a:gd name="T2" fmla="*/ 2147483647 w 55"/>
              <a:gd name="T3" fmla="*/ 2147483647 h 325"/>
              <a:gd name="T4" fmla="*/ 0 w 55"/>
              <a:gd name="T5" fmla="*/ 2147483647 h 325"/>
              <a:gd name="T6" fmla="*/ 0 60000 65536"/>
              <a:gd name="T7" fmla="*/ 0 60000 65536"/>
              <a:gd name="T8" fmla="*/ 0 60000 65536"/>
              <a:gd name="T9" fmla="*/ 0 w 55"/>
              <a:gd name="T10" fmla="*/ 0 h 325"/>
              <a:gd name="T11" fmla="*/ 55 w 55"/>
              <a:gd name="T12" fmla="*/ 325 h 325"/>
            </a:gdLst>
            <a:ahLst/>
            <a:cxnLst>
              <a:cxn ang="T6">
                <a:pos x="T0" y="T1"/>
              </a:cxn>
              <a:cxn ang="T7">
                <a:pos x="T2" y="T3"/>
              </a:cxn>
              <a:cxn ang="T8">
                <a:pos x="T4" y="T5"/>
              </a:cxn>
            </a:cxnLst>
            <a:rect l="T9" t="T10" r="T11" b="T12"/>
            <a:pathLst>
              <a:path w="55" h="325">
                <a:moveTo>
                  <a:pt x="55" y="0"/>
                </a:moveTo>
                <a:lnTo>
                  <a:pt x="31" y="134"/>
                </a:lnTo>
                <a:lnTo>
                  <a:pt x="0" y="325"/>
                </a:lnTo>
              </a:path>
            </a:pathLst>
          </a:custGeom>
          <a:noFill/>
          <a:ln w="26988">
            <a:solidFill>
              <a:srgbClr val="00E000"/>
            </a:solidFill>
            <a:round/>
            <a:headEnd/>
            <a:tailEnd/>
          </a:ln>
        </p:spPr>
        <p:txBody>
          <a:bodyPr/>
          <a:lstStyle/>
          <a:p>
            <a:endParaRPr lang="nb-NO"/>
          </a:p>
        </p:txBody>
      </p:sp>
      <p:sp>
        <p:nvSpPr>
          <p:cNvPr id="61561" name="Freeform 319"/>
          <p:cNvSpPr>
            <a:spLocks/>
          </p:cNvSpPr>
          <p:nvPr/>
        </p:nvSpPr>
        <p:spPr bwMode="auto">
          <a:xfrm>
            <a:off x="6635261" y="5911850"/>
            <a:ext cx="322385" cy="71438"/>
          </a:xfrm>
          <a:custGeom>
            <a:avLst/>
            <a:gdLst>
              <a:gd name="T0" fmla="*/ 0 w 405"/>
              <a:gd name="T1" fmla="*/ 2147483647 h 90"/>
              <a:gd name="T2" fmla="*/ 2147483647 w 405"/>
              <a:gd name="T3" fmla="*/ 0 h 90"/>
              <a:gd name="T4" fmla="*/ 2147483647 w 405"/>
              <a:gd name="T5" fmla="*/ 2147483647 h 90"/>
              <a:gd name="T6" fmla="*/ 2147483647 w 405"/>
              <a:gd name="T7" fmla="*/ 2147483647 h 90"/>
              <a:gd name="T8" fmla="*/ 0 60000 65536"/>
              <a:gd name="T9" fmla="*/ 0 60000 65536"/>
              <a:gd name="T10" fmla="*/ 0 60000 65536"/>
              <a:gd name="T11" fmla="*/ 0 60000 65536"/>
              <a:gd name="T12" fmla="*/ 0 w 405"/>
              <a:gd name="T13" fmla="*/ 0 h 90"/>
              <a:gd name="T14" fmla="*/ 405 w 405"/>
              <a:gd name="T15" fmla="*/ 90 h 90"/>
            </a:gdLst>
            <a:ahLst/>
            <a:cxnLst>
              <a:cxn ang="T8">
                <a:pos x="T0" y="T1"/>
              </a:cxn>
              <a:cxn ang="T9">
                <a:pos x="T2" y="T3"/>
              </a:cxn>
              <a:cxn ang="T10">
                <a:pos x="T4" y="T5"/>
              </a:cxn>
              <a:cxn ang="T11">
                <a:pos x="T6" y="T7"/>
              </a:cxn>
            </a:cxnLst>
            <a:rect l="T12" t="T13" r="T14" b="T15"/>
            <a:pathLst>
              <a:path w="405" h="90">
                <a:moveTo>
                  <a:pt x="0" y="26"/>
                </a:moveTo>
                <a:lnTo>
                  <a:pt x="111" y="0"/>
                </a:lnTo>
                <a:lnTo>
                  <a:pt x="276" y="70"/>
                </a:lnTo>
                <a:lnTo>
                  <a:pt x="405" y="90"/>
                </a:lnTo>
              </a:path>
            </a:pathLst>
          </a:custGeom>
          <a:noFill/>
          <a:ln w="26988">
            <a:solidFill>
              <a:srgbClr val="FF0000"/>
            </a:solidFill>
            <a:round/>
            <a:headEnd/>
            <a:tailEnd/>
          </a:ln>
        </p:spPr>
        <p:txBody>
          <a:bodyPr/>
          <a:lstStyle/>
          <a:p>
            <a:endParaRPr lang="nb-NO"/>
          </a:p>
        </p:txBody>
      </p:sp>
      <p:sp>
        <p:nvSpPr>
          <p:cNvPr id="61562" name="Freeform 320"/>
          <p:cNvSpPr>
            <a:spLocks/>
          </p:cNvSpPr>
          <p:nvPr/>
        </p:nvSpPr>
        <p:spPr bwMode="auto">
          <a:xfrm>
            <a:off x="7017728" y="1687514"/>
            <a:ext cx="200757" cy="363537"/>
          </a:xfrm>
          <a:custGeom>
            <a:avLst/>
            <a:gdLst>
              <a:gd name="T0" fmla="*/ 0 w 251"/>
              <a:gd name="T1" fmla="*/ 2147483647 h 457"/>
              <a:gd name="T2" fmla="*/ 2147483647 w 251"/>
              <a:gd name="T3" fmla="*/ 2147483647 h 457"/>
              <a:gd name="T4" fmla="*/ 2147483647 w 251"/>
              <a:gd name="T5" fmla="*/ 0 h 457"/>
              <a:gd name="T6" fmla="*/ 0 60000 65536"/>
              <a:gd name="T7" fmla="*/ 0 60000 65536"/>
              <a:gd name="T8" fmla="*/ 0 60000 65536"/>
              <a:gd name="T9" fmla="*/ 0 w 251"/>
              <a:gd name="T10" fmla="*/ 0 h 457"/>
              <a:gd name="T11" fmla="*/ 251 w 251"/>
              <a:gd name="T12" fmla="*/ 457 h 457"/>
            </a:gdLst>
            <a:ahLst/>
            <a:cxnLst>
              <a:cxn ang="T6">
                <a:pos x="T0" y="T1"/>
              </a:cxn>
              <a:cxn ang="T7">
                <a:pos x="T2" y="T3"/>
              </a:cxn>
              <a:cxn ang="T8">
                <a:pos x="T4" y="T5"/>
              </a:cxn>
            </a:cxnLst>
            <a:rect l="T9" t="T10" r="T11" b="T12"/>
            <a:pathLst>
              <a:path w="251" h="457">
                <a:moveTo>
                  <a:pt x="0" y="457"/>
                </a:moveTo>
                <a:lnTo>
                  <a:pt x="4" y="261"/>
                </a:lnTo>
                <a:lnTo>
                  <a:pt x="251" y="0"/>
                </a:lnTo>
              </a:path>
            </a:pathLst>
          </a:custGeom>
          <a:noFill/>
          <a:ln w="26988">
            <a:solidFill>
              <a:srgbClr val="00E000"/>
            </a:solidFill>
            <a:round/>
            <a:headEnd/>
            <a:tailEnd/>
          </a:ln>
        </p:spPr>
        <p:txBody>
          <a:bodyPr/>
          <a:lstStyle/>
          <a:p>
            <a:endParaRPr lang="nb-NO"/>
          </a:p>
        </p:txBody>
      </p:sp>
      <p:sp>
        <p:nvSpPr>
          <p:cNvPr id="61563" name="Line 321"/>
          <p:cNvSpPr>
            <a:spLocks noChangeShapeType="1"/>
          </p:cNvSpPr>
          <p:nvPr/>
        </p:nvSpPr>
        <p:spPr bwMode="auto">
          <a:xfrm flipV="1">
            <a:off x="7540869" y="1258888"/>
            <a:ext cx="417635" cy="157162"/>
          </a:xfrm>
          <a:prstGeom prst="line">
            <a:avLst/>
          </a:prstGeom>
          <a:noFill/>
          <a:ln w="26988">
            <a:solidFill>
              <a:srgbClr val="00E000"/>
            </a:solidFill>
            <a:round/>
            <a:headEnd/>
            <a:tailEnd/>
          </a:ln>
        </p:spPr>
        <p:txBody>
          <a:bodyPr/>
          <a:lstStyle/>
          <a:p>
            <a:endParaRPr lang="nb-NO"/>
          </a:p>
        </p:txBody>
      </p:sp>
      <p:sp>
        <p:nvSpPr>
          <p:cNvPr id="61564" name="Freeform 322"/>
          <p:cNvSpPr>
            <a:spLocks/>
          </p:cNvSpPr>
          <p:nvPr/>
        </p:nvSpPr>
        <p:spPr bwMode="auto">
          <a:xfrm>
            <a:off x="6860931" y="2890838"/>
            <a:ext cx="1422889" cy="665162"/>
          </a:xfrm>
          <a:custGeom>
            <a:avLst/>
            <a:gdLst>
              <a:gd name="T0" fmla="*/ 2147483647 w 1791"/>
              <a:gd name="T1" fmla="*/ 0 h 839"/>
              <a:gd name="T2" fmla="*/ 2147483647 w 1791"/>
              <a:gd name="T3" fmla="*/ 2147483647 h 839"/>
              <a:gd name="T4" fmla="*/ 2147483647 w 1791"/>
              <a:gd name="T5" fmla="*/ 2147483647 h 839"/>
              <a:gd name="T6" fmla="*/ 2147483647 w 1791"/>
              <a:gd name="T7" fmla="*/ 2147483647 h 839"/>
              <a:gd name="T8" fmla="*/ 0 w 1791"/>
              <a:gd name="T9" fmla="*/ 2147483647 h 839"/>
              <a:gd name="T10" fmla="*/ 0 60000 65536"/>
              <a:gd name="T11" fmla="*/ 0 60000 65536"/>
              <a:gd name="T12" fmla="*/ 0 60000 65536"/>
              <a:gd name="T13" fmla="*/ 0 60000 65536"/>
              <a:gd name="T14" fmla="*/ 0 60000 65536"/>
              <a:gd name="T15" fmla="*/ 0 w 1791"/>
              <a:gd name="T16" fmla="*/ 0 h 839"/>
              <a:gd name="T17" fmla="*/ 1791 w 1791"/>
              <a:gd name="T18" fmla="*/ 839 h 839"/>
            </a:gdLst>
            <a:ahLst/>
            <a:cxnLst>
              <a:cxn ang="T10">
                <a:pos x="T0" y="T1"/>
              </a:cxn>
              <a:cxn ang="T11">
                <a:pos x="T2" y="T3"/>
              </a:cxn>
              <a:cxn ang="T12">
                <a:pos x="T4" y="T5"/>
              </a:cxn>
              <a:cxn ang="T13">
                <a:pos x="T6" y="T7"/>
              </a:cxn>
              <a:cxn ang="T14">
                <a:pos x="T8" y="T9"/>
              </a:cxn>
            </a:cxnLst>
            <a:rect l="T15" t="T16" r="T17" b="T18"/>
            <a:pathLst>
              <a:path w="1791" h="839">
                <a:moveTo>
                  <a:pt x="1791" y="0"/>
                </a:moveTo>
                <a:lnTo>
                  <a:pt x="1322" y="514"/>
                </a:lnTo>
                <a:lnTo>
                  <a:pt x="914" y="839"/>
                </a:lnTo>
                <a:lnTo>
                  <a:pt x="155" y="697"/>
                </a:lnTo>
                <a:lnTo>
                  <a:pt x="0" y="681"/>
                </a:lnTo>
              </a:path>
            </a:pathLst>
          </a:custGeom>
          <a:noFill/>
          <a:ln w="26988">
            <a:solidFill>
              <a:srgbClr val="00E000"/>
            </a:solidFill>
            <a:round/>
            <a:headEnd/>
            <a:tailEnd/>
          </a:ln>
        </p:spPr>
        <p:txBody>
          <a:bodyPr/>
          <a:lstStyle/>
          <a:p>
            <a:endParaRPr lang="nb-NO"/>
          </a:p>
        </p:txBody>
      </p:sp>
      <p:sp>
        <p:nvSpPr>
          <p:cNvPr id="61565" name="Line 323"/>
          <p:cNvSpPr>
            <a:spLocks noChangeShapeType="1"/>
          </p:cNvSpPr>
          <p:nvPr/>
        </p:nvSpPr>
        <p:spPr bwMode="auto">
          <a:xfrm flipH="1" flipV="1">
            <a:off x="7593623" y="1069976"/>
            <a:ext cx="364881" cy="188913"/>
          </a:xfrm>
          <a:prstGeom prst="line">
            <a:avLst/>
          </a:prstGeom>
          <a:noFill/>
          <a:ln w="26988">
            <a:solidFill>
              <a:srgbClr val="00E000"/>
            </a:solidFill>
            <a:round/>
            <a:headEnd/>
            <a:tailEnd/>
          </a:ln>
        </p:spPr>
        <p:txBody>
          <a:bodyPr/>
          <a:lstStyle/>
          <a:p>
            <a:endParaRPr lang="nb-NO"/>
          </a:p>
        </p:txBody>
      </p:sp>
      <p:sp>
        <p:nvSpPr>
          <p:cNvPr id="61566" name="Line 324"/>
          <p:cNvSpPr>
            <a:spLocks noChangeShapeType="1"/>
          </p:cNvSpPr>
          <p:nvPr/>
        </p:nvSpPr>
        <p:spPr bwMode="auto">
          <a:xfrm flipH="1">
            <a:off x="7387005" y="1416050"/>
            <a:ext cx="153865" cy="65088"/>
          </a:xfrm>
          <a:prstGeom prst="line">
            <a:avLst/>
          </a:prstGeom>
          <a:noFill/>
          <a:ln w="26988">
            <a:solidFill>
              <a:srgbClr val="00E000"/>
            </a:solidFill>
            <a:round/>
            <a:headEnd/>
            <a:tailEnd/>
          </a:ln>
        </p:spPr>
        <p:txBody>
          <a:bodyPr/>
          <a:lstStyle/>
          <a:p>
            <a:endParaRPr lang="nb-NO"/>
          </a:p>
        </p:txBody>
      </p:sp>
      <p:sp>
        <p:nvSpPr>
          <p:cNvPr id="61567" name="Freeform 325"/>
          <p:cNvSpPr>
            <a:spLocks/>
          </p:cNvSpPr>
          <p:nvPr/>
        </p:nvSpPr>
        <p:spPr bwMode="auto">
          <a:xfrm>
            <a:off x="7098323" y="1362075"/>
            <a:ext cx="288681" cy="325438"/>
          </a:xfrm>
          <a:custGeom>
            <a:avLst/>
            <a:gdLst>
              <a:gd name="T0" fmla="*/ 0 w 365"/>
              <a:gd name="T1" fmla="*/ 0 h 412"/>
              <a:gd name="T2" fmla="*/ 2147483647 w 365"/>
              <a:gd name="T3" fmla="*/ 2147483647 h 412"/>
              <a:gd name="T4" fmla="*/ 2147483647 w 365"/>
              <a:gd name="T5" fmla="*/ 2147483647 h 412"/>
              <a:gd name="T6" fmla="*/ 0 60000 65536"/>
              <a:gd name="T7" fmla="*/ 0 60000 65536"/>
              <a:gd name="T8" fmla="*/ 0 60000 65536"/>
              <a:gd name="T9" fmla="*/ 0 w 365"/>
              <a:gd name="T10" fmla="*/ 0 h 412"/>
              <a:gd name="T11" fmla="*/ 365 w 365"/>
              <a:gd name="T12" fmla="*/ 412 h 412"/>
            </a:gdLst>
            <a:ahLst/>
            <a:cxnLst>
              <a:cxn ang="T6">
                <a:pos x="T0" y="T1"/>
              </a:cxn>
              <a:cxn ang="T7">
                <a:pos x="T2" y="T3"/>
              </a:cxn>
              <a:cxn ang="T8">
                <a:pos x="T4" y="T5"/>
              </a:cxn>
            </a:cxnLst>
            <a:rect l="T9" t="T10" r="T11" b="T12"/>
            <a:pathLst>
              <a:path w="365" h="412">
                <a:moveTo>
                  <a:pt x="0" y="0"/>
                </a:moveTo>
                <a:lnTo>
                  <a:pt x="365" y="151"/>
                </a:lnTo>
                <a:lnTo>
                  <a:pt x="152" y="412"/>
                </a:lnTo>
              </a:path>
            </a:pathLst>
          </a:custGeom>
          <a:noFill/>
          <a:ln w="26988">
            <a:solidFill>
              <a:srgbClr val="00E000"/>
            </a:solidFill>
            <a:round/>
            <a:headEnd/>
            <a:tailEnd/>
          </a:ln>
        </p:spPr>
        <p:txBody>
          <a:bodyPr/>
          <a:lstStyle/>
          <a:p>
            <a:endParaRPr lang="nb-NO"/>
          </a:p>
        </p:txBody>
      </p:sp>
      <p:sp>
        <p:nvSpPr>
          <p:cNvPr id="61568" name="Freeform 326"/>
          <p:cNvSpPr>
            <a:spLocks/>
          </p:cNvSpPr>
          <p:nvPr/>
        </p:nvSpPr>
        <p:spPr bwMode="auto">
          <a:xfrm>
            <a:off x="6957646" y="2430463"/>
            <a:ext cx="1027235" cy="514350"/>
          </a:xfrm>
          <a:custGeom>
            <a:avLst/>
            <a:gdLst>
              <a:gd name="T0" fmla="*/ 0 w 1294"/>
              <a:gd name="T1" fmla="*/ 2147483647 h 648"/>
              <a:gd name="T2" fmla="*/ 2147483647 w 1294"/>
              <a:gd name="T3" fmla="*/ 2147483647 h 648"/>
              <a:gd name="T4" fmla="*/ 2147483647 w 1294"/>
              <a:gd name="T5" fmla="*/ 0 h 648"/>
              <a:gd name="T6" fmla="*/ 0 60000 65536"/>
              <a:gd name="T7" fmla="*/ 0 60000 65536"/>
              <a:gd name="T8" fmla="*/ 0 60000 65536"/>
              <a:gd name="T9" fmla="*/ 0 w 1294"/>
              <a:gd name="T10" fmla="*/ 0 h 648"/>
              <a:gd name="T11" fmla="*/ 1294 w 1294"/>
              <a:gd name="T12" fmla="*/ 648 h 648"/>
            </a:gdLst>
            <a:ahLst/>
            <a:cxnLst>
              <a:cxn ang="T6">
                <a:pos x="T0" y="T1"/>
              </a:cxn>
              <a:cxn ang="T7">
                <a:pos x="T2" y="T3"/>
              </a:cxn>
              <a:cxn ang="T8">
                <a:pos x="T4" y="T5"/>
              </a:cxn>
            </a:cxnLst>
            <a:rect l="T9" t="T10" r="T11" b="T12"/>
            <a:pathLst>
              <a:path w="1294" h="648">
                <a:moveTo>
                  <a:pt x="0" y="648"/>
                </a:moveTo>
                <a:lnTo>
                  <a:pt x="678" y="163"/>
                </a:lnTo>
                <a:lnTo>
                  <a:pt x="1294" y="0"/>
                </a:lnTo>
              </a:path>
            </a:pathLst>
          </a:custGeom>
          <a:noFill/>
          <a:ln w="26988">
            <a:solidFill>
              <a:srgbClr val="00E000"/>
            </a:solidFill>
            <a:round/>
            <a:headEnd/>
            <a:tailEnd/>
          </a:ln>
        </p:spPr>
        <p:txBody>
          <a:bodyPr/>
          <a:lstStyle/>
          <a:p>
            <a:endParaRPr lang="nb-NO"/>
          </a:p>
        </p:txBody>
      </p:sp>
      <p:sp>
        <p:nvSpPr>
          <p:cNvPr id="61569" name="Line 327"/>
          <p:cNvSpPr>
            <a:spLocks noChangeShapeType="1"/>
          </p:cNvSpPr>
          <p:nvPr/>
        </p:nvSpPr>
        <p:spPr bwMode="auto">
          <a:xfrm>
            <a:off x="7010401" y="2338389"/>
            <a:ext cx="172915" cy="41275"/>
          </a:xfrm>
          <a:prstGeom prst="line">
            <a:avLst/>
          </a:prstGeom>
          <a:noFill/>
          <a:ln w="26988">
            <a:solidFill>
              <a:srgbClr val="00E000"/>
            </a:solidFill>
            <a:round/>
            <a:headEnd/>
            <a:tailEnd/>
          </a:ln>
        </p:spPr>
        <p:txBody>
          <a:bodyPr/>
          <a:lstStyle/>
          <a:p>
            <a:endParaRPr lang="nb-NO"/>
          </a:p>
        </p:txBody>
      </p:sp>
      <p:sp>
        <p:nvSpPr>
          <p:cNvPr id="61570" name="Line 328"/>
          <p:cNvSpPr>
            <a:spLocks noChangeShapeType="1"/>
          </p:cNvSpPr>
          <p:nvPr/>
        </p:nvSpPr>
        <p:spPr bwMode="auto">
          <a:xfrm>
            <a:off x="7958504" y="1258888"/>
            <a:ext cx="978877" cy="900112"/>
          </a:xfrm>
          <a:prstGeom prst="line">
            <a:avLst/>
          </a:prstGeom>
          <a:noFill/>
          <a:ln w="26988">
            <a:solidFill>
              <a:srgbClr val="FF0000"/>
            </a:solidFill>
            <a:round/>
            <a:headEnd/>
            <a:tailEnd/>
          </a:ln>
        </p:spPr>
        <p:txBody>
          <a:bodyPr/>
          <a:lstStyle/>
          <a:p>
            <a:endParaRPr lang="nb-NO"/>
          </a:p>
        </p:txBody>
      </p:sp>
      <p:sp>
        <p:nvSpPr>
          <p:cNvPr id="61571" name="Line 329"/>
          <p:cNvSpPr>
            <a:spLocks noChangeShapeType="1"/>
          </p:cNvSpPr>
          <p:nvPr/>
        </p:nvSpPr>
        <p:spPr bwMode="auto">
          <a:xfrm flipV="1">
            <a:off x="7984882" y="2159001"/>
            <a:ext cx="952500" cy="271463"/>
          </a:xfrm>
          <a:prstGeom prst="line">
            <a:avLst/>
          </a:prstGeom>
          <a:noFill/>
          <a:ln w="26988">
            <a:solidFill>
              <a:srgbClr val="00E000"/>
            </a:solidFill>
            <a:round/>
            <a:headEnd/>
            <a:tailEnd/>
          </a:ln>
        </p:spPr>
        <p:txBody>
          <a:bodyPr/>
          <a:lstStyle/>
          <a:p>
            <a:endParaRPr lang="nb-NO"/>
          </a:p>
        </p:txBody>
      </p:sp>
      <p:sp>
        <p:nvSpPr>
          <p:cNvPr id="61572" name="Line 330"/>
          <p:cNvSpPr>
            <a:spLocks noChangeShapeType="1"/>
          </p:cNvSpPr>
          <p:nvPr/>
        </p:nvSpPr>
        <p:spPr bwMode="auto">
          <a:xfrm flipV="1">
            <a:off x="8283820" y="2159000"/>
            <a:ext cx="653562" cy="731838"/>
          </a:xfrm>
          <a:prstGeom prst="line">
            <a:avLst/>
          </a:prstGeom>
          <a:noFill/>
          <a:ln w="26988">
            <a:solidFill>
              <a:srgbClr val="00E000"/>
            </a:solidFill>
            <a:round/>
            <a:headEnd/>
            <a:tailEnd/>
          </a:ln>
        </p:spPr>
        <p:txBody>
          <a:bodyPr/>
          <a:lstStyle/>
          <a:p>
            <a:endParaRPr lang="nb-NO"/>
          </a:p>
        </p:txBody>
      </p:sp>
      <p:sp>
        <p:nvSpPr>
          <p:cNvPr id="61573" name="Rectangle 331"/>
          <p:cNvSpPr>
            <a:spLocks noChangeArrowheads="1"/>
          </p:cNvSpPr>
          <p:nvPr/>
        </p:nvSpPr>
        <p:spPr bwMode="auto">
          <a:xfrm>
            <a:off x="2362200" y="580390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574" name="Rectangle 332"/>
          <p:cNvSpPr>
            <a:spLocks noChangeArrowheads="1"/>
          </p:cNvSpPr>
          <p:nvPr/>
        </p:nvSpPr>
        <p:spPr bwMode="auto">
          <a:xfrm>
            <a:off x="2813539" y="6083300"/>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575" name="Rectangle 333"/>
          <p:cNvSpPr>
            <a:spLocks noChangeArrowheads="1"/>
          </p:cNvSpPr>
          <p:nvPr/>
        </p:nvSpPr>
        <p:spPr bwMode="auto">
          <a:xfrm>
            <a:off x="4397620" y="481965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576" name="Rectangle 334"/>
          <p:cNvSpPr>
            <a:spLocks noChangeArrowheads="1"/>
          </p:cNvSpPr>
          <p:nvPr/>
        </p:nvSpPr>
        <p:spPr bwMode="auto">
          <a:xfrm>
            <a:off x="4330213" y="4305301"/>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577" name="Rectangle 335"/>
          <p:cNvSpPr>
            <a:spLocks noChangeArrowheads="1"/>
          </p:cNvSpPr>
          <p:nvPr/>
        </p:nvSpPr>
        <p:spPr bwMode="auto">
          <a:xfrm>
            <a:off x="3974124" y="3625850"/>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78" name="Rectangle 336"/>
          <p:cNvSpPr>
            <a:spLocks noChangeArrowheads="1"/>
          </p:cNvSpPr>
          <p:nvPr/>
        </p:nvSpPr>
        <p:spPr bwMode="auto">
          <a:xfrm>
            <a:off x="4249616" y="3195638"/>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79" name="Rectangle 337"/>
          <p:cNvSpPr>
            <a:spLocks noChangeArrowheads="1"/>
          </p:cNvSpPr>
          <p:nvPr/>
        </p:nvSpPr>
        <p:spPr bwMode="auto">
          <a:xfrm>
            <a:off x="4604239" y="3173413"/>
            <a:ext cx="36635" cy="36512"/>
          </a:xfrm>
          <a:prstGeom prst="rect">
            <a:avLst/>
          </a:prstGeom>
          <a:solidFill>
            <a:srgbClr val="FFFF00"/>
          </a:solidFill>
          <a:ln w="0">
            <a:solidFill>
              <a:srgbClr val="000000"/>
            </a:solidFill>
            <a:miter lim="800000"/>
            <a:headEnd/>
            <a:tailEnd/>
          </a:ln>
        </p:spPr>
        <p:txBody>
          <a:bodyPr/>
          <a:lstStyle/>
          <a:p>
            <a:endParaRPr lang="nb-NO"/>
          </a:p>
        </p:txBody>
      </p:sp>
      <p:sp>
        <p:nvSpPr>
          <p:cNvPr id="61580" name="Rectangle 338"/>
          <p:cNvSpPr>
            <a:spLocks noChangeArrowheads="1"/>
          </p:cNvSpPr>
          <p:nvPr/>
        </p:nvSpPr>
        <p:spPr bwMode="auto">
          <a:xfrm>
            <a:off x="4832839" y="3941763"/>
            <a:ext cx="36635" cy="36512"/>
          </a:xfrm>
          <a:prstGeom prst="rect">
            <a:avLst/>
          </a:prstGeom>
          <a:solidFill>
            <a:srgbClr val="FFFF00"/>
          </a:solidFill>
          <a:ln w="0">
            <a:solidFill>
              <a:srgbClr val="000000"/>
            </a:solidFill>
            <a:miter lim="800000"/>
            <a:headEnd/>
            <a:tailEnd/>
          </a:ln>
        </p:spPr>
        <p:txBody>
          <a:bodyPr/>
          <a:lstStyle/>
          <a:p>
            <a:endParaRPr lang="nb-NO"/>
          </a:p>
        </p:txBody>
      </p:sp>
      <p:sp>
        <p:nvSpPr>
          <p:cNvPr id="61581" name="Rectangle 339"/>
          <p:cNvSpPr>
            <a:spLocks noChangeArrowheads="1"/>
          </p:cNvSpPr>
          <p:nvPr/>
        </p:nvSpPr>
        <p:spPr bwMode="auto">
          <a:xfrm>
            <a:off x="2782766" y="2646363"/>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582" name="Rectangle 340"/>
          <p:cNvSpPr>
            <a:spLocks noChangeArrowheads="1"/>
          </p:cNvSpPr>
          <p:nvPr/>
        </p:nvSpPr>
        <p:spPr bwMode="auto">
          <a:xfrm>
            <a:off x="3616570" y="3046413"/>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83" name="Rectangle 341"/>
          <p:cNvSpPr>
            <a:spLocks noChangeArrowheads="1"/>
          </p:cNvSpPr>
          <p:nvPr/>
        </p:nvSpPr>
        <p:spPr bwMode="auto">
          <a:xfrm>
            <a:off x="4319954" y="286702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584" name="Rectangle 342"/>
          <p:cNvSpPr>
            <a:spLocks noChangeArrowheads="1"/>
          </p:cNvSpPr>
          <p:nvPr/>
        </p:nvSpPr>
        <p:spPr bwMode="auto">
          <a:xfrm>
            <a:off x="4989636" y="2862263"/>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85" name="Rectangle 343"/>
          <p:cNvSpPr>
            <a:spLocks noChangeArrowheads="1"/>
          </p:cNvSpPr>
          <p:nvPr/>
        </p:nvSpPr>
        <p:spPr bwMode="auto">
          <a:xfrm>
            <a:off x="3131528" y="5437188"/>
            <a:ext cx="36634" cy="36512"/>
          </a:xfrm>
          <a:prstGeom prst="rect">
            <a:avLst/>
          </a:prstGeom>
          <a:solidFill>
            <a:srgbClr val="FFFF00"/>
          </a:solidFill>
          <a:ln w="0">
            <a:solidFill>
              <a:srgbClr val="000000"/>
            </a:solidFill>
            <a:miter lim="800000"/>
            <a:headEnd/>
            <a:tailEnd/>
          </a:ln>
        </p:spPr>
        <p:txBody>
          <a:bodyPr/>
          <a:lstStyle/>
          <a:p>
            <a:endParaRPr lang="nb-NO"/>
          </a:p>
        </p:txBody>
      </p:sp>
      <p:sp>
        <p:nvSpPr>
          <p:cNvPr id="61586" name="Rectangle 344"/>
          <p:cNvSpPr>
            <a:spLocks noChangeArrowheads="1"/>
          </p:cNvSpPr>
          <p:nvPr/>
        </p:nvSpPr>
        <p:spPr bwMode="auto">
          <a:xfrm>
            <a:off x="3943351" y="5226051"/>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587" name="Rectangle 345"/>
          <p:cNvSpPr>
            <a:spLocks noChangeArrowheads="1"/>
          </p:cNvSpPr>
          <p:nvPr/>
        </p:nvSpPr>
        <p:spPr bwMode="auto">
          <a:xfrm>
            <a:off x="4922228" y="4349750"/>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588" name="Rectangle 346"/>
          <p:cNvSpPr>
            <a:spLocks noChangeArrowheads="1"/>
          </p:cNvSpPr>
          <p:nvPr/>
        </p:nvSpPr>
        <p:spPr bwMode="auto">
          <a:xfrm>
            <a:off x="4854820" y="3354388"/>
            <a:ext cx="36634" cy="36512"/>
          </a:xfrm>
          <a:prstGeom prst="rect">
            <a:avLst/>
          </a:prstGeom>
          <a:solidFill>
            <a:srgbClr val="FFFF00"/>
          </a:solidFill>
          <a:ln w="0">
            <a:solidFill>
              <a:srgbClr val="000000"/>
            </a:solidFill>
            <a:miter lim="800000"/>
            <a:headEnd/>
            <a:tailEnd/>
          </a:ln>
        </p:spPr>
        <p:txBody>
          <a:bodyPr/>
          <a:lstStyle/>
          <a:p>
            <a:endParaRPr lang="nb-NO"/>
          </a:p>
        </p:txBody>
      </p:sp>
      <p:sp>
        <p:nvSpPr>
          <p:cNvPr id="61589" name="Rectangle 347"/>
          <p:cNvSpPr>
            <a:spLocks noChangeArrowheads="1"/>
          </p:cNvSpPr>
          <p:nvPr/>
        </p:nvSpPr>
        <p:spPr bwMode="auto">
          <a:xfrm>
            <a:off x="2464777" y="5267325"/>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90" name="Rectangle 348"/>
          <p:cNvSpPr>
            <a:spLocks noChangeArrowheads="1"/>
          </p:cNvSpPr>
          <p:nvPr/>
        </p:nvSpPr>
        <p:spPr bwMode="auto">
          <a:xfrm>
            <a:off x="4488474" y="3436938"/>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591" name="Rectangle 349"/>
          <p:cNvSpPr>
            <a:spLocks noChangeArrowheads="1"/>
          </p:cNvSpPr>
          <p:nvPr/>
        </p:nvSpPr>
        <p:spPr bwMode="auto">
          <a:xfrm>
            <a:off x="3049466" y="2117725"/>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592" name="Rectangle 350"/>
          <p:cNvSpPr>
            <a:spLocks noChangeArrowheads="1"/>
          </p:cNvSpPr>
          <p:nvPr/>
        </p:nvSpPr>
        <p:spPr bwMode="auto">
          <a:xfrm>
            <a:off x="3593124" y="4478338"/>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593" name="Rectangle 351"/>
          <p:cNvSpPr>
            <a:spLocks noChangeArrowheads="1"/>
          </p:cNvSpPr>
          <p:nvPr/>
        </p:nvSpPr>
        <p:spPr bwMode="auto">
          <a:xfrm>
            <a:off x="3027485" y="6229350"/>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594" name="Rectangle 352"/>
          <p:cNvSpPr>
            <a:spLocks noChangeArrowheads="1"/>
          </p:cNvSpPr>
          <p:nvPr/>
        </p:nvSpPr>
        <p:spPr bwMode="auto">
          <a:xfrm>
            <a:off x="3587262" y="5640388"/>
            <a:ext cx="36635" cy="36512"/>
          </a:xfrm>
          <a:prstGeom prst="rect">
            <a:avLst/>
          </a:prstGeom>
          <a:solidFill>
            <a:srgbClr val="FFFF00"/>
          </a:solidFill>
          <a:ln w="0">
            <a:solidFill>
              <a:srgbClr val="FF0000"/>
            </a:solidFill>
            <a:miter lim="800000"/>
            <a:headEnd/>
            <a:tailEnd/>
          </a:ln>
        </p:spPr>
        <p:txBody>
          <a:bodyPr/>
          <a:lstStyle/>
          <a:p>
            <a:endParaRPr lang="nb-NO"/>
          </a:p>
        </p:txBody>
      </p:sp>
      <p:sp>
        <p:nvSpPr>
          <p:cNvPr id="61595" name="Rectangle 353"/>
          <p:cNvSpPr>
            <a:spLocks noChangeArrowheads="1"/>
          </p:cNvSpPr>
          <p:nvPr/>
        </p:nvSpPr>
        <p:spPr bwMode="auto">
          <a:xfrm>
            <a:off x="3421674" y="3778250"/>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596" name="Rectangle 354"/>
          <p:cNvSpPr>
            <a:spLocks noChangeArrowheads="1"/>
          </p:cNvSpPr>
          <p:nvPr/>
        </p:nvSpPr>
        <p:spPr bwMode="auto">
          <a:xfrm>
            <a:off x="3203331" y="2087563"/>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597" name="Rectangle 355"/>
          <p:cNvSpPr>
            <a:spLocks noChangeArrowheads="1"/>
          </p:cNvSpPr>
          <p:nvPr/>
        </p:nvSpPr>
        <p:spPr bwMode="auto">
          <a:xfrm>
            <a:off x="5032131" y="2605088"/>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598" name="Rectangle 356"/>
          <p:cNvSpPr>
            <a:spLocks noChangeArrowheads="1"/>
          </p:cNvSpPr>
          <p:nvPr/>
        </p:nvSpPr>
        <p:spPr bwMode="auto">
          <a:xfrm>
            <a:off x="4859215" y="458152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599" name="Rectangle 357"/>
          <p:cNvSpPr>
            <a:spLocks noChangeArrowheads="1"/>
          </p:cNvSpPr>
          <p:nvPr/>
        </p:nvSpPr>
        <p:spPr bwMode="auto">
          <a:xfrm>
            <a:off x="4497266" y="4191001"/>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600" name="Rectangle 358"/>
          <p:cNvSpPr>
            <a:spLocks noChangeArrowheads="1"/>
          </p:cNvSpPr>
          <p:nvPr/>
        </p:nvSpPr>
        <p:spPr bwMode="auto">
          <a:xfrm>
            <a:off x="5509846" y="2833688"/>
            <a:ext cx="36635" cy="36512"/>
          </a:xfrm>
          <a:prstGeom prst="rect">
            <a:avLst/>
          </a:prstGeom>
          <a:solidFill>
            <a:srgbClr val="FFFF00"/>
          </a:solidFill>
          <a:ln w="0">
            <a:solidFill>
              <a:srgbClr val="000000"/>
            </a:solidFill>
            <a:miter lim="800000"/>
            <a:headEnd/>
            <a:tailEnd/>
          </a:ln>
        </p:spPr>
        <p:txBody>
          <a:bodyPr/>
          <a:lstStyle/>
          <a:p>
            <a:endParaRPr lang="nb-NO"/>
          </a:p>
        </p:txBody>
      </p:sp>
      <p:sp>
        <p:nvSpPr>
          <p:cNvPr id="61601" name="Rectangle 359"/>
          <p:cNvSpPr>
            <a:spLocks noChangeArrowheads="1"/>
          </p:cNvSpPr>
          <p:nvPr/>
        </p:nvSpPr>
        <p:spPr bwMode="auto">
          <a:xfrm>
            <a:off x="5136174" y="124460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02" name="Rectangle 360"/>
          <p:cNvSpPr>
            <a:spLocks noChangeArrowheads="1"/>
          </p:cNvSpPr>
          <p:nvPr/>
        </p:nvSpPr>
        <p:spPr bwMode="auto">
          <a:xfrm>
            <a:off x="6148754" y="1389063"/>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603" name="Rectangle 361"/>
          <p:cNvSpPr>
            <a:spLocks noChangeArrowheads="1"/>
          </p:cNvSpPr>
          <p:nvPr/>
        </p:nvSpPr>
        <p:spPr bwMode="auto">
          <a:xfrm>
            <a:off x="6991351" y="1898651"/>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604" name="Rectangle 362"/>
          <p:cNvSpPr>
            <a:spLocks noChangeArrowheads="1"/>
          </p:cNvSpPr>
          <p:nvPr/>
        </p:nvSpPr>
        <p:spPr bwMode="auto">
          <a:xfrm>
            <a:off x="6567854" y="289560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05" name="Rectangle 363"/>
          <p:cNvSpPr>
            <a:spLocks noChangeArrowheads="1"/>
          </p:cNvSpPr>
          <p:nvPr/>
        </p:nvSpPr>
        <p:spPr bwMode="auto">
          <a:xfrm>
            <a:off x="6241074" y="2430463"/>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606" name="Rectangle 364"/>
          <p:cNvSpPr>
            <a:spLocks noChangeArrowheads="1"/>
          </p:cNvSpPr>
          <p:nvPr/>
        </p:nvSpPr>
        <p:spPr bwMode="auto">
          <a:xfrm>
            <a:off x="5181600" y="3486150"/>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607" name="Rectangle 365"/>
          <p:cNvSpPr>
            <a:spLocks noChangeArrowheads="1"/>
          </p:cNvSpPr>
          <p:nvPr/>
        </p:nvSpPr>
        <p:spPr bwMode="auto">
          <a:xfrm>
            <a:off x="5383824" y="5116513"/>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608" name="Rectangle 366"/>
          <p:cNvSpPr>
            <a:spLocks noChangeArrowheads="1"/>
          </p:cNvSpPr>
          <p:nvPr/>
        </p:nvSpPr>
        <p:spPr bwMode="auto">
          <a:xfrm>
            <a:off x="5618285" y="5348288"/>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609" name="Rectangle 367"/>
          <p:cNvSpPr>
            <a:spLocks noChangeArrowheads="1"/>
          </p:cNvSpPr>
          <p:nvPr/>
        </p:nvSpPr>
        <p:spPr bwMode="auto">
          <a:xfrm>
            <a:off x="5653454" y="336232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610" name="Rectangle 368"/>
          <p:cNvSpPr>
            <a:spLocks noChangeArrowheads="1"/>
          </p:cNvSpPr>
          <p:nvPr/>
        </p:nvSpPr>
        <p:spPr bwMode="auto">
          <a:xfrm>
            <a:off x="5219700" y="455930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11" name="Rectangle 369"/>
          <p:cNvSpPr>
            <a:spLocks noChangeArrowheads="1"/>
          </p:cNvSpPr>
          <p:nvPr/>
        </p:nvSpPr>
        <p:spPr bwMode="auto">
          <a:xfrm>
            <a:off x="6299689" y="3911600"/>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612" name="Rectangle 370"/>
          <p:cNvSpPr>
            <a:spLocks noChangeArrowheads="1"/>
          </p:cNvSpPr>
          <p:nvPr/>
        </p:nvSpPr>
        <p:spPr bwMode="auto">
          <a:xfrm>
            <a:off x="5864469" y="4278313"/>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613" name="Rectangle 371"/>
          <p:cNvSpPr>
            <a:spLocks noChangeArrowheads="1"/>
          </p:cNvSpPr>
          <p:nvPr/>
        </p:nvSpPr>
        <p:spPr bwMode="auto">
          <a:xfrm>
            <a:off x="6481397" y="4494213"/>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614" name="Rectangle 372"/>
          <p:cNvSpPr>
            <a:spLocks noChangeArrowheads="1"/>
          </p:cNvSpPr>
          <p:nvPr/>
        </p:nvSpPr>
        <p:spPr bwMode="auto">
          <a:xfrm>
            <a:off x="6940062" y="596582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615" name="Rectangle 373"/>
          <p:cNvSpPr>
            <a:spLocks noChangeArrowheads="1"/>
          </p:cNvSpPr>
          <p:nvPr/>
        </p:nvSpPr>
        <p:spPr bwMode="auto">
          <a:xfrm>
            <a:off x="6025662" y="3775076"/>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16" name="Rectangle 374"/>
          <p:cNvSpPr>
            <a:spLocks noChangeArrowheads="1"/>
          </p:cNvSpPr>
          <p:nvPr/>
        </p:nvSpPr>
        <p:spPr bwMode="auto">
          <a:xfrm>
            <a:off x="5662246" y="4224338"/>
            <a:ext cx="36635" cy="36512"/>
          </a:xfrm>
          <a:prstGeom prst="rect">
            <a:avLst/>
          </a:prstGeom>
          <a:solidFill>
            <a:srgbClr val="FFFF00"/>
          </a:solidFill>
          <a:ln w="0">
            <a:solidFill>
              <a:srgbClr val="000000"/>
            </a:solidFill>
            <a:miter lim="800000"/>
            <a:headEnd/>
            <a:tailEnd/>
          </a:ln>
        </p:spPr>
        <p:txBody>
          <a:bodyPr/>
          <a:lstStyle/>
          <a:p>
            <a:endParaRPr lang="nb-NO"/>
          </a:p>
        </p:txBody>
      </p:sp>
      <p:sp>
        <p:nvSpPr>
          <p:cNvPr id="61617" name="Rectangle 375"/>
          <p:cNvSpPr>
            <a:spLocks noChangeArrowheads="1"/>
          </p:cNvSpPr>
          <p:nvPr/>
        </p:nvSpPr>
        <p:spPr bwMode="auto">
          <a:xfrm>
            <a:off x="6204439" y="4697413"/>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618" name="Rectangle 376"/>
          <p:cNvSpPr>
            <a:spLocks noChangeArrowheads="1"/>
          </p:cNvSpPr>
          <p:nvPr/>
        </p:nvSpPr>
        <p:spPr bwMode="auto">
          <a:xfrm>
            <a:off x="6402266" y="5240338"/>
            <a:ext cx="36634" cy="36512"/>
          </a:xfrm>
          <a:prstGeom prst="rect">
            <a:avLst/>
          </a:prstGeom>
          <a:solidFill>
            <a:srgbClr val="FFFF00"/>
          </a:solidFill>
          <a:ln w="0">
            <a:solidFill>
              <a:srgbClr val="000000"/>
            </a:solidFill>
            <a:miter lim="800000"/>
            <a:headEnd/>
            <a:tailEnd/>
          </a:ln>
        </p:spPr>
        <p:txBody>
          <a:bodyPr/>
          <a:lstStyle/>
          <a:p>
            <a:endParaRPr lang="nb-NO"/>
          </a:p>
        </p:txBody>
      </p:sp>
      <p:sp>
        <p:nvSpPr>
          <p:cNvPr id="61619" name="Rectangle 377"/>
          <p:cNvSpPr>
            <a:spLocks noChangeArrowheads="1"/>
          </p:cNvSpPr>
          <p:nvPr/>
        </p:nvSpPr>
        <p:spPr bwMode="auto">
          <a:xfrm>
            <a:off x="6627936" y="5097463"/>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620" name="Rectangle 378"/>
          <p:cNvSpPr>
            <a:spLocks noChangeArrowheads="1"/>
          </p:cNvSpPr>
          <p:nvPr/>
        </p:nvSpPr>
        <p:spPr bwMode="auto">
          <a:xfrm>
            <a:off x="5241682" y="3776663"/>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621" name="Rectangle 379"/>
          <p:cNvSpPr>
            <a:spLocks noChangeArrowheads="1"/>
          </p:cNvSpPr>
          <p:nvPr/>
        </p:nvSpPr>
        <p:spPr bwMode="auto">
          <a:xfrm>
            <a:off x="6849208" y="4959350"/>
            <a:ext cx="35169" cy="38100"/>
          </a:xfrm>
          <a:prstGeom prst="rect">
            <a:avLst/>
          </a:prstGeom>
          <a:solidFill>
            <a:srgbClr val="FFFF00"/>
          </a:solidFill>
          <a:ln w="0">
            <a:solidFill>
              <a:srgbClr val="000000"/>
            </a:solidFill>
            <a:miter lim="800000"/>
            <a:headEnd/>
            <a:tailEnd/>
          </a:ln>
        </p:spPr>
        <p:txBody>
          <a:bodyPr/>
          <a:lstStyle/>
          <a:p>
            <a:endParaRPr lang="nb-NO"/>
          </a:p>
        </p:txBody>
      </p:sp>
      <p:sp>
        <p:nvSpPr>
          <p:cNvPr id="61622" name="Rectangle 380"/>
          <p:cNvSpPr>
            <a:spLocks noChangeArrowheads="1"/>
          </p:cNvSpPr>
          <p:nvPr/>
        </p:nvSpPr>
        <p:spPr bwMode="auto">
          <a:xfrm>
            <a:off x="6967905" y="3424238"/>
            <a:ext cx="36634" cy="36512"/>
          </a:xfrm>
          <a:prstGeom prst="rect">
            <a:avLst/>
          </a:prstGeom>
          <a:solidFill>
            <a:srgbClr val="FFFF00"/>
          </a:solidFill>
          <a:ln w="0">
            <a:solidFill>
              <a:srgbClr val="000000"/>
            </a:solidFill>
            <a:miter lim="800000"/>
            <a:headEnd/>
            <a:tailEnd/>
          </a:ln>
        </p:spPr>
        <p:txBody>
          <a:bodyPr/>
          <a:lstStyle/>
          <a:p>
            <a:endParaRPr lang="nb-NO"/>
          </a:p>
        </p:txBody>
      </p:sp>
      <p:sp>
        <p:nvSpPr>
          <p:cNvPr id="61623" name="Rectangle 381"/>
          <p:cNvSpPr>
            <a:spLocks noChangeArrowheads="1"/>
          </p:cNvSpPr>
          <p:nvPr/>
        </p:nvSpPr>
        <p:spPr bwMode="auto">
          <a:xfrm>
            <a:off x="6277708" y="3316288"/>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624" name="Rectangle 382"/>
          <p:cNvSpPr>
            <a:spLocks noChangeArrowheads="1"/>
          </p:cNvSpPr>
          <p:nvPr/>
        </p:nvSpPr>
        <p:spPr bwMode="auto">
          <a:xfrm>
            <a:off x="6088674" y="5381625"/>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625" name="Rectangle 383"/>
          <p:cNvSpPr>
            <a:spLocks noChangeArrowheads="1"/>
          </p:cNvSpPr>
          <p:nvPr/>
        </p:nvSpPr>
        <p:spPr bwMode="auto">
          <a:xfrm>
            <a:off x="5912828" y="3763963"/>
            <a:ext cx="36634" cy="38100"/>
          </a:xfrm>
          <a:prstGeom prst="rect">
            <a:avLst/>
          </a:prstGeom>
          <a:solidFill>
            <a:srgbClr val="FFFF00"/>
          </a:solidFill>
          <a:ln w="0">
            <a:solidFill>
              <a:srgbClr val="000000"/>
            </a:solidFill>
            <a:miter lim="800000"/>
            <a:headEnd/>
            <a:tailEnd/>
          </a:ln>
        </p:spPr>
        <p:txBody>
          <a:bodyPr/>
          <a:lstStyle/>
          <a:p>
            <a:endParaRPr lang="nb-NO"/>
          </a:p>
        </p:txBody>
      </p:sp>
      <p:sp>
        <p:nvSpPr>
          <p:cNvPr id="61626" name="Rectangle 384"/>
          <p:cNvSpPr>
            <a:spLocks noChangeArrowheads="1"/>
          </p:cNvSpPr>
          <p:nvPr/>
        </p:nvSpPr>
        <p:spPr bwMode="auto">
          <a:xfrm>
            <a:off x="7892562" y="327977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627" name="Rectangle 385"/>
          <p:cNvSpPr>
            <a:spLocks noChangeArrowheads="1"/>
          </p:cNvSpPr>
          <p:nvPr/>
        </p:nvSpPr>
        <p:spPr bwMode="auto">
          <a:xfrm>
            <a:off x="7121769" y="1177926"/>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628" name="Rectangle 386"/>
          <p:cNvSpPr>
            <a:spLocks noChangeArrowheads="1"/>
          </p:cNvSpPr>
          <p:nvPr/>
        </p:nvSpPr>
        <p:spPr bwMode="auto">
          <a:xfrm>
            <a:off x="8919797" y="2139951"/>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629" name="Rectangle 387"/>
          <p:cNvSpPr>
            <a:spLocks noChangeArrowheads="1"/>
          </p:cNvSpPr>
          <p:nvPr/>
        </p:nvSpPr>
        <p:spPr bwMode="auto">
          <a:xfrm>
            <a:off x="7275636" y="4575176"/>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30" name="Rectangle 388"/>
          <p:cNvSpPr>
            <a:spLocks noChangeArrowheads="1"/>
          </p:cNvSpPr>
          <p:nvPr/>
        </p:nvSpPr>
        <p:spPr bwMode="auto">
          <a:xfrm>
            <a:off x="7677151" y="5297488"/>
            <a:ext cx="38100" cy="36512"/>
          </a:xfrm>
          <a:prstGeom prst="rect">
            <a:avLst/>
          </a:prstGeom>
          <a:solidFill>
            <a:srgbClr val="FFFF00"/>
          </a:solidFill>
          <a:ln w="0">
            <a:solidFill>
              <a:srgbClr val="000000"/>
            </a:solidFill>
            <a:miter lim="800000"/>
            <a:headEnd/>
            <a:tailEnd/>
          </a:ln>
        </p:spPr>
        <p:txBody>
          <a:bodyPr/>
          <a:lstStyle/>
          <a:p>
            <a:endParaRPr lang="nb-NO"/>
          </a:p>
        </p:txBody>
      </p:sp>
      <p:sp>
        <p:nvSpPr>
          <p:cNvPr id="61631" name="Rectangle 389"/>
          <p:cNvSpPr>
            <a:spLocks noChangeArrowheads="1"/>
          </p:cNvSpPr>
          <p:nvPr/>
        </p:nvSpPr>
        <p:spPr bwMode="auto">
          <a:xfrm>
            <a:off x="8212016" y="5540376"/>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32" name="Rectangle 390"/>
          <p:cNvSpPr>
            <a:spLocks noChangeArrowheads="1"/>
          </p:cNvSpPr>
          <p:nvPr/>
        </p:nvSpPr>
        <p:spPr bwMode="auto">
          <a:xfrm>
            <a:off x="7088066" y="1349376"/>
            <a:ext cx="36634" cy="36513"/>
          </a:xfrm>
          <a:prstGeom prst="rect">
            <a:avLst/>
          </a:prstGeom>
          <a:solidFill>
            <a:srgbClr val="FFFF00"/>
          </a:solidFill>
          <a:ln w="0">
            <a:solidFill>
              <a:srgbClr val="000000"/>
            </a:solidFill>
            <a:miter lim="800000"/>
            <a:headEnd/>
            <a:tailEnd/>
          </a:ln>
        </p:spPr>
        <p:txBody>
          <a:bodyPr/>
          <a:lstStyle/>
          <a:p>
            <a:endParaRPr lang="nb-NO"/>
          </a:p>
        </p:txBody>
      </p:sp>
      <p:sp>
        <p:nvSpPr>
          <p:cNvPr id="61633" name="Rectangle 391"/>
          <p:cNvSpPr>
            <a:spLocks noChangeArrowheads="1"/>
          </p:cNvSpPr>
          <p:nvPr/>
        </p:nvSpPr>
        <p:spPr bwMode="auto">
          <a:xfrm>
            <a:off x="7655169" y="4016375"/>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634" name="Rectangle 392"/>
          <p:cNvSpPr>
            <a:spLocks noChangeArrowheads="1"/>
          </p:cNvSpPr>
          <p:nvPr/>
        </p:nvSpPr>
        <p:spPr bwMode="auto">
          <a:xfrm>
            <a:off x="7164266" y="2362201"/>
            <a:ext cx="38100" cy="36513"/>
          </a:xfrm>
          <a:prstGeom prst="rect">
            <a:avLst/>
          </a:prstGeom>
          <a:solidFill>
            <a:srgbClr val="FFFF00"/>
          </a:solidFill>
          <a:ln w="0">
            <a:solidFill>
              <a:srgbClr val="000000"/>
            </a:solidFill>
            <a:miter lim="800000"/>
            <a:headEnd/>
            <a:tailEnd/>
          </a:ln>
        </p:spPr>
        <p:txBody>
          <a:bodyPr/>
          <a:lstStyle/>
          <a:p>
            <a:endParaRPr lang="nb-NO"/>
          </a:p>
        </p:txBody>
      </p:sp>
      <p:sp>
        <p:nvSpPr>
          <p:cNvPr id="61635" name="Rectangle 393"/>
          <p:cNvSpPr>
            <a:spLocks noChangeArrowheads="1"/>
          </p:cNvSpPr>
          <p:nvPr/>
        </p:nvSpPr>
        <p:spPr bwMode="auto">
          <a:xfrm>
            <a:off x="7479323" y="2541588"/>
            <a:ext cx="36635" cy="36512"/>
          </a:xfrm>
          <a:prstGeom prst="rect">
            <a:avLst/>
          </a:prstGeom>
          <a:solidFill>
            <a:srgbClr val="FFFF00"/>
          </a:solidFill>
          <a:ln w="0">
            <a:solidFill>
              <a:srgbClr val="000000"/>
            </a:solidFill>
            <a:miter lim="800000"/>
            <a:headEnd/>
            <a:tailEnd/>
          </a:ln>
        </p:spPr>
        <p:txBody>
          <a:bodyPr/>
          <a:lstStyle/>
          <a:p>
            <a:endParaRPr lang="nb-NO"/>
          </a:p>
        </p:txBody>
      </p:sp>
      <p:sp>
        <p:nvSpPr>
          <p:cNvPr id="61636" name="Rectangle 394"/>
          <p:cNvSpPr>
            <a:spLocks noChangeArrowheads="1"/>
          </p:cNvSpPr>
          <p:nvPr/>
        </p:nvSpPr>
        <p:spPr bwMode="auto">
          <a:xfrm>
            <a:off x="7939454" y="1239838"/>
            <a:ext cx="36635" cy="38100"/>
          </a:xfrm>
          <a:prstGeom prst="rect">
            <a:avLst/>
          </a:prstGeom>
          <a:solidFill>
            <a:srgbClr val="FFFF00"/>
          </a:solidFill>
          <a:ln w="0">
            <a:solidFill>
              <a:srgbClr val="000000"/>
            </a:solidFill>
            <a:miter lim="800000"/>
            <a:headEnd/>
            <a:tailEnd/>
          </a:ln>
        </p:spPr>
        <p:txBody>
          <a:bodyPr/>
          <a:lstStyle/>
          <a:p>
            <a:endParaRPr lang="nb-NO"/>
          </a:p>
        </p:txBody>
      </p:sp>
      <p:sp>
        <p:nvSpPr>
          <p:cNvPr id="61637" name="Rectangle 395"/>
          <p:cNvSpPr>
            <a:spLocks noChangeArrowheads="1"/>
          </p:cNvSpPr>
          <p:nvPr/>
        </p:nvSpPr>
        <p:spPr bwMode="auto">
          <a:xfrm>
            <a:off x="4098682" y="6373813"/>
            <a:ext cx="194896" cy="23812"/>
          </a:xfrm>
          <a:prstGeom prst="rect">
            <a:avLst/>
          </a:prstGeom>
          <a:solidFill>
            <a:srgbClr val="FFFFFF"/>
          </a:solidFill>
          <a:ln w="0">
            <a:solidFill>
              <a:srgbClr val="000000"/>
            </a:solidFill>
            <a:miter lim="800000"/>
            <a:headEnd/>
            <a:tailEnd/>
          </a:ln>
        </p:spPr>
        <p:txBody>
          <a:bodyPr/>
          <a:lstStyle/>
          <a:p>
            <a:endParaRPr lang="nb-NO"/>
          </a:p>
        </p:txBody>
      </p:sp>
      <p:sp>
        <p:nvSpPr>
          <p:cNvPr id="61638" name="Rectangle 396"/>
          <p:cNvSpPr>
            <a:spLocks noChangeArrowheads="1"/>
          </p:cNvSpPr>
          <p:nvPr/>
        </p:nvSpPr>
        <p:spPr bwMode="auto">
          <a:xfrm>
            <a:off x="4098682" y="6350001"/>
            <a:ext cx="194896" cy="23813"/>
          </a:xfrm>
          <a:prstGeom prst="rect">
            <a:avLst/>
          </a:prstGeom>
          <a:solidFill>
            <a:srgbClr val="0000FF"/>
          </a:solidFill>
          <a:ln w="0">
            <a:solidFill>
              <a:srgbClr val="000000"/>
            </a:solidFill>
            <a:miter lim="800000"/>
            <a:headEnd/>
            <a:tailEnd/>
          </a:ln>
        </p:spPr>
        <p:txBody>
          <a:bodyPr/>
          <a:lstStyle/>
          <a:p>
            <a:endParaRPr lang="nb-NO"/>
          </a:p>
        </p:txBody>
      </p:sp>
      <p:sp>
        <p:nvSpPr>
          <p:cNvPr id="61639" name="Rectangle 397"/>
          <p:cNvSpPr>
            <a:spLocks noChangeArrowheads="1"/>
          </p:cNvSpPr>
          <p:nvPr/>
        </p:nvSpPr>
        <p:spPr bwMode="auto">
          <a:xfrm>
            <a:off x="4082562" y="6237288"/>
            <a:ext cx="49694" cy="107722"/>
          </a:xfrm>
          <a:prstGeom prst="rect">
            <a:avLst/>
          </a:prstGeom>
          <a:noFill/>
          <a:ln w="9525">
            <a:noFill/>
            <a:miter lim="800000"/>
            <a:headEnd/>
            <a:tailEnd/>
          </a:ln>
        </p:spPr>
        <p:txBody>
          <a:bodyPr wrap="none" lIns="0" tIns="0" rIns="0" bIns="0">
            <a:spAutoFit/>
          </a:bodyPr>
          <a:lstStyle/>
          <a:p>
            <a:pPr eaLnBrk="0" hangingPunct="0"/>
            <a:r>
              <a:rPr lang="sv-SE" sz="700">
                <a:solidFill>
                  <a:srgbClr val="000000"/>
                </a:solidFill>
                <a:latin typeface="Arial" charset="0"/>
              </a:rPr>
              <a:t>0</a:t>
            </a:r>
            <a:endParaRPr lang="sv-SE"/>
          </a:p>
        </p:txBody>
      </p:sp>
      <p:sp>
        <p:nvSpPr>
          <p:cNvPr id="61640" name="Rectangle 398"/>
          <p:cNvSpPr>
            <a:spLocks noChangeArrowheads="1"/>
          </p:cNvSpPr>
          <p:nvPr/>
        </p:nvSpPr>
        <p:spPr bwMode="auto">
          <a:xfrm>
            <a:off x="4293577" y="6373813"/>
            <a:ext cx="196362" cy="23812"/>
          </a:xfrm>
          <a:prstGeom prst="rect">
            <a:avLst/>
          </a:prstGeom>
          <a:solidFill>
            <a:srgbClr val="0000FF"/>
          </a:solidFill>
          <a:ln w="0">
            <a:solidFill>
              <a:srgbClr val="000000"/>
            </a:solidFill>
            <a:miter lim="800000"/>
            <a:headEnd/>
            <a:tailEnd/>
          </a:ln>
        </p:spPr>
        <p:txBody>
          <a:bodyPr/>
          <a:lstStyle/>
          <a:p>
            <a:endParaRPr lang="nb-NO"/>
          </a:p>
        </p:txBody>
      </p:sp>
      <p:sp>
        <p:nvSpPr>
          <p:cNvPr id="61641" name="Rectangle 399"/>
          <p:cNvSpPr>
            <a:spLocks noChangeArrowheads="1"/>
          </p:cNvSpPr>
          <p:nvPr/>
        </p:nvSpPr>
        <p:spPr bwMode="auto">
          <a:xfrm>
            <a:off x="4293577" y="6350001"/>
            <a:ext cx="196362" cy="23813"/>
          </a:xfrm>
          <a:prstGeom prst="rect">
            <a:avLst/>
          </a:prstGeom>
          <a:solidFill>
            <a:srgbClr val="FFFFFF"/>
          </a:solidFill>
          <a:ln w="0">
            <a:solidFill>
              <a:srgbClr val="000000"/>
            </a:solidFill>
            <a:miter lim="800000"/>
            <a:headEnd/>
            <a:tailEnd/>
          </a:ln>
        </p:spPr>
        <p:txBody>
          <a:bodyPr/>
          <a:lstStyle/>
          <a:p>
            <a:endParaRPr lang="nb-NO"/>
          </a:p>
        </p:txBody>
      </p:sp>
      <p:sp>
        <p:nvSpPr>
          <p:cNvPr id="61642" name="Rectangle 400"/>
          <p:cNvSpPr>
            <a:spLocks noChangeArrowheads="1"/>
          </p:cNvSpPr>
          <p:nvPr/>
        </p:nvSpPr>
        <p:spPr bwMode="auto">
          <a:xfrm>
            <a:off x="4489939" y="6373813"/>
            <a:ext cx="196362" cy="23812"/>
          </a:xfrm>
          <a:prstGeom prst="rect">
            <a:avLst/>
          </a:prstGeom>
          <a:solidFill>
            <a:srgbClr val="FFFFFF"/>
          </a:solidFill>
          <a:ln w="9525">
            <a:noFill/>
            <a:miter lim="800000"/>
            <a:headEnd/>
            <a:tailEnd/>
          </a:ln>
        </p:spPr>
        <p:txBody>
          <a:bodyPr/>
          <a:lstStyle/>
          <a:p>
            <a:endParaRPr lang="nb-NO"/>
          </a:p>
        </p:txBody>
      </p:sp>
      <p:sp>
        <p:nvSpPr>
          <p:cNvPr id="61643" name="Rectangle 401"/>
          <p:cNvSpPr>
            <a:spLocks noChangeArrowheads="1"/>
          </p:cNvSpPr>
          <p:nvPr/>
        </p:nvSpPr>
        <p:spPr bwMode="auto">
          <a:xfrm>
            <a:off x="4489939" y="6350001"/>
            <a:ext cx="196362" cy="23813"/>
          </a:xfrm>
          <a:prstGeom prst="rect">
            <a:avLst/>
          </a:prstGeom>
          <a:solidFill>
            <a:srgbClr val="0000FF"/>
          </a:solidFill>
          <a:ln w="9525">
            <a:noFill/>
            <a:miter lim="800000"/>
            <a:headEnd/>
            <a:tailEnd/>
          </a:ln>
        </p:spPr>
        <p:txBody>
          <a:bodyPr/>
          <a:lstStyle/>
          <a:p>
            <a:endParaRPr lang="nb-NO"/>
          </a:p>
        </p:txBody>
      </p:sp>
      <p:sp>
        <p:nvSpPr>
          <p:cNvPr id="61644" name="Rectangle 402"/>
          <p:cNvSpPr>
            <a:spLocks noChangeArrowheads="1"/>
          </p:cNvSpPr>
          <p:nvPr/>
        </p:nvSpPr>
        <p:spPr bwMode="auto">
          <a:xfrm>
            <a:off x="4813789" y="6237288"/>
            <a:ext cx="294953" cy="107722"/>
          </a:xfrm>
          <a:prstGeom prst="rect">
            <a:avLst/>
          </a:prstGeom>
          <a:noFill/>
          <a:ln w="9525">
            <a:noFill/>
            <a:miter lim="800000"/>
            <a:headEnd/>
            <a:tailEnd/>
          </a:ln>
        </p:spPr>
        <p:txBody>
          <a:bodyPr wrap="none" lIns="0" tIns="0" rIns="0" bIns="0">
            <a:spAutoFit/>
          </a:bodyPr>
          <a:lstStyle/>
          <a:p>
            <a:pPr eaLnBrk="0" hangingPunct="0"/>
            <a:r>
              <a:rPr lang="sv-SE" sz="700">
                <a:solidFill>
                  <a:srgbClr val="000000"/>
                </a:solidFill>
                <a:latin typeface="Arial" charset="0"/>
              </a:rPr>
              <a:t>500 km</a:t>
            </a:r>
            <a:endParaRPr lang="sv-SE"/>
          </a:p>
        </p:txBody>
      </p:sp>
      <p:sp>
        <p:nvSpPr>
          <p:cNvPr id="61645" name="Rectangle 403"/>
          <p:cNvSpPr>
            <a:spLocks noChangeArrowheads="1"/>
          </p:cNvSpPr>
          <p:nvPr/>
        </p:nvSpPr>
        <p:spPr bwMode="auto">
          <a:xfrm>
            <a:off x="4686300" y="6350001"/>
            <a:ext cx="194897" cy="23813"/>
          </a:xfrm>
          <a:prstGeom prst="rect">
            <a:avLst/>
          </a:prstGeom>
          <a:solidFill>
            <a:srgbClr val="0000FF"/>
          </a:solidFill>
          <a:ln w="9525">
            <a:noFill/>
            <a:miter lim="800000"/>
            <a:headEnd/>
            <a:tailEnd/>
          </a:ln>
        </p:spPr>
        <p:txBody>
          <a:bodyPr/>
          <a:lstStyle/>
          <a:p>
            <a:endParaRPr lang="nb-NO"/>
          </a:p>
        </p:txBody>
      </p:sp>
      <p:sp>
        <p:nvSpPr>
          <p:cNvPr id="61646" name="Rectangle 404"/>
          <p:cNvSpPr>
            <a:spLocks noChangeArrowheads="1"/>
          </p:cNvSpPr>
          <p:nvPr/>
        </p:nvSpPr>
        <p:spPr bwMode="auto">
          <a:xfrm>
            <a:off x="4686300" y="6373813"/>
            <a:ext cx="194897" cy="23812"/>
          </a:xfrm>
          <a:prstGeom prst="rect">
            <a:avLst/>
          </a:prstGeom>
          <a:solidFill>
            <a:srgbClr val="FFFFFF"/>
          </a:solidFill>
          <a:ln w="9525">
            <a:noFill/>
            <a:miter lim="800000"/>
            <a:headEnd/>
            <a:tailEnd/>
          </a:ln>
        </p:spPr>
        <p:txBody>
          <a:bodyPr/>
          <a:lstStyle/>
          <a:p>
            <a:endParaRPr lang="nb-NO"/>
          </a:p>
        </p:txBody>
      </p:sp>
      <p:sp>
        <p:nvSpPr>
          <p:cNvPr id="61647" name="Freeform 405"/>
          <p:cNvSpPr>
            <a:spLocks/>
          </p:cNvSpPr>
          <p:nvPr/>
        </p:nvSpPr>
        <p:spPr bwMode="auto">
          <a:xfrm>
            <a:off x="4489939" y="6373813"/>
            <a:ext cx="391258" cy="23812"/>
          </a:xfrm>
          <a:custGeom>
            <a:avLst/>
            <a:gdLst>
              <a:gd name="T0" fmla="*/ 0 w 494"/>
              <a:gd name="T1" fmla="*/ 0 h 30"/>
              <a:gd name="T2" fmla="*/ 2147483647 w 494"/>
              <a:gd name="T3" fmla="*/ 0 h 30"/>
              <a:gd name="T4" fmla="*/ 2147483647 w 494"/>
              <a:gd name="T5" fmla="*/ 0 h 30"/>
              <a:gd name="T6" fmla="*/ 2147483647 w 494"/>
              <a:gd name="T7" fmla="*/ 2147483647 h 30"/>
              <a:gd name="T8" fmla="*/ 2147483647 w 494"/>
              <a:gd name="T9" fmla="*/ 2147483647 h 30"/>
              <a:gd name="T10" fmla="*/ 0 w 494"/>
              <a:gd name="T11" fmla="*/ 2147483647 h 30"/>
              <a:gd name="T12" fmla="*/ 0 w 494"/>
              <a:gd name="T13" fmla="*/ 0 h 30"/>
              <a:gd name="T14" fmla="*/ 0 60000 65536"/>
              <a:gd name="T15" fmla="*/ 0 60000 65536"/>
              <a:gd name="T16" fmla="*/ 0 60000 65536"/>
              <a:gd name="T17" fmla="*/ 0 60000 65536"/>
              <a:gd name="T18" fmla="*/ 0 60000 65536"/>
              <a:gd name="T19" fmla="*/ 0 60000 65536"/>
              <a:gd name="T20" fmla="*/ 0 60000 65536"/>
              <a:gd name="T21" fmla="*/ 0 w 494"/>
              <a:gd name="T22" fmla="*/ 0 h 30"/>
              <a:gd name="T23" fmla="*/ 494 w 494"/>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4" h="30">
                <a:moveTo>
                  <a:pt x="0" y="0"/>
                </a:moveTo>
                <a:lnTo>
                  <a:pt x="248" y="0"/>
                </a:lnTo>
                <a:lnTo>
                  <a:pt x="494" y="0"/>
                </a:lnTo>
                <a:lnTo>
                  <a:pt x="494" y="30"/>
                </a:lnTo>
                <a:lnTo>
                  <a:pt x="248" y="30"/>
                </a:lnTo>
                <a:lnTo>
                  <a:pt x="0" y="30"/>
                </a:lnTo>
                <a:lnTo>
                  <a:pt x="0" y="0"/>
                </a:lnTo>
              </a:path>
            </a:pathLst>
          </a:custGeom>
          <a:noFill/>
          <a:ln w="0">
            <a:solidFill>
              <a:srgbClr val="000000"/>
            </a:solidFill>
            <a:round/>
            <a:headEnd/>
            <a:tailEnd/>
          </a:ln>
        </p:spPr>
        <p:txBody>
          <a:bodyPr/>
          <a:lstStyle/>
          <a:p>
            <a:endParaRPr lang="nb-NO"/>
          </a:p>
        </p:txBody>
      </p:sp>
      <p:sp>
        <p:nvSpPr>
          <p:cNvPr id="61648" name="Freeform 406"/>
          <p:cNvSpPr>
            <a:spLocks/>
          </p:cNvSpPr>
          <p:nvPr/>
        </p:nvSpPr>
        <p:spPr bwMode="auto">
          <a:xfrm>
            <a:off x="4489939" y="6350001"/>
            <a:ext cx="391258" cy="23813"/>
          </a:xfrm>
          <a:custGeom>
            <a:avLst/>
            <a:gdLst>
              <a:gd name="T0" fmla="*/ 0 w 494"/>
              <a:gd name="T1" fmla="*/ 0 h 30"/>
              <a:gd name="T2" fmla="*/ 2147483647 w 494"/>
              <a:gd name="T3" fmla="*/ 0 h 30"/>
              <a:gd name="T4" fmla="*/ 2147483647 w 494"/>
              <a:gd name="T5" fmla="*/ 0 h 30"/>
              <a:gd name="T6" fmla="*/ 2147483647 w 494"/>
              <a:gd name="T7" fmla="*/ 2147483647 h 30"/>
              <a:gd name="T8" fmla="*/ 2147483647 w 494"/>
              <a:gd name="T9" fmla="*/ 2147483647 h 30"/>
              <a:gd name="T10" fmla="*/ 0 w 494"/>
              <a:gd name="T11" fmla="*/ 2147483647 h 30"/>
              <a:gd name="T12" fmla="*/ 0 w 494"/>
              <a:gd name="T13" fmla="*/ 0 h 30"/>
              <a:gd name="T14" fmla="*/ 0 60000 65536"/>
              <a:gd name="T15" fmla="*/ 0 60000 65536"/>
              <a:gd name="T16" fmla="*/ 0 60000 65536"/>
              <a:gd name="T17" fmla="*/ 0 60000 65536"/>
              <a:gd name="T18" fmla="*/ 0 60000 65536"/>
              <a:gd name="T19" fmla="*/ 0 60000 65536"/>
              <a:gd name="T20" fmla="*/ 0 60000 65536"/>
              <a:gd name="T21" fmla="*/ 0 w 494"/>
              <a:gd name="T22" fmla="*/ 0 h 30"/>
              <a:gd name="T23" fmla="*/ 494 w 494"/>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4" h="30">
                <a:moveTo>
                  <a:pt x="0" y="0"/>
                </a:moveTo>
                <a:lnTo>
                  <a:pt x="248" y="0"/>
                </a:lnTo>
                <a:lnTo>
                  <a:pt x="494" y="0"/>
                </a:lnTo>
                <a:lnTo>
                  <a:pt x="494" y="30"/>
                </a:lnTo>
                <a:lnTo>
                  <a:pt x="248" y="30"/>
                </a:lnTo>
                <a:lnTo>
                  <a:pt x="0" y="30"/>
                </a:lnTo>
                <a:lnTo>
                  <a:pt x="0" y="0"/>
                </a:lnTo>
              </a:path>
            </a:pathLst>
          </a:custGeom>
          <a:noFill/>
          <a:ln w="0">
            <a:solidFill>
              <a:srgbClr val="000000"/>
            </a:solidFill>
            <a:round/>
            <a:headEnd/>
            <a:tailEnd/>
          </a:ln>
        </p:spPr>
        <p:txBody>
          <a:bodyPr/>
          <a:lstStyle/>
          <a:p>
            <a:endParaRPr lang="nb-NO"/>
          </a:p>
        </p:txBody>
      </p:sp>
      <p:sp>
        <p:nvSpPr>
          <p:cNvPr id="61649" name="Rectangle 407"/>
          <p:cNvSpPr>
            <a:spLocks noChangeArrowheads="1"/>
          </p:cNvSpPr>
          <p:nvPr/>
        </p:nvSpPr>
        <p:spPr bwMode="auto">
          <a:xfrm>
            <a:off x="8289681" y="5497513"/>
            <a:ext cx="32701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Ankara</a:t>
            </a:r>
            <a:endParaRPr lang="sv-SE"/>
          </a:p>
        </p:txBody>
      </p:sp>
      <p:sp>
        <p:nvSpPr>
          <p:cNvPr id="61650" name="Rectangle 408"/>
          <p:cNvSpPr>
            <a:spLocks noChangeArrowheads="1"/>
          </p:cNvSpPr>
          <p:nvPr/>
        </p:nvSpPr>
        <p:spPr bwMode="auto">
          <a:xfrm>
            <a:off x="8412774" y="2070100"/>
            <a:ext cx="35426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Moskva</a:t>
            </a:r>
            <a:endParaRPr lang="sv-SE"/>
          </a:p>
        </p:txBody>
      </p:sp>
      <p:sp>
        <p:nvSpPr>
          <p:cNvPr id="61651" name="Rectangle 409"/>
          <p:cNvSpPr>
            <a:spLocks noChangeArrowheads="1"/>
          </p:cNvSpPr>
          <p:nvPr/>
        </p:nvSpPr>
        <p:spPr bwMode="auto">
          <a:xfrm>
            <a:off x="4059116" y="4291013"/>
            <a:ext cx="224420"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Lyon</a:t>
            </a:r>
            <a:endParaRPr lang="sv-SE"/>
          </a:p>
        </p:txBody>
      </p:sp>
      <p:sp>
        <p:nvSpPr>
          <p:cNvPr id="61652" name="Rectangle 410"/>
          <p:cNvSpPr>
            <a:spLocks noChangeArrowheads="1"/>
          </p:cNvSpPr>
          <p:nvPr/>
        </p:nvSpPr>
        <p:spPr bwMode="auto">
          <a:xfrm>
            <a:off x="4380035" y="4865688"/>
            <a:ext cx="410369"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Marseille</a:t>
            </a:r>
            <a:endParaRPr lang="sv-SE"/>
          </a:p>
        </p:txBody>
      </p:sp>
      <p:sp>
        <p:nvSpPr>
          <p:cNvPr id="61653" name="Rectangle 411"/>
          <p:cNvSpPr>
            <a:spLocks noChangeArrowheads="1"/>
          </p:cNvSpPr>
          <p:nvPr/>
        </p:nvSpPr>
        <p:spPr bwMode="auto">
          <a:xfrm>
            <a:off x="5128846" y="3354388"/>
            <a:ext cx="429605"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Nürnberg</a:t>
            </a:r>
            <a:endParaRPr lang="sv-SE"/>
          </a:p>
        </p:txBody>
      </p:sp>
      <p:sp>
        <p:nvSpPr>
          <p:cNvPr id="61654" name="Rectangle 412"/>
          <p:cNvSpPr>
            <a:spLocks noChangeArrowheads="1"/>
          </p:cNvSpPr>
          <p:nvPr/>
        </p:nvSpPr>
        <p:spPr bwMode="auto">
          <a:xfrm>
            <a:off x="5292970" y="3684589"/>
            <a:ext cx="227135" cy="122237"/>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Mün.</a:t>
            </a:r>
            <a:endParaRPr lang="sv-SE"/>
          </a:p>
        </p:txBody>
      </p:sp>
      <p:sp>
        <p:nvSpPr>
          <p:cNvPr id="61655" name="Rectangle 413"/>
          <p:cNvSpPr>
            <a:spLocks noChangeArrowheads="1"/>
          </p:cNvSpPr>
          <p:nvPr/>
        </p:nvSpPr>
        <p:spPr bwMode="auto">
          <a:xfrm>
            <a:off x="5669574" y="3613150"/>
            <a:ext cx="23403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Wien</a:t>
            </a:r>
            <a:endParaRPr lang="sv-SE"/>
          </a:p>
        </p:txBody>
      </p:sp>
      <p:sp>
        <p:nvSpPr>
          <p:cNvPr id="61656" name="Rectangle 414"/>
          <p:cNvSpPr>
            <a:spLocks noChangeArrowheads="1"/>
          </p:cNvSpPr>
          <p:nvPr/>
        </p:nvSpPr>
        <p:spPr bwMode="auto">
          <a:xfrm>
            <a:off x="5703278" y="3282950"/>
            <a:ext cx="274027" cy="122238"/>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Praha</a:t>
            </a:r>
            <a:endParaRPr lang="sv-SE"/>
          </a:p>
        </p:txBody>
      </p:sp>
      <p:sp>
        <p:nvSpPr>
          <p:cNvPr id="61657" name="Rectangle 415"/>
          <p:cNvSpPr>
            <a:spLocks noChangeArrowheads="1"/>
          </p:cNvSpPr>
          <p:nvPr/>
        </p:nvSpPr>
        <p:spPr bwMode="auto">
          <a:xfrm>
            <a:off x="4939812" y="4203700"/>
            <a:ext cx="15869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Mil.</a:t>
            </a:r>
            <a:endParaRPr lang="sv-SE"/>
          </a:p>
        </p:txBody>
      </p:sp>
      <p:sp>
        <p:nvSpPr>
          <p:cNvPr id="61658" name="Rectangle 416"/>
          <p:cNvSpPr>
            <a:spLocks noChangeArrowheads="1"/>
          </p:cNvSpPr>
          <p:nvPr/>
        </p:nvSpPr>
        <p:spPr bwMode="auto">
          <a:xfrm>
            <a:off x="5654920" y="4330700"/>
            <a:ext cx="32701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Zagreb</a:t>
            </a:r>
            <a:endParaRPr lang="sv-SE"/>
          </a:p>
        </p:txBody>
      </p:sp>
      <p:sp>
        <p:nvSpPr>
          <p:cNvPr id="61659" name="Rectangle 417"/>
          <p:cNvSpPr>
            <a:spLocks noChangeArrowheads="1"/>
          </p:cNvSpPr>
          <p:nvPr/>
        </p:nvSpPr>
        <p:spPr bwMode="auto">
          <a:xfrm>
            <a:off x="4910504" y="3933825"/>
            <a:ext cx="285335" cy="123111"/>
          </a:xfrm>
          <a:prstGeom prst="rect">
            <a:avLst/>
          </a:prstGeom>
          <a:noFill/>
          <a:ln w="9525">
            <a:noFill/>
            <a:miter lim="800000"/>
            <a:headEnd/>
            <a:tailEnd/>
          </a:ln>
        </p:spPr>
        <p:txBody>
          <a:bodyPr wrap="none" lIns="0" tIns="0" rIns="0" bIns="0">
            <a:spAutoFit/>
          </a:bodyPr>
          <a:lstStyle/>
          <a:p>
            <a:pPr eaLnBrk="0" hangingPunct="0"/>
            <a:r>
              <a:rPr lang="sv-SE" sz="800" dirty="0">
                <a:solidFill>
                  <a:srgbClr val="000000"/>
                </a:solidFill>
                <a:latin typeface="Arial" charset="0"/>
              </a:rPr>
              <a:t>Zürich</a:t>
            </a:r>
            <a:endParaRPr lang="sv-SE" dirty="0"/>
          </a:p>
        </p:txBody>
      </p:sp>
      <p:sp>
        <p:nvSpPr>
          <p:cNvPr id="61660" name="Rectangle 418"/>
          <p:cNvSpPr>
            <a:spLocks noChangeArrowheads="1"/>
          </p:cNvSpPr>
          <p:nvPr/>
        </p:nvSpPr>
        <p:spPr bwMode="auto">
          <a:xfrm>
            <a:off x="5764823" y="4133850"/>
            <a:ext cx="413575"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Ljubljana</a:t>
            </a:r>
            <a:endParaRPr lang="sv-SE"/>
          </a:p>
        </p:txBody>
      </p:sp>
      <p:sp>
        <p:nvSpPr>
          <p:cNvPr id="61661" name="Rectangle 419"/>
          <p:cNvSpPr>
            <a:spLocks noChangeArrowheads="1"/>
          </p:cNvSpPr>
          <p:nvPr/>
        </p:nvSpPr>
        <p:spPr bwMode="auto">
          <a:xfrm>
            <a:off x="6134100" y="3748088"/>
            <a:ext cx="45204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Bratislava</a:t>
            </a:r>
            <a:endParaRPr lang="sv-SE"/>
          </a:p>
        </p:txBody>
      </p:sp>
      <p:sp>
        <p:nvSpPr>
          <p:cNvPr id="61662" name="Rectangle 420"/>
          <p:cNvSpPr>
            <a:spLocks noChangeArrowheads="1"/>
          </p:cNvSpPr>
          <p:nvPr/>
        </p:nvSpPr>
        <p:spPr bwMode="auto">
          <a:xfrm>
            <a:off x="4661389" y="3097213"/>
            <a:ext cx="20678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Köln</a:t>
            </a:r>
            <a:endParaRPr lang="sv-SE"/>
          </a:p>
        </p:txBody>
      </p:sp>
      <p:sp>
        <p:nvSpPr>
          <p:cNvPr id="61663" name="Rectangle 421"/>
          <p:cNvSpPr>
            <a:spLocks noChangeArrowheads="1"/>
          </p:cNvSpPr>
          <p:nvPr/>
        </p:nvSpPr>
        <p:spPr bwMode="auto">
          <a:xfrm>
            <a:off x="5080489" y="2884488"/>
            <a:ext cx="27571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Hann.</a:t>
            </a:r>
            <a:endParaRPr lang="sv-SE"/>
          </a:p>
        </p:txBody>
      </p:sp>
      <p:sp>
        <p:nvSpPr>
          <p:cNvPr id="61664" name="Rectangle 422"/>
          <p:cNvSpPr>
            <a:spLocks noChangeArrowheads="1"/>
          </p:cNvSpPr>
          <p:nvPr/>
        </p:nvSpPr>
        <p:spPr bwMode="auto">
          <a:xfrm>
            <a:off x="4632082" y="3327400"/>
            <a:ext cx="12503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Fr.</a:t>
            </a:r>
            <a:endParaRPr lang="sv-SE"/>
          </a:p>
        </p:txBody>
      </p:sp>
      <p:sp>
        <p:nvSpPr>
          <p:cNvPr id="61665" name="Rectangle 423"/>
          <p:cNvSpPr>
            <a:spLocks noChangeArrowheads="1"/>
          </p:cNvSpPr>
          <p:nvPr/>
        </p:nvSpPr>
        <p:spPr bwMode="auto">
          <a:xfrm>
            <a:off x="5536224" y="2690813"/>
            <a:ext cx="26289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Berlin</a:t>
            </a:r>
            <a:endParaRPr lang="sv-SE"/>
          </a:p>
        </p:txBody>
      </p:sp>
      <p:sp>
        <p:nvSpPr>
          <p:cNvPr id="61666" name="Rectangle 424"/>
          <p:cNvSpPr>
            <a:spLocks noChangeArrowheads="1"/>
          </p:cNvSpPr>
          <p:nvPr/>
        </p:nvSpPr>
        <p:spPr bwMode="auto">
          <a:xfrm>
            <a:off x="3661997" y="3587750"/>
            <a:ext cx="23403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Paris</a:t>
            </a:r>
            <a:endParaRPr lang="sv-SE"/>
          </a:p>
        </p:txBody>
      </p:sp>
      <p:sp>
        <p:nvSpPr>
          <p:cNvPr id="61667" name="Rectangle 425"/>
          <p:cNvSpPr>
            <a:spLocks noChangeArrowheads="1"/>
          </p:cNvSpPr>
          <p:nvPr/>
        </p:nvSpPr>
        <p:spPr bwMode="auto">
          <a:xfrm>
            <a:off x="4248151" y="3390900"/>
            <a:ext cx="195566" cy="123111"/>
          </a:xfrm>
          <a:prstGeom prst="rect">
            <a:avLst/>
          </a:prstGeom>
          <a:noFill/>
          <a:ln w="9525">
            <a:noFill/>
            <a:miter lim="800000"/>
            <a:headEnd/>
            <a:tailEnd/>
          </a:ln>
        </p:spPr>
        <p:txBody>
          <a:bodyPr wrap="none" lIns="0" tIns="0" rIns="0" bIns="0">
            <a:spAutoFit/>
          </a:bodyPr>
          <a:lstStyle/>
          <a:p>
            <a:pPr eaLnBrk="0" hangingPunct="0"/>
            <a:r>
              <a:rPr lang="sv-SE" sz="800" dirty="0">
                <a:solidFill>
                  <a:srgbClr val="000000"/>
                </a:solidFill>
                <a:latin typeface="Arial" charset="0"/>
              </a:rPr>
              <a:t>Lux.</a:t>
            </a:r>
            <a:endParaRPr lang="sv-SE" dirty="0"/>
          </a:p>
        </p:txBody>
      </p:sp>
      <p:sp>
        <p:nvSpPr>
          <p:cNvPr id="61668" name="Rectangle 426"/>
          <p:cNvSpPr>
            <a:spLocks noChangeArrowheads="1"/>
          </p:cNvSpPr>
          <p:nvPr/>
        </p:nvSpPr>
        <p:spPr bwMode="auto">
          <a:xfrm>
            <a:off x="4456235" y="4071938"/>
            <a:ext cx="224420"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Gen.</a:t>
            </a:r>
            <a:endParaRPr lang="sv-SE"/>
          </a:p>
        </p:txBody>
      </p:sp>
      <p:sp>
        <p:nvSpPr>
          <p:cNvPr id="61669" name="Rectangle 427"/>
          <p:cNvSpPr>
            <a:spLocks noChangeArrowheads="1"/>
          </p:cNvSpPr>
          <p:nvPr/>
        </p:nvSpPr>
        <p:spPr bwMode="auto">
          <a:xfrm>
            <a:off x="4037136" y="3068639"/>
            <a:ext cx="240450"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Brux.</a:t>
            </a:r>
            <a:endParaRPr lang="sv-SE"/>
          </a:p>
        </p:txBody>
      </p:sp>
      <p:sp>
        <p:nvSpPr>
          <p:cNvPr id="61670" name="Rectangle 428"/>
          <p:cNvSpPr>
            <a:spLocks noChangeArrowheads="1"/>
          </p:cNvSpPr>
          <p:nvPr/>
        </p:nvSpPr>
        <p:spPr bwMode="auto">
          <a:xfrm>
            <a:off x="4079631" y="2730500"/>
            <a:ext cx="525785"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Amsterdam</a:t>
            </a:r>
            <a:endParaRPr lang="sv-SE"/>
          </a:p>
        </p:txBody>
      </p:sp>
      <p:sp>
        <p:nvSpPr>
          <p:cNvPr id="61671" name="Rectangle 429"/>
          <p:cNvSpPr>
            <a:spLocks noChangeArrowheads="1"/>
          </p:cNvSpPr>
          <p:nvPr/>
        </p:nvSpPr>
        <p:spPr bwMode="auto">
          <a:xfrm>
            <a:off x="5357447" y="2262189"/>
            <a:ext cx="528991"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København</a:t>
            </a:r>
            <a:endParaRPr lang="sv-SE"/>
          </a:p>
        </p:txBody>
      </p:sp>
      <p:sp>
        <p:nvSpPr>
          <p:cNvPr id="61672" name="Rectangle 430"/>
          <p:cNvSpPr>
            <a:spLocks noChangeArrowheads="1"/>
          </p:cNvSpPr>
          <p:nvPr/>
        </p:nvSpPr>
        <p:spPr bwMode="auto">
          <a:xfrm>
            <a:off x="4526574" y="2532063"/>
            <a:ext cx="42319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Hamburg</a:t>
            </a:r>
            <a:endParaRPr lang="sv-SE"/>
          </a:p>
        </p:txBody>
      </p:sp>
      <p:sp>
        <p:nvSpPr>
          <p:cNvPr id="61673" name="Rectangle 431"/>
          <p:cNvSpPr>
            <a:spLocks noChangeArrowheads="1"/>
          </p:cNvSpPr>
          <p:nvPr/>
        </p:nvSpPr>
        <p:spPr bwMode="auto">
          <a:xfrm>
            <a:off x="3657600" y="2924175"/>
            <a:ext cx="346249"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London</a:t>
            </a:r>
            <a:endParaRPr lang="sv-SE"/>
          </a:p>
        </p:txBody>
      </p:sp>
      <p:sp>
        <p:nvSpPr>
          <p:cNvPr id="61674" name="Rectangle 432"/>
          <p:cNvSpPr>
            <a:spLocks noChangeArrowheads="1"/>
          </p:cNvSpPr>
          <p:nvPr/>
        </p:nvSpPr>
        <p:spPr bwMode="auto">
          <a:xfrm>
            <a:off x="3090497" y="4402138"/>
            <a:ext cx="442429"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Bordeaux</a:t>
            </a:r>
            <a:endParaRPr lang="sv-SE"/>
          </a:p>
        </p:txBody>
      </p:sp>
      <p:sp>
        <p:nvSpPr>
          <p:cNvPr id="61675" name="Rectangle 433"/>
          <p:cNvSpPr>
            <a:spLocks noChangeArrowheads="1"/>
          </p:cNvSpPr>
          <p:nvPr/>
        </p:nvSpPr>
        <p:spPr bwMode="auto">
          <a:xfrm>
            <a:off x="3216520" y="1917700"/>
            <a:ext cx="47128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Edinburgh</a:t>
            </a:r>
            <a:endParaRPr lang="sv-SE"/>
          </a:p>
        </p:txBody>
      </p:sp>
      <p:sp>
        <p:nvSpPr>
          <p:cNvPr id="61676" name="Rectangle 434"/>
          <p:cNvSpPr>
            <a:spLocks noChangeArrowheads="1"/>
          </p:cNvSpPr>
          <p:nvPr/>
        </p:nvSpPr>
        <p:spPr bwMode="auto">
          <a:xfrm>
            <a:off x="5316415" y="4516438"/>
            <a:ext cx="37991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Bologna</a:t>
            </a:r>
            <a:endParaRPr lang="sv-SE"/>
          </a:p>
        </p:txBody>
      </p:sp>
      <p:sp>
        <p:nvSpPr>
          <p:cNvPr id="61677" name="Rectangle 435"/>
          <p:cNvSpPr>
            <a:spLocks noChangeArrowheads="1"/>
          </p:cNvSpPr>
          <p:nvPr/>
        </p:nvSpPr>
        <p:spPr bwMode="auto">
          <a:xfrm>
            <a:off x="6544408" y="4405313"/>
            <a:ext cx="39113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Beograd</a:t>
            </a:r>
            <a:endParaRPr lang="sv-SE"/>
          </a:p>
        </p:txBody>
      </p:sp>
      <p:sp>
        <p:nvSpPr>
          <p:cNvPr id="61678" name="Rectangle 436"/>
          <p:cNvSpPr>
            <a:spLocks noChangeArrowheads="1"/>
          </p:cNvSpPr>
          <p:nvPr/>
        </p:nvSpPr>
        <p:spPr bwMode="auto">
          <a:xfrm>
            <a:off x="6399335" y="3851275"/>
            <a:ext cx="437620"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Budapest</a:t>
            </a:r>
            <a:endParaRPr lang="sv-SE"/>
          </a:p>
        </p:txBody>
      </p:sp>
      <p:sp>
        <p:nvSpPr>
          <p:cNvPr id="61679" name="Rectangle 437"/>
          <p:cNvSpPr>
            <a:spLocks noChangeArrowheads="1"/>
          </p:cNvSpPr>
          <p:nvPr/>
        </p:nvSpPr>
        <p:spPr bwMode="auto">
          <a:xfrm>
            <a:off x="4804997" y="4651375"/>
            <a:ext cx="362279"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Genova</a:t>
            </a:r>
            <a:endParaRPr lang="sv-SE"/>
          </a:p>
        </p:txBody>
      </p:sp>
      <p:sp>
        <p:nvSpPr>
          <p:cNvPr id="61680" name="Rectangle 438"/>
          <p:cNvSpPr>
            <a:spLocks noChangeArrowheads="1"/>
          </p:cNvSpPr>
          <p:nvPr/>
        </p:nvSpPr>
        <p:spPr bwMode="auto">
          <a:xfrm>
            <a:off x="5325208" y="5419725"/>
            <a:ext cx="29174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Napoli</a:t>
            </a:r>
            <a:endParaRPr lang="sv-SE"/>
          </a:p>
        </p:txBody>
      </p:sp>
      <p:sp>
        <p:nvSpPr>
          <p:cNvPr id="61681" name="Rectangle 439"/>
          <p:cNvSpPr>
            <a:spLocks noChangeArrowheads="1"/>
          </p:cNvSpPr>
          <p:nvPr/>
        </p:nvSpPr>
        <p:spPr bwMode="auto">
          <a:xfrm>
            <a:off x="6233747" y="5008563"/>
            <a:ext cx="31579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Skopje</a:t>
            </a:r>
            <a:endParaRPr lang="sv-SE"/>
          </a:p>
        </p:txBody>
      </p:sp>
      <p:sp>
        <p:nvSpPr>
          <p:cNvPr id="61682" name="Rectangle 440"/>
          <p:cNvSpPr>
            <a:spLocks noChangeArrowheads="1"/>
          </p:cNvSpPr>
          <p:nvPr/>
        </p:nvSpPr>
        <p:spPr bwMode="auto">
          <a:xfrm>
            <a:off x="5883520" y="4738688"/>
            <a:ext cx="40716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Sarajevo</a:t>
            </a:r>
            <a:endParaRPr lang="sv-SE"/>
          </a:p>
        </p:txBody>
      </p:sp>
      <p:sp>
        <p:nvSpPr>
          <p:cNvPr id="61683" name="Rectangle 441"/>
          <p:cNvSpPr>
            <a:spLocks noChangeArrowheads="1"/>
          </p:cNvSpPr>
          <p:nvPr/>
        </p:nvSpPr>
        <p:spPr bwMode="auto">
          <a:xfrm>
            <a:off x="6874120" y="4822825"/>
            <a:ext cx="23564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Sofia</a:t>
            </a:r>
            <a:endParaRPr lang="sv-SE"/>
          </a:p>
        </p:txBody>
      </p:sp>
      <p:sp>
        <p:nvSpPr>
          <p:cNvPr id="61684" name="Rectangle 442"/>
          <p:cNvSpPr>
            <a:spLocks noChangeArrowheads="1"/>
          </p:cNvSpPr>
          <p:nvPr/>
        </p:nvSpPr>
        <p:spPr bwMode="auto">
          <a:xfrm>
            <a:off x="6062297" y="5148263"/>
            <a:ext cx="29174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Tirana</a:t>
            </a:r>
            <a:endParaRPr lang="sv-SE"/>
          </a:p>
        </p:txBody>
      </p:sp>
      <p:sp>
        <p:nvSpPr>
          <p:cNvPr id="61685" name="Rectangle 443"/>
          <p:cNvSpPr>
            <a:spLocks noChangeArrowheads="1"/>
          </p:cNvSpPr>
          <p:nvPr/>
        </p:nvSpPr>
        <p:spPr bwMode="auto">
          <a:xfrm>
            <a:off x="6109189" y="5435600"/>
            <a:ext cx="18274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Bari</a:t>
            </a:r>
            <a:endParaRPr lang="sv-SE"/>
          </a:p>
        </p:txBody>
      </p:sp>
      <p:sp>
        <p:nvSpPr>
          <p:cNvPr id="61686" name="Rectangle 444"/>
          <p:cNvSpPr>
            <a:spLocks noChangeArrowheads="1"/>
          </p:cNvSpPr>
          <p:nvPr/>
        </p:nvSpPr>
        <p:spPr bwMode="auto">
          <a:xfrm>
            <a:off x="6998677" y="3290889"/>
            <a:ext cx="181708" cy="122237"/>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Lviv</a:t>
            </a:r>
            <a:endParaRPr lang="sv-SE"/>
          </a:p>
        </p:txBody>
      </p:sp>
      <p:sp>
        <p:nvSpPr>
          <p:cNvPr id="61687" name="Rectangle 445"/>
          <p:cNvSpPr>
            <a:spLocks noChangeArrowheads="1"/>
          </p:cNvSpPr>
          <p:nvPr/>
        </p:nvSpPr>
        <p:spPr bwMode="auto">
          <a:xfrm>
            <a:off x="7429500" y="4478338"/>
            <a:ext cx="429605"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Bucuresti</a:t>
            </a:r>
            <a:endParaRPr lang="sv-SE"/>
          </a:p>
        </p:txBody>
      </p:sp>
      <p:sp>
        <p:nvSpPr>
          <p:cNvPr id="61688" name="Rectangle 446"/>
          <p:cNvSpPr>
            <a:spLocks noChangeArrowheads="1"/>
          </p:cNvSpPr>
          <p:nvPr/>
        </p:nvSpPr>
        <p:spPr bwMode="auto">
          <a:xfrm>
            <a:off x="5112728" y="5186363"/>
            <a:ext cx="27411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Roma</a:t>
            </a:r>
            <a:endParaRPr lang="sv-SE"/>
          </a:p>
        </p:txBody>
      </p:sp>
      <p:sp>
        <p:nvSpPr>
          <p:cNvPr id="61689" name="Rectangle 447"/>
          <p:cNvSpPr>
            <a:spLocks noChangeArrowheads="1"/>
          </p:cNvSpPr>
          <p:nvPr/>
        </p:nvSpPr>
        <p:spPr bwMode="auto">
          <a:xfrm>
            <a:off x="6440366" y="3233738"/>
            <a:ext cx="41838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Katowice</a:t>
            </a:r>
            <a:endParaRPr lang="sv-SE"/>
          </a:p>
        </p:txBody>
      </p:sp>
      <p:sp>
        <p:nvSpPr>
          <p:cNvPr id="61690" name="Rectangle 448"/>
          <p:cNvSpPr>
            <a:spLocks noChangeArrowheads="1"/>
          </p:cNvSpPr>
          <p:nvPr/>
        </p:nvSpPr>
        <p:spPr bwMode="auto">
          <a:xfrm>
            <a:off x="3678116" y="5610225"/>
            <a:ext cx="39594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Valencia</a:t>
            </a:r>
            <a:endParaRPr lang="sv-SE"/>
          </a:p>
        </p:txBody>
      </p:sp>
      <p:sp>
        <p:nvSpPr>
          <p:cNvPr id="61691" name="Rectangle 449"/>
          <p:cNvSpPr>
            <a:spLocks noChangeArrowheads="1"/>
          </p:cNvSpPr>
          <p:nvPr/>
        </p:nvSpPr>
        <p:spPr bwMode="auto">
          <a:xfrm>
            <a:off x="2611315" y="1997075"/>
            <a:ext cx="400751"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Glasgow</a:t>
            </a:r>
            <a:endParaRPr lang="sv-SE"/>
          </a:p>
        </p:txBody>
      </p:sp>
      <p:sp>
        <p:nvSpPr>
          <p:cNvPr id="61692" name="Rectangle 450"/>
          <p:cNvSpPr>
            <a:spLocks noChangeArrowheads="1"/>
          </p:cNvSpPr>
          <p:nvPr/>
        </p:nvSpPr>
        <p:spPr bwMode="auto">
          <a:xfrm>
            <a:off x="2686051" y="5391150"/>
            <a:ext cx="314189" cy="123111"/>
          </a:xfrm>
          <a:prstGeom prst="rect">
            <a:avLst/>
          </a:prstGeom>
          <a:noFill/>
          <a:ln w="9525">
            <a:noFill/>
            <a:miter lim="800000"/>
            <a:headEnd/>
            <a:tailEnd/>
          </a:ln>
        </p:spPr>
        <p:txBody>
          <a:bodyPr wrap="none" lIns="0" tIns="0" rIns="0" bIns="0">
            <a:spAutoFit/>
          </a:bodyPr>
          <a:lstStyle/>
          <a:p>
            <a:pPr eaLnBrk="0" hangingPunct="0"/>
            <a:r>
              <a:rPr lang="sv-SE" sz="800" dirty="0">
                <a:solidFill>
                  <a:srgbClr val="000000"/>
                </a:solidFill>
                <a:latin typeface="Arial" charset="0"/>
              </a:rPr>
              <a:t>Madrid</a:t>
            </a:r>
            <a:endParaRPr lang="sv-SE" dirty="0"/>
          </a:p>
        </p:txBody>
      </p:sp>
      <p:sp>
        <p:nvSpPr>
          <p:cNvPr id="61693" name="Rectangle 451"/>
          <p:cNvSpPr>
            <a:spLocks noChangeArrowheads="1"/>
          </p:cNvSpPr>
          <p:nvPr/>
        </p:nvSpPr>
        <p:spPr bwMode="auto">
          <a:xfrm>
            <a:off x="2442797" y="5146675"/>
            <a:ext cx="24686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Porto</a:t>
            </a:r>
            <a:endParaRPr lang="sv-SE"/>
          </a:p>
        </p:txBody>
      </p:sp>
      <p:sp>
        <p:nvSpPr>
          <p:cNvPr id="61694" name="Rectangle 452"/>
          <p:cNvSpPr>
            <a:spLocks noChangeArrowheads="1"/>
          </p:cNvSpPr>
          <p:nvPr/>
        </p:nvSpPr>
        <p:spPr bwMode="auto">
          <a:xfrm>
            <a:off x="2242038" y="5875338"/>
            <a:ext cx="304571"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Lisboa</a:t>
            </a:r>
            <a:endParaRPr lang="sv-SE"/>
          </a:p>
        </p:txBody>
      </p:sp>
      <p:sp>
        <p:nvSpPr>
          <p:cNvPr id="61695" name="Rectangle 453"/>
          <p:cNvSpPr>
            <a:spLocks noChangeArrowheads="1"/>
          </p:cNvSpPr>
          <p:nvPr/>
        </p:nvSpPr>
        <p:spPr bwMode="auto">
          <a:xfrm>
            <a:off x="3008435" y="3735388"/>
            <a:ext cx="35586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Rennes</a:t>
            </a:r>
            <a:endParaRPr lang="sv-SE"/>
          </a:p>
        </p:txBody>
      </p:sp>
      <p:sp>
        <p:nvSpPr>
          <p:cNvPr id="61696" name="Rectangle 454"/>
          <p:cNvSpPr>
            <a:spLocks noChangeArrowheads="1"/>
          </p:cNvSpPr>
          <p:nvPr/>
        </p:nvSpPr>
        <p:spPr bwMode="auto">
          <a:xfrm>
            <a:off x="7170128" y="1196975"/>
            <a:ext cx="35907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Helsinki</a:t>
            </a:r>
            <a:endParaRPr lang="sv-SE"/>
          </a:p>
        </p:txBody>
      </p:sp>
      <p:sp>
        <p:nvSpPr>
          <p:cNvPr id="61697" name="Rectangle 455"/>
          <p:cNvSpPr>
            <a:spLocks noChangeArrowheads="1"/>
          </p:cNvSpPr>
          <p:nvPr/>
        </p:nvSpPr>
        <p:spPr bwMode="auto">
          <a:xfrm>
            <a:off x="6786197" y="1427163"/>
            <a:ext cx="30296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Tallinn</a:t>
            </a:r>
            <a:endParaRPr lang="sv-SE"/>
          </a:p>
        </p:txBody>
      </p:sp>
      <p:sp>
        <p:nvSpPr>
          <p:cNvPr id="61698" name="Rectangle 456"/>
          <p:cNvSpPr>
            <a:spLocks noChangeArrowheads="1"/>
          </p:cNvSpPr>
          <p:nvPr/>
        </p:nvSpPr>
        <p:spPr bwMode="auto">
          <a:xfrm>
            <a:off x="6245470" y="1333500"/>
            <a:ext cx="480901"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Stockholm</a:t>
            </a:r>
            <a:endParaRPr lang="sv-SE"/>
          </a:p>
        </p:txBody>
      </p:sp>
      <p:sp>
        <p:nvSpPr>
          <p:cNvPr id="61699" name="Rectangle 457"/>
          <p:cNvSpPr>
            <a:spLocks noChangeArrowheads="1"/>
          </p:cNvSpPr>
          <p:nvPr/>
        </p:nvSpPr>
        <p:spPr bwMode="auto">
          <a:xfrm>
            <a:off x="7124701" y="1870075"/>
            <a:ext cx="211596"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Riga</a:t>
            </a:r>
            <a:endParaRPr lang="sv-SE"/>
          </a:p>
        </p:txBody>
      </p:sp>
      <p:sp>
        <p:nvSpPr>
          <p:cNvPr id="61700" name="Rectangle 458"/>
          <p:cNvSpPr>
            <a:spLocks noChangeArrowheads="1"/>
          </p:cNvSpPr>
          <p:nvPr/>
        </p:nvSpPr>
        <p:spPr bwMode="auto">
          <a:xfrm>
            <a:off x="6646984" y="2917825"/>
            <a:ext cx="47929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Warszawa</a:t>
            </a:r>
            <a:endParaRPr lang="sv-SE"/>
          </a:p>
        </p:txBody>
      </p:sp>
      <p:sp>
        <p:nvSpPr>
          <p:cNvPr id="61701" name="Rectangle 459"/>
          <p:cNvSpPr>
            <a:spLocks noChangeArrowheads="1"/>
          </p:cNvSpPr>
          <p:nvPr/>
        </p:nvSpPr>
        <p:spPr bwMode="auto">
          <a:xfrm>
            <a:off x="7537939" y="2601913"/>
            <a:ext cx="26770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Minsk</a:t>
            </a:r>
            <a:endParaRPr lang="sv-SE"/>
          </a:p>
        </p:txBody>
      </p:sp>
      <p:sp>
        <p:nvSpPr>
          <p:cNvPr id="61702" name="Rectangle 460"/>
          <p:cNvSpPr>
            <a:spLocks noChangeArrowheads="1"/>
          </p:cNvSpPr>
          <p:nvPr/>
        </p:nvSpPr>
        <p:spPr bwMode="auto">
          <a:xfrm>
            <a:off x="4003431" y="5286375"/>
            <a:ext cx="464871"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Barcelona</a:t>
            </a:r>
            <a:endParaRPr lang="sv-SE"/>
          </a:p>
        </p:txBody>
      </p:sp>
      <p:sp>
        <p:nvSpPr>
          <p:cNvPr id="61703" name="Rectangle 461"/>
          <p:cNvSpPr>
            <a:spLocks noChangeArrowheads="1"/>
          </p:cNvSpPr>
          <p:nvPr/>
        </p:nvSpPr>
        <p:spPr bwMode="auto">
          <a:xfrm>
            <a:off x="4848958" y="1185863"/>
            <a:ext cx="211596" cy="123111"/>
          </a:xfrm>
          <a:prstGeom prst="rect">
            <a:avLst/>
          </a:prstGeom>
          <a:noFill/>
          <a:ln w="9525">
            <a:noFill/>
            <a:miter lim="800000"/>
            <a:headEnd/>
            <a:tailEnd/>
          </a:ln>
        </p:spPr>
        <p:txBody>
          <a:bodyPr wrap="none" lIns="0" tIns="0" rIns="0" bIns="0">
            <a:spAutoFit/>
          </a:bodyPr>
          <a:lstStyle/>
          <a:p>
            <a:pPr eaLnBrk="0" hangingPunct="0"/>
            <a:r>
              <a:rPr lang="sv-SE" sz="800" dirty="0">
                <a:solidFill>
                  <a:srgbClr val="000000"/>
                </a:solidFill>
                <a:latin typeface="Arial" charset="0"/>
              </a:rPr>
              <a:t>Oslo</a:t>
            </a:r>
            <a:endParaRPr lang="sv-SE" dirty="0"/>
          </a:p>
        </p:txBody>
      </p:sp>
      <p:sp>
        <p:nvSpPr>
          <p:cNvPr id="61704" name="Rectangle 462"/>
          <p:cNvSpPr>
            <a:spLocks noChangeArrowheads="1"/>
          </p:cNvSpPr>
          <p:nvPr/>
        </p:nvSpPr>
        <p:spPr bwMode="auto">
          <a:xfrm>
            <a:off x="4812323" y="1703388"/>
            <a:ext cx="43120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Göteborg</a:t>
            </a:r>
            <a:endParaRPr lang="sv-SE"/>
          </a:p>
        </p:txBody>
      </p:sp>
      <p:sp>
        <p:nvSpPr>
          <p:cNvPr id="61705" name="Rectangle 463"/>
          <p:cNvSpPr>
            <a:spLocks noChangeArrowheads="1"/>
          </p:cNvSpPr>
          <p:nvPr/>
        </p:nvSpPr>
        <p:spPr bwMode="auto">
          <a:xfrm>
            <a:off x="7715250" y="3973514"/>
            <a:ext cx="397119" cy="122237"/>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Chisinau</a:t>
            </a:r>
            <a:endParaRPr lang="sv-SE"/>
          </a:p>
        </p:txBody>
      </p:sp>
      <p:sp>
        <p:nvSpPr>
          <p:cNvPr id="61706" name="Rectangle 464"/>
          <p:cNvSpPr>
            <a:spLocks noChangeArrowheads="1"/>
          </p:cNvSpPr>
          <p:nvPr/>
        </p:nvSpPr>
        <p:spPr bwMode="auto">
          <a:xfrm>
            <a:off x="7747489" y="5213350"/>
            <a:ext cx="362279"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Istanbul</a:t>
            </a:r>
            <a:endParaRPr lang="sv-SE"/>
          </a:p>
        </p:txBody>
      </p:sp>
      <p:sp>
        <p:nvSpPr>
          <p:cNvPr id="61707" name="Rectangle 465"/>
          <p:cNvSpPr>
            <a:spLocks noChangeArrowheads="1"/>
          </p:cNvSpPr>
          <p:nvPr/>
        </p:nvSpPr>
        <p:spPr bwMode="auto">
          <a:xfrm>
            <a:off x="7271238" y="2265363"/>
            <a:ext cx="302968"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Vilnius</a:t>
            </a:r>
            <a:endParaRPr lang="sv-SE"/>
          </a:p>
        </p:txBody>
      </p:sp>
      <p:sp>
        <p:nvSpPr>
          <p:cNvPr id="61708" name="Rectangle 466"/>
          <p:cNvSpPr>
            <a:spLocks noChangeArrowheads="1"/>
          </p:cNvSpPr>
          <p:nvPr/>
        </p:nvSpPr>
        <p:spPr bwMode="auto">
          <a:xfrm>
            <a:off x="7986347" y="3306763"/>
            <a:ext cx="200376"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Kiev</a:t>
            </a:r>
            <a:endParaRPr lang="sv-SE"/>
          </a:p>
        </p:txBody>
      </p:sp>
      <p:sp>
        <p:nvSpPr>
          <p:cNvPr id="61709" name="Rectangle 467"/>
          <p:cNvSpPr>
            <a:spLocks noChangeArrowheads="1"/>
          </p:cNvSpPr>
          <p:nvPr/>
        </p:nvSpPr>
        <p:spPr bwMode="auto">
          <a:xfrm>
            <a:off x="3100754" y="6292850"/>
            <a:ext cx="33823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Málaga</a:t>
            </a:r>
            <a:endParaRPr lang="sv-SE"/>
          </a:p>
        </p:txBody>
      </p:sp>
      <p:sp>
        <p:nvSpPr>
          <p:cNvPr id="61710" name="Rectangle 468"/>
          <p:cNvSpPr>
            <a:spLocks noChangeArrowheads="1"/>
          </p:cNvSpPr>
          <p:nvPr/>
        </p:nvSpPr>
        <p:spPr bwMode="auto">
          <a:xfrm>
            <a:off x="8017120" y="1198563"/>
            <a:ext cx="631583"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St.Petersburg</a:t>
            </a:r>
            <a:endParaRPr lang="sv-SE"/>
          </a:p>
        </p:txBody>
      </p:sp>
      <p:sp>
        <p:nvSpPr>
          <p:cNvPr id="61711" name="Rectangle 469"/>
          <p:cNvSpPr>
            <a:spLocks noChangeArrowheads="1"/>
          </p:cNvSpPr>
          <p:nvPr/>
        </p:nvSpPr>
        <p:spPr bwMode="auto">
          <a:xfrm>
            <a:off x="2844312" y="2603500"/>
            <a:ext cx="29174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Dublin</a:t>
            </a:r>
            <a:endParaRPr lang="sv-SE"/>
          </a:p>
        </p:txBody>
      </p:sp>
      <p:sp>
        <p:nvSpPr>
          <p:cNvPr id="61712" name="Rectangle 470"/>
          <p:cNvSpPr>
            <a:spLocks noChangeArrowheads="1"/>
          </p:cNvSpPr>
          <p:nvPr/>
        </p:nvSpPr>
        <p:spPr bwMode="auto">
          <a:xfrm>
            <a:off x="7001608" y="5922964"/>
            <a:ext cx="315792"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Athinai</a:t>
            </a:r>
            <a:endParaRPr lang="sv-SE"/>
          </a:p>
        </p:txBody>
      </p:sp>
      <p:sp>
        <p:nvSpPr>
          <p:cNvPr id="61713" name="Rectangle 471"/>
          <p:cNvSpPr>
            <a:spLocks noChangeArrowheads="1"/>
          </p:cNvSpPr>
          <p:nvPr/>
        </p:nvSpPr>
        <p:spPr bwMode="auto">
          <a:xfrm>
            <a:off x="6301154" y="2387600"/>
            <a:ext cx="355867"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Gdansk</a:t>
            </a:r>
            <a:endParaRPr lang="sv-SE"/>
          </a:p>
        </p:txBody>
      </p:sp>
      <p:sp>
        <p:nvSpPr>
          <p:cNvPr id="61714" name="Rectangle 472"/>
          <p:cNvSpPr>
            <a:spLocks noChangeArrowheads="1"/>
          </p:cNvSpPr>
          <p:nvPr/>
        </p:nvSpPr>
        <p:spPr bwMode="auto">
          <a:xfrm>
            <a:off x="6566389" y="376238"/>
            <a:ext cx="274114" cy="123111"/>
          </a:xfrm>
          <a:prstGeom prst="rect">
            <a:avLst/>
          </a:prstGeom>
          <a:noFill/>
          <a:ln w="9525">
            <a:noFill/>
            <a:miter lim="800000"/>
            <a:headEnd/>
            <a:tailEnd/>
          </a:ln>
        </p:spPr>
        <p:txBody>
          <a:bodyPr wrap="none" lIns="0" tIns="0" rIns="0" bIns="0">
            <a:spAutoFit/>
          </a:bodyPr>
          <a:lstStyle/>
          <a:p>
            <a:pPr eaLnBrk="0" hangingPunct="0"/>
            <a:r>
              <a:rPr lang="sv-SE" sz="800">
                <a:solidFill>
                  <a:srgbClr val="000000"/>
                </a:solidFill>
                <a:latin typeface="Arial" charset="0"/>
              </a:rPr>
              <a:t>Umeå</a:t>
            </a:r>
            <a:endParaRPr lang="sv-SE"/>
          </a:p>
        </p:txBody>
      </p:sp>
      <p:sp>
        <p:nvSpPr>
          <p:cNvPr id="61715" name="Line 473"/>
          <p:cNvSpPr>
            <a:spLocks noChangeShapeType="1"/>
          </p:cNvSpPr>
          <p:nvPr/>
        </p:nvSpPr>
        <p:spPr bwMode="auto">
          <a:xfrm flipH="1">
            <a:off x="6134100" y="436563"/>
            <a:ext cx="392723" cy="166687"/>
          </a:xfrm>
          <a:prstGeom prst="line">
            <a:avLst/>
          </a:prstGeom>
          <a:noFill/>
          <a:ln w="27051">
            <a:solidFill>
              <a:srgbClr val="00CC00"/>
            </a:solidFill>
            <a:round/>
            <a:headEnd/>
            <a:tailEnd/>
          </a:ln>
        </p:spPr>
        <p:txBody>
          <a:bodyPr/>
          <a:lstStyle/>
          <a:p>
            <a:endParaRPr lang="nb-NO"/>
          </a:p>
        </p:txBody>
      </p:sp>
      <p:sp>
        <p:nvSpPr>
          <p:cNvPr id="61716" name="Freeform 474"/>
          <p:cNvSpPr>
            <a:spLocks/>
          </p:cNvSpPr>
          <p:nvPr/>
        </p:nvSpPr>
        <p:spPr bwMode="auto">
          <a:xfrm>
            <a:off x="5848351" y="381001"/>
            <a:ext cx="681403" cy="328613"/>
          </a:xfrm>
          <a:custGeom>
            <a:avLst/>
            <a:gdLst>
              <a:gd name="T0" fmla="*/ 0 w 429"/>
              <a:gd name="T1" fmla="*/ 2147483647 h 207"/>
              <a:gd name="T2" fmla="*/ 2147483647 w 429"/>
              <a:gd name="T3" fmla="*/ 0 h 207"/>
              <a:gd name="T4" fmla="*/ 2147483647 w 429"/>
              <a:gd name="T5" fmla="*/ 2147483647 h 207"/>
              <a:gd name="T6" fmla="*/ 0 60000 65536"/>
              <a:gd name="T7" fmla="*/ 0 60000 65536"/>
              <a:gd name="T8" fmla="*/ 0 60000 65536"/>
              <a:gd name="T9" fmla="*/ 0 w 429"/>
              <a:gd name="T10" fmla="*/ 0 h 207"/>
              <a:gd name="T11" fmla="*/ 429 w 429"/>
              <a:gd name="T12" fmla="*/ 207 h 207"/>
            </a:gdLst>
            <a:ahLst/>
            <a:cxnLst>
              <a:cxn ang="T6">
                <a:pos x="T0" y="T1"/>
              </a:cxn>
              <a:cxn ang="T7">
                <a:pos x="T2" y="T3"/>
              </a:cxn>
              <a:cxn ang="T8">
                <a:pos x="T4" y="T5"/>
              </a:cxn>
            </a:cxnLst>
            <a:rect l="T9" t="T10" r="T11" b="T12"/>
            <a:pathLst>
              <a:path w="429" h="207">
                <a:moveTo>
                  <a:pt x="0" y="207"/>
                </a:moveTo>
                <a:lnTo>
                  <a:pt x="327" y="0"/>
                </a:lnTo>
                <a:lnTo>
                  <a:pt x="429" y="33"/>
                </a:lnTo>
              </a:path>
            </a:pathLst>
          </a:custGeom>
          <a:noFill/>
          <a:ln w="1651">
            <a:solidFill>
              <a:srgbClr val="00C0C0"/>
            </a:solidFill>
            <a:round/>
            <a:headEnd/>
            <a:tailEnd/>
          </a:ln>
        </p:spPr>
        <p:txBody>
          <a:bodyPr/>
          <a:lstStyle/>
          <a:p>
            <a:endParaRPr lang="nb-NO"/>
          </a:p>
        </p:txBody>
      </p:sp>
      <p:sp>
        <p:nvSpPr>
          <p:cNvPr id="61717" name="Freeform 475"/>
          <p:cNvSpPr>
            <a:spLocks/>
          </p:cNvSpPr>
          <p:nvPr/>
        </p:nvSpPr>
        <p:spPr bwMode="auto">
          <a:xfrm>
            <a:off x="5710604" y="557214"/>
            <a:ext cx="332642" cy="542925"/>
          </a:xfrm>
          <a:custGeom>
            <a:avLst/>
            <a:gdLst>
              <a:gd name="T0" fmla="*/ 2147483647 w 210"/>
              <a:gd name="T1" fmla="*/ 2147483647 h 342"/>
              <a:gd name="T2" fmla="*/ 2147483647 w 210"/>
              <a:gd name="T3" fmla="*/ 2147483647 h 342"/>
              <a:gd name="T4" fmla="*/ 0 w 210"/>
              <a:gd name="T5" fmla="*/ 0 h 342"/>
              <a:gd name="T6" fmla="*/ 0 60000 65536"/>
              <a:gd name="T7" fmla="*/ 0 60000 65536"/>
              <a:gd name="T8" fmla="*/ 0 60000 65536"/>
              <a:gd name="T9" fmla="*/ 0 w 210"/>
              <a:gd name="T10" fmla="*/ 0 h 342"/>
              <a:gd name="T11" fmla="*/ 210 w 210"/>
              <a:gd name="T12" fmla="*/ 342 h 342"/>
            </a:gdLst>
            <a:ahLst/>
            <a:cxnLst>
              <a:cxn ang="T6">
                <a:pos x="T0" y="T1"/>
              </a:cxn>
              <a:cxn ang="T7">
                <a:pos x="T2" y="T3"/>
              </a:cxn>
              <a:cxn ang="T8">
                <a:pos x="T4" y="T5"/>
              </a:cxn>
            </a:cxnLst>
            <a:rect l="T9" t="T10" r="T11" b="T12"/>
            <a:pathLst>
              <a:path w="210" h="342">
                <a:moveTo>
                  <a:pt x="210" y="342"/>
                </a:moveTo>
                <a:lnTo>
                  <a:pt x="81" y="99"/>
                </a:lnTo>
                <a:lnTo>
                  <a:pt x="0" y="0"/>
                </a:lnTo>
              </a:path>
            </a:pathLst>
          </a:custGeom>
          <a:noFill/>
          <a:ln w="27051">
            <a:solidFill>
              <a:srgbClr val="00E000"/>
            </a:solidFill>
            <a:round/>
            <a:headEnd/>
            <a:tailEnd/>
          </a:ln>
        </p:spPr>
        <p:txBody>
          <a:bodyPr/>
          <a:lstStyle/>
          <a:p>
            <a:endParaRPr lang="nb-NO"/>
          </a:p>
        </p:txBody>
      </p:sp>
      <p:sp>
        <p:nvSpPr>
          <p:cNvPr id="61718" name="Rectangle 476"/>
          <p:cNvSpPr>
            <a:spLocks noChangeArrowheads="1"/>
          </p:cNvSpPr>
          <p:nvPr/>
        </p:nvSpPr>
        <p:spPr bwMode="auto">
          <a:xfrm>
            <a:off x="6503377" y="417513"/>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719" name="Freeform 477"/>
          <p:cNvSpPr>
            <a:spLocks/>
          </p:cNvSpPr>
          <p:nvPr/>
        </p:nvSpPr>
        <p:spPr bwMode="auto">
          <a:xfrm>
            <a:off x="5375031" y="1590675"/>
            <a:ext cx="468923" cy="546100"/>
          </a:xfrm>
          <a:custGeom>
            <a:avLst/>
            <a:gdLst>
              <a:gd name="T0" fmla="*/ 2147483647 w 295"/>
              <a:gd name="T1" fmla="*/ 0 h 344"/>
              <a:gd name="T2" fmla="*/ 2147483647 w 295"/>
              <a:gd name="T3" fmla="*/ 2147483647 h 344"/>
              <a:gd name="T4" fmla="*/ 2147483647 w 295"/>
              <a:gd name="T5" fmla="*/ 2147483647 h 344"/>
              <a:gd name="T6" fmla="*/ 2147483647 w 295"/>
              <a:gd name="T7" fmla="*/ 2147483647 h 344"/>
              <a:gd name="T8" fmla="*/ 0 w 295"/>
              <a:gd name="T9" fmla="*/ 2147483647 h 344"/>
              <a:gd name="T10" fmla="*/ 0 60000 65536"/>
              <a:gd name="T11" fmla="*/ 0 60000 65536"/>
              <a:gd name="T12" fmla="*/ 0 60000 65536"/>
              <a:gd name="T13" fmla="*/ 0 60000 65536"/>
              <a:gd name="T14" fmla="*/ 0 60000 65536"/>
              <a:gd name="T15" fmla="*/ 0 w 295"/>
              <a:gd name="T16" fmla="*/ 0 h 344"/>
              <a:gd name="T17" fmla="*/ 295 w 295"/>
              <a:gd name="T18" fmla="*/ 344 h 344"/>
            </a:gdLst>
            <a:ahLst/>
            <a:cxnLst>
              <a:cxn ang="T10">
                <a:pos x="T0" y="T1"/>
              </a:cxn>
              <a:cxn ang="T11">
                <a:pos x="T2" y="T3"/>
              </a:cxn>
              <a:cxn ang="T12">
                <a:pos x="T4" y="T5"/>
              </a:cxn>
              <a:cxn ang="T13">
                <a:pos x="T6" y="T7"/>
              </a:cxn>
              <a:cxn ang="T14">
                <a:pos x="T8" y="T9"/>
              </a:cxn>
            </a:cxnLst>
            <a:rect l="T15" t="T16" r="T17" b="T18"/>
            <a:pathLst>
              <a:path w="295" h="344">
                <a:moveTo>
                  <a:pt x="295" y="0"/>
                </a:moveTo>
                <a:lnTo>
                  <a:pt x="151" y="102"/>
                </a:lnTo>
                <a:lnTo>
                  <a:pt x="85" y="276"/>
                </a:lnTo>
                <a:lnTo>
                  <a:pt x="32" y="324"/>
                </a:lnTo>
                <a:lnTo>
                  <a:pt x="0" y="344"/>
                </a:lnTo>
              </a:path>
            </a:pathLst>
          </a:custGeom>
          <a:noFill/>
          <a:ln w="27051">
            <a:solidFill>
              <a:srgbClr val="FF0000"/>
            </a:solidFill>
            <a:round/>
            <a:headEnd/>
            <a:tailEnd/>
          </a:ln>
        </p:spPr>
        <p:txBody>
          <a:bodyPr/>
          <a:lstStyle/>
          <a:p>
            <a:endParaRPr lang="nb-NO"/>
          </a:p>
        </p:txBody>
      </p:sp>
      <p:sp>
        <p:nvSpPr>
          <p:cNvPr id="61720" name="Line 478"/>
          <p:cNvSpPr>
            <a:spLocks noChangeShapeType="1"/>
          </p:cNvSpPr>
          <p:nvPr/>
        </p:nvSpPr>
        <p:spPr bwMode="auto">
          <a:xfrm flipH="1">
            <a:off x="5344258" y="1747838"/>
            <a:ext cx="271096" cy="4762"/>
          </a:xfrm>
          <a:prstGeom prst="line">
            <a:avLst/>
          </a:prstGeom>
          <a:noFill/>
          <a:ln w="27051">
            <a:solidFill>
              <a:srgbClr val="FF0000"/>
            </a:solidFill>
            <a:round/>
            <a:headEnd/>
            <a:tailEnd/>
          </a:ln>
        </p:spPr>
        <p:txBody>
          <a:bodyPr/>
          <a:lstStyle/>
          <a:p>
            <a:endParaRPr lang="nb-NO"/>
          </a:p>
        </p:txBody>
      </p:sp>
      <p:sp>
        <p:nvSpPr>
          <p:cNvPr id="61721" name="Freeform 479"/>
          <p:cNvSpPr>
            <a:spLocks/>
          </p:cNvSpPr>
          <p:nvPr/>
        </p:nvSpPr>
        <p:spPr bwMode="auto">
          <a:xfrm>
            <a:off x="5367705" y="2128838"/>
            <a:ext cx="8792" cy="76200"/>
          </a:xfrm>
          <a:custGeom>
            <a:avLst/>
            <a:gdLst>
              <a:gd name="T0" fmla="*/ 2147483647 w 6"/>
              <a:gd name="T1" fmla="*/ 0 h 48"/>
              <a:gd name="T2" fmla="*/ 0 w 6"/>
              <a:gd name="T3" fmla="*/ 2147483647 h 48"/>
              <a:gd name="T4" fmla="*/ 0 60000 65536"/>
              <a:gd name="T5" fmla="*/ 0 60000 65536"/>
              <a:gd name="T6" fmla="*/ 0 w 6"/>
              <a:gd name="T7" fmla="*/ 0 h 48"/>
              <a:gd name="T8" fmla="*/ 6 w 6"/>
              <a:gd name="T9" fmla="*/ 48 h 48"/>
            </a:gdLst>
            <a:ahLst/>
            <a:cxnLst>
              <a:cxn ang="T4">
                <a:pos x="T0" y="T1"/>
              </a:cxn>
              <a:cxn ang="T5">
                <a:pos x="T2" y="T3"/>
              </a:cxn>
            </a:cxnLst>
            <a:rect l="T6" t="T7" r="T8" b="T9"/>
            <a:pathLst>
              <a:path w="6" h="48">
                <a:moveTo>
                  <a:pt x="6" y="0"/>
                </a:moveTo>
                <a:lnTo>
                  <a:pt x="0" y="48"/>
                </a:lnTo>
              </a:path>
            </a:pathLst>
          </a:custGeom>
          <a:solidFill>
            <a:srgbClr val="00E000"/>
          </a:solidFill>
          <a:ln w="27051">
            <a:solidFill>
              <a:srgbClr val="00E000"/>
            </a:solidFill>
            <a:round/>
            <a:headEnd/>
            <a:tailEnd/>
          </a:ln>
        </p:spPr>
        <p:txBody>
          <a:bodyPr/>
          <a:lstStyle/>
          <a:p>
            <a:endParaRPr lang="nb-NO"/>
          </a:p>
        </p:txBody>
      </p:sp>
      <p:sp>
        <p:nvSpPr>
          <p:cNvPr id="61722" name="Rectangle 480"/>
          <p:cNvSpPr>
            <a:spLocks noChangeArrowheads="1"/>
          </p:cNvSpPr>
          <p:nvPr/>
        </p:nvSpPr>
        <p:spPr bwMode="auto">
          <a:xfrm>
            <a:off x="5347189" y="2185988"/>
            <a:ext cx="38100" cy="38100"/>
          </a:xfrm>
          <a:prstGeom prst="rect">
            <a:avLst/>
          </a:prstGeom>
          <a:solidFill>
            <a:srgbClr val="FFFF00"/>
          </a:solidFill>
          <a:ln w="0">
            <a:solidFill>
              <a:srgbClr val="000000"/>
            </a:solidFill>
            <a:miter lim="800000"/>
            <a:headEnd/>
            <a:tailEnd/>
          </a:ln>
        </p:spPr>
        <p:txBody>
          <a:bodyPr/>
          <a:lstStyle/>
          <a:p>
            <a:endParaRPr lang="nb-NO"/>
          </a:p>
        </p:txBody>
      </p:sp>
      <p:sp>
        <p:nvSpPr>
          <p:cNvPr id="61723" name="Rectangle 481"/>
          <p:cNvSpPr>
            <a:spLocks noChangeArrowheads="1"/>
          </p:cNvSpPr>
          <p:nvPr/>
        </p:nvSpPr>
        <p:spPr bwMode="auto">
          <a:xfrm>
            <a:off x="5322277" y="1733551"/>
            <a:ext cx="36635" cy="36513"/>
          </a:xfrm>
          <a:prstGeom prst="rect">
            <a:avLst/>
          </a:prstGeom>
          <a:solidFill>
            <a:srgbClr val="FFFF00"/>
          </a:solidFill>
          <a:ln w="0">
            <a:solidFill>
              <a:srgbClr val="000000"/>
            </a:solidFill>
            <a:miter lim="800000"/>
            <a:headEnd/>
            <a:tailEnd/>
          </a:ln>
        </p:spPr>
        <p:txBody>
          <a:bodyPr/>
          <a:lstStyle/>
          <a:p>
            <a:endParaRPr lang="nb-NO"/>
          </a:p>
        </p:txBody>
      </p:sp>
      <p:sp>
        <p:nvSpPr>
          <p:cNvPr id="61724" name="Text Box 482"/>
          <p:cNvSpPr txBox="1">
            <a:spLocks noChangeArrowheads="1"/>
          </p:cNvSpPr>
          <p:nvPr/>
        </p:nvSpPr>
        <p:spPr bwMode="auto">
          <a:xfrm>
            <a:off x="5451231" y="6553200"/>
            <a:ext cx="3692769" cy="304800"/>
          </a:xfrm>
          <a:prstGeom prst="rect">
            <a:avLst/>
          </a:prstGeom>
          <a:noFill/>
          <a:ln w="9525">
            <a:noFill/>
            <a:miter lim="800000"/>
            <a:headEnd/>
            <a:tailEnd/>
          </a:ln>
        </p:spPr>
        <p:txBody>
          <a:bodyPr wrap="none">
            <a:spAutoFit/>
          </a:bodyPr>
          <a:lstStyle/>
          <a:p>
            <a:r>
              <a:rPr lang="sv-SE" sz="1400">
                <a:latin typeface="Arial" charset="0"/>
              </a:rPr>
              <a:t>Källa: UIC bearbetad av KTH Järnvägsgrupp</a:t>
            </a:r>
          </a:p>
        </p:txBody>
      </p:sp>
      <p:sp>
        <p:nvSpPr>
          <p:cNvPr id="61725" name="Line 483"/>
          <p:cNvSpPr>
            <a:spLocks noChangeShapeType="1"/>
          </p:cNvSpPr>
          <p:nvPr/>
        </p:nvSpPr>
        <p:spPr bwMode="auto">
          <a:xfrm>
            <a:off x="5137638" y="512763"/>
            <a:ext cx="0" cy="755650"/>
          </a:xfrm>
          <a:prstGeom prst="line">
            <a:avLst/>
          </a:prstGeom>
          <a:noFill/>
          <a:ln w="25400">
            <a:solidFill>
              <a:srgbClr val="FF0000"/>
            </a:solidFill>
            <a:round/>
            <a:headEnd/>
            <a:tailEnd/>
          </a:ln>
        </p:spPr>
        <p:txBody>
          <a:bodyPr wrap="none" anchor="ctr"/>
          <a:lstStyle/>
          <a:p>
            <a:endParaRPr lang="nb-NO"/>
          </a:p>
        </p:txBody>
      </p:sp>
      <p:sp>
        <p:nvSpPr>
          <p:cNvPr id="61726" name="Line 484"/>
          <p:cNvSpPr>
            <a:spLocks noChangeShapeType="1"/>
          </p:cNvSpPr>
          <p:nvPr/>
        </p:nvSpPr>
        <p:spPr bwMode="auto">
          <a:xfrm>
            <a:off x="5169877" y="1304926"/>
            <a:ext cx="167054" cy="468313"/>
          </a:xfrm>
          <a:prstGeom prst="line">
            <a:avLst/>
          </a:prstGeom>
          <a:noFill/>
          <a:ln w="25400">
            <a:solidFill>
              <a:srgbClr val="FF0000"/>
            </a:solidFill>
            <a:round/>
            <a:headEnd/>
            <a:tailEnd/>
          </a:ln>
        </p:spPr>
        <p:txBody>
          <a:bodyPr wrap="none" anchor="ctr"/>
          <a:lstStyle/>
          <a:p>
            <a:endParaRPr lang="nb-NO"/>
          </a:p>
        </p:txBody>
      </p:sp>
      <p:sp>
        <p:nvSpPr>
          <p:cNvPr id="487" name="Rektangel 486"/>
          <p:cNvSpPr/>
          <p:nvPr/>
        </p:nvSpPr>
        <p:spPr>
          <a:xfrm>
            <a:off x="4067944" y="980728"/>
            <a:ext cx="288032" cy="504056"/>
          </a:xfrm>
          <a:prstGeom prst="rect">
            <a:avLst/>
          </a:prstGeom>
          <a:solidFill>
            <a:schemeClr val="accent1">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a:t>
            </a:r>
            <a:endParaRPr lang="nb-NO" dirty="0">
              <a:solidFill>
                <a:schemeClr val="tx1"/>
              </a:solidFill>
            </a:endParaRPr>
          </a:p>
        </p:txBody>
      </p:sp>
      <p:sp>
        <p:nvSpPr>
          <p:cNvPr id="492" name="Freeform 312"/>
          <p:cNvSpPr>
            <a:spLocks/>
          </p:cNvSpPr>
          <p:nvPr/>
        </p:nvSpPr>
        <p:spPr bwMode="auto">
          <a:xfrm rot="7617028">
            <a:off x="7397429" y="5525150"/>
            <a:ext cx="534866" cy="309802"/>
          </a:xfrm>
          <a:custGeom>
            <a:avLst/>
            <a:gdLst>
              <a:gd name="T0" fmla="*/ 0 w 674"/>
              <a:gd name="T1" fmla="*/ 0 h 378"/>
              <a:gd name="T2" fmla="*/ 2147483647 w 674"/>
              <a:gd name="T3" fmla="*/ 2147483647 h 378"/>
              <a:gd name="T4" fmla="*/ 2147483647 w 674"/>
              <a:gd name="T5" fmla="*/ 2147483647 h 378"/>
              <a:gd name="T6" fmla="*/ 2147483647 w 674"/>
              <a:gd name="T7" fmla="*/ 2147483647 h 378"/>
              <a:gd name="T8" fmla="*/ 2147483647 w 674"/>
              <a:gd name="T9" fmla="*/ 2147483647 h 378"/>
              <a:gd name="T10" fmla="*/ 0 60000 65536"/>
              <a:gd name="T11" fmla="*/ 0 60000 65536"/>
              <a:gd name="T12" fmla="*/ 0 60000 65536"/>
              <a:gd name="T13" fmla="*/ 0 60000 65536"/>
              <a:gd name="T14" fmla="*/ 0 60000 65536"/>
              <a:gd name="T15" fmla="*/ 0 w 674"/>
              <a:gd name="T16" fmla="*/ 0 h 378"/>
              <a:gd name="T17" fmla="*/ 674 w 674"/>
              <a:gd name="T18" fmla="*/ 378 h 378"/>
            </a:gdLst>
            <a:ahLst/>
            <a:cxnLst>
              <a:cxn ang="T10">
                <a:pos x="T0" y="T1"/>
              </a:cxn>
              <a:cxn ang="T11">
                <a:pos x="T2" y="T3"/>
              </a:cxn>
              <a:cxn ang="T12">
                <a:pos x="T4" y="T5"/>
              </a:cxn>
              <a:cxn ang="T13">
                <a:pos x="T6" y="T7"/>
              </a:cxn>
              <a:cxn ang="T14">
                <a:pos x="T8" y="T9"/>
              </a:cxn>
            </a:cxnLst>
            <a:rect l="T15" t="T16" r="T17" b="T18"/>
            <a:pathLst>
              <a:path w="674" h="378">
                <a:moveTo>
                  <a:pt x="0" y="0"/>
                </a:moveTo>
                <a:lnTo>
                  <a:pt x="241" y="92"/>
                </a:lnTo>
                <a:lnTo>
                  <a:pt x="171" y="306"/>
                </a:lnTo>
                <a:lnTo>
                  <a:pt x="509" y="378"/>
                </a:lnTo>
                <a:lnTo>
                  <a:pt x="674" y="306"/>
                </a:lnTo>
              </a:path>
            </a:pathLst>
          </a:custGeom>
          <a:noFill/>
          <a:ln w="26988">
            <a:solidFill>
              <a:srgbClr val="FF0000"/>
            </a:solidFill>
            <a:round/>
            <a:headEnd/>
            <a:tailEnd/>
          </a:ln>
        </p:spPr>
        <p:txBody>
          <a:bodyPr/>
          <a:lstStyle/>
          <a:p>
            <a:endParaRPr lang="nb-NO"/>
          </a:p>
        </p:txBody>
      </p:sp>
      <p:sp>
        <p:nvSpPr>
          <p:cNvPr id="493" name="Line 68"/>
          <p:cNvSpPr>
            <a:spLocks noChangeShapeType="1"/>
          </p:cNvSpPr>
          <p:nvPr/>
        </p:nvSpPr>
        <p:spPr bwMode="auto">
          <a:xfrm flipH="1">
            <a:off x="3419872" y="2636912"/>
            <a:ext cx="34925" cy="201613"/>
          </a:xfrm>
          <a:prstGeom prst="line">
            <a:avLst/>
          </a:prstGeom>
          <a:noFill/>
          <a:ln w="26988">
            <a:solidFill>
              <a:srgbClr val="FF0000"/>
            </a:solidFill>
            <a:round/>
            <a:headEnd/>
            <a:tailEnd/>
          </a:ln>
        </p:spPr>
        <p:txBody>
          <a:bodyPr/>
          <a:lstStyle/>
          <a:p>
            <a:endParaRPr lang="nb-NO"/>
          </a:p>
        </p:txBody>
      </p:sp>
      <p:sp>
        <p:nvSpPr>
          <p:cNvPr id="494" name="Line 68"/>
          <p:cNvSpPr>
            <a:spLocks noChangeShapeType="1"/>
          </p:cNvSpPr>
          <p:nvPr/>
        </p:nvSpPr>
        <p:spPr bwMode="auto">
          <a:xfrm flipH="1">
            <a:off x="3419871" y="5949281"/>
            <a:ext cx="144015" cy="144016"/>
          </a:xfrm>
          <a:prstGeom prst="line">
            <a:avLst/>
          </a:prstGeom>
          <a:noFill/>
          <a:ln w="26988">
            <a:solidFill>
              <a:srgbClr val="FF0000"/>
            </a:solidFill>
            <a:round/>
            <a:headEnd/>
            <a:tailEnd/>
          </a:ln>
        </p:spPr>
        <p:txBody>
          <a:bodyPr/>
          <a:lstStyle/>
          <a:p>
            <a:endParaRPr lang="nb-NO"/>
          </a:p>
        </p:txBody>
      </p:sp>
      <p:sp>
        <p:nvSpPr>
          <p:cNvPr id="495" name="Line 68"/>
          <p:cNvSpPr>
            <a:spLocks noChangeShapeType="1"/>
          </p:cNvSpPr>
          <p:nvPr/>
        </p:nvSpPr>
        <p:spPr bwMode="auto">
          <a:xfrm flipH="1">
            <a:off x="2627784" y="6093296"/>
            <a:ext cx="216024" cy="72008"/>
          </a:xfrm>
          <a:prstGeom prst="line">
            <a:avLst/>
          </a:prstGeom>
          <a:noFill/>
          <a:ln w="26988">
            <a:solidFill>
              <a:srgbClr val="FF0000"/>
            </a:solidFill>
            <a:round/>
            <a:headEnd/>
            <a:tailEnd/>
          </a:ln>
        </p:spPr>
        <p:txBody>
          <a:bodyPr/>
          <a:lstStyle/>
          <a:p>
            <a:endParaRPr lang="nb-NO"/>
          </a:p>
        </p:txBody>
      </p:sp>
      <p:sp>
        <p:nvSpPr>
          <p:cNvPr id="496" name="Line 68"/>
          <p:cNvSpPr>
            <a:spLocks noChangeShapeType="1"/>
          </p:cNvSpPr>
          <p:nvPr/>
        </p:nvSpPr>
        <p:spPr bwMode="auto">
          <a:xfrm flipH="1">
            <a:off x="2987824" y="6093296"/>
            <a:ext cx="216024" cy="72008"/>
          </a:xfrm>
          <a:prstGeom prst="line">
            <a:avLst/>
          </a:prstGeom>
          <a:noFill/>
          <a:ln w="26988">
            <a:solidFill>
              <a:srgbClr val="FF0000"/>
            </a:solidFill>
            <a:round/>
            <a:headEnd/>
            <a:tailEnd/>
          </a:ln>
        </p:spPr>
        <p:txBody>
          <a:bodyPr/>
          <a:lstStyle/>
          <a:p>
            <a:endParaRPr lang="nb-NO"/>
          </a:p>
        </p:txBody>
      </p:sp>
      <p:sp>
        <p:nvSpPr>
          <p:cNvPr id="497" name="Line 68"/>
          <p:cNvSpPr>
            <a:spLocks noChangeShapeType="1"/>
          </p:cNvSpPr>
          <p:nvPr/>
        </p:nvSpPr>
        <p:spPr bwMode="auto">
          <a:xfrm>
            <a:off x="3059832" y="4797152"/>
            <a:ext cx="45719" cy="288032"/>
          </a:xfrm>
          <a:prstGeom prst="line">
            <a:avLst/>
          </a:prstGeom>
          <a:noFill/>
          <a:ln w="26988">
            <a:solidFill>
              <a:srgbClr val="FF0000"/>
            </a:solidFill>
            <a:round/>
            <a:headEnd/>
            <a:tailEnd/>
          </a:ln>
        </p:spPr>
        <p:txBody>
          <a:bodyPr/>
          <a:lstStyle/>
          <a:p>
            <a:endParaRPr lang="nb-NO"/>
          </a:p>
        </p:txBody>
      </p:sp>
      <p:sp>
        <p:nvSpPr>
          <p:cNvPr id="498" name="Line 76"/>
          <p:cNvSpPr>
            <a:spLocks noChangeShapeType="1"/>
          </p:cNvSpPr>
          <p:nvPr/>
        </p:nvSpPr>
        <p:spPr bwMode="auto">
          <a:xfrm flipH="1" flipV="1">
            <a:off x="3131840" y="2132856"/>
            <a:ext cx="216024" cy="720080"/>
          </a:xfrm>
          <a:custGeom>
            <a:avLst/>
            <a:gdLst>
              <a:gd name="connsiteX0" fmla="*/ 0 w 216024"/>
              <a:gd name="connsiteY0" fmla="*/ 0 h 720080"/>
              <a:gd name="connsiteX1" fmla="*/ 216024 w 216024"/>
              <a:gd name="connsiteY1" fmla="*/ 720080 h 720080"/>
            </a:gdLst>
            <a:ahLst/>
            <a:cxnLst>
              <a:cxn ang="0">
                <a:pos x="connsiteX0" y="connsiteY0"/>
              </a:cxn>
              <a:cxn ang="0">
                <a:pos x="connsiteX1" y="connsiteY1"/>
              </a:cxn>
            </a:cxnLst>
            <a:rect l="l" t="t" r="r" b="b"/>
            <a:pathLst>
              <a:path w="216024" h="720080">
                <a:moveTo>
                  <a:pt x="0" y="0"/>
                </a:moveTo>
                <a:lnTo>
                  <a:pt x="216024" y="720080"/>
                </a:lnTo>
              </a:path>
            </a:pathLst>
          </a:custGeom>
          <a:noFill/>
          <a:ln w="26988">
            <a:solidFill>
              <a:srgbClr val="00E000"/>
            </a:solidFill>
            <a:round/>
            <a:headEnd/>
            <a:tailEnd/>
          </a:ln>
        </p:spPr>
        <p:txBody>
          <a:bodyPr/>
          <a:lstStyle/>
          <a:p>
            <a:endParaRPr lang="nb-NO"/>
          </a:p>
        </p:txBody>
      </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1976</TotalTime>
  <Words>1622</Words>
  <Application>Microsoft Office PowerPoint</Application>
  <PresentationFormat>On-screen Show (4:3)</PresentationFormat>
  <Paragraphs>286</Paragraphs>
  <Slides>27</Slides>
  <Notes>11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Office-tema</vt:lpstr>
      <vt:lpstr>Lyntog for by og land</vt:lpstr>
      <vt:lpstr>Status norsk jernbane: </vt:lpstr>
      <vt:lpstr>Rødgrønn regjering og jernbane:</vt:lpstr>
      <vt:lpstr>Vestfoldbanen høyt prioritert  </vt:lpstr>
      <vt:lpstr>                  Regjeringsplattformen:</vt:lpstr>
      <vt:lpstr>Vi bygger lyntog</vt:lpstr>
      <vt:lpstr>PowerPoint Presentation</vt:lpstr>
      <vt:lpstr>PowerPoint Presentation</vt:lpstr>
      <vt:lpstr>Andre utredninger</vt:lpstr>
      <vt:lpstr>Hvorfor lyntog i Norge?</vt:lpstr>
      <vt:lpstr>Nordmenn flyr mest i Europa</vt:lpstr>
      <vt:lpstr> Motforestillingene</vt:lpstr>
      <vt:lpstr>Deutsche Bahn om lyntog i Norge:</vt:lpstr>
      <vt:lpstr>Høyhastighetsutredningen</vt:lpstr>
      <vt:lpstr>Norge vil ta toget!</vt:lpstr>
      <vt:lpstr>Høye byggekostnader</vt:lpstr>
      <vt:lpstr>Klimaeffekter i HH-utredningen:</vt:lpstr>
      <vt:lpstr>Klimaeffekter</vt:lpstr>
      <vt:lpstr>Lyntog tilpasset norske forhold</vt:lpstr>
      <vt:lpstr>”Togsatsing truer renter og kronekurs”</vt:lpstr>
      <vt:lpstr>Inspirasjon fra Spania...</vt:lpstr>
      <vt:lpstr>… og Sveits</vt:lpstr>
      <vt:lpstr>Nasjonal transportplan 2023</vt:lpstr>
      <vt:lpstr>Plan 2023 – Hvordan?</vt:lpstr>
      <vt:lpstr>Tid for politiske valg!</vt:lpstr>
      <vt:lpstr>Stortingsvedtak i 2013:</vt:lpstr>
      <vt:lpstr>PowerPoint Presentation</vt:lpstr>
    </vt:vector>
  </TitlesOfParts>
  <Company>Stortinget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rr</dc:creator>
  <cp:lastModifiedBy>Lars Egeland</cp:lastModifiedBy>
  <cp:revision>221</cp:revision>
  <dcterms:created xsi:type="dcterms:W3CDTF">2010-10-07T10:45:54Z</dcterms:created>
  <dcterms:modified xsi:type="dcterms:W3CDTF">2012-02-18T09:24:40Z</dcterms:modified>
</cp:coreProperties>
</file>